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71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9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76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0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7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7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0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7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9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9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5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cod.edu/" TargetMode="External"/><Relationship Id="rId7" Type="http://schemas.openxmlformats.org/officeDocument/2006/relationships/hyperlink" Target="https://www.goes-r.gov/users/training/comet.html" TargetMode="External"/><Relationship Id="rId2" Type="http://schemas.openxmlformats.org/officeDocument/2006/relationships/hyperlink" Target="https://cimss.ssec.wisc.edu/csppge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ammb.cira.colostate.edu/training/visit/quick_briefs/" TargetMode="External"/><Relationship Id="rId5" Type="http://schemas.openxmlformats.org/officeDocument/2006/relationships/hyperlink" Target="https://rammb.cira.colostate.edu/training/visit/quick_guides/" TargetMode="External"/><Relationship Id="rId4" Type="http://schemas.openxmlformats.org/officeDocument/2006/relationships/hyperlink" Target="https://www.weathernerds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MWR-D-20-0242.1" TargetMode="External"/><Relationship Id="rId2" Type="http://schemas.openxmlformats.org/officeDocument/2006/relationships/hyperlink" Target="https://doi.org/10.1029/2019JD03087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A8EF6-D593-4673-A536-615C8CE31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2989" y="954813"/>
            <a:ext cx="9946021" cy="2627504"/>
          </a:xfrm>
          <a:solidFill>
            <a:schemeClr val="tx1"/>
          </a:solidFill>
          <a:ln w="190500" cmpd="thinThick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400" cap="none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Understanding and Utilizing the Geostationary Lightning Mappers </a:t>
            </a:r>
            <a:r>
              <a:rPr lang="en-US" sz="4400" cap="none" dirty="0">
                <a:solidFill>
                  <a:schemeClr val="bg1"/>
                </a:solidFill>
                <a:cs typeface="Aharoni" panose="02010803020104030203" pitchFamily="2" charset="-79"/>
              </a:rPr>
              <a:t>(</a:t>
            </a:r>
            <a:r>
              <a:rPr lang="en-US" sz="4400" cap="none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GLMs</a:t>
            </a:r>
            <a:r>
              <a:rPr lang="en-US" sz="4400" cap="none" dirty="0">
                <a:solidFill>
                  <a:schemeClr val="bg1"/>
                </a:solidFill>
                <a:cs typeface="Aharoni" panose="02010803020104030203" pitchFamily="2" charset="-79"/>
              </a:rPr>
              <a:t>)</a:t>
            </a:r>
            <a:r>
              <a:rPr lang="en-US" sz="4400" cap="none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for Operational Meteorology &amp; Lightning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136A0-3F47-4B1A-8B15-EF40ABA93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461" y="3718671"/>
            <a:ext cx="9729075" cy="128911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Bahnschrift" panose="020B0502040204020203" pitchFamily="34" charset="0"/>
              </a:rPr>
              <a:t>Joseph Patton, University of Maryland-College Park/ESSIC/CISESS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Bahnschrift" panose="020B0502040204020203" pitchFamily="34" charset="0"/>
              </a:rPr>
              <a:t>20 May 2021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FE1BEA5-872E-4F38-B113-303C27401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" y="5007784"/>
            <a:ext cx="3057525" cy="1528763"/>
          </a:xfrm>
          <a:prstGeom prst="rect">
            <a:avLst/>
          </a:prstGeom>
        </p:spPr>
      </p:pic>
      <p:pic>
        <p:nvPicPr>
          <p:cNvPr id="1026" name="Picture 2" descr="CISESS Forms - Data Downloads | CICS-MD">
            <a:extLst>
              <a:ext uri="{FF2B5EF4-FFF2-40B4-BE49-F238E27FC236}">
                <a16:creationId xmlns:a16="http://schemas.microsoft.com/office/drawing/2014/main" id="{842AEAF6-7739-4D3B-8D3B-A322953B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75" y="5007783"/>
            <a:ext cx="6939653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672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515515"/>
            <a:ext cx="5909384" cy="53424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CSPP Geo software allows forecasters to visualize GLM grids in real-time (</a:t>
            </a:r>
            <a:r>
              <a:rPr lang="en-US" sz="2000" dirty="0">
                <a:latin typeface="Bahnschrift" panose="020B0502040204020203" pitchFamily="34" charset="0"/>
                <a:hlinkClick r:id="rId2"/>
              </a:rPr>
              <a:t>https://cimss.ssec.wisc.edu/csppgeo/</a:t>
            </a:r>
            <a:r>
              <a:rPr lang="en-US" sz="2000" dirty="0">
                <a:latin typeface="Bahnschrift" panose="020B0502040204020203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Software is compatible with 64-bit CentOS7 Linux platforms and is free to download and use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CSPP Geo supports all GOES-16 instruments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Some near real-time GLM imagery can also be seen in some online resources such as College of DuPage (</a:t>
            </a:r>
            <a:r>
              <a:rPr lang="en-US" sz="2000" dirty="0">
                <a:latin typeface="Bahnschrift" panose="020B0502040204020203" pitchFamily="34" charset="0"/>
                <a:hlinkClick r:id="rId3"/>
              </a:rPr>
              <a:t>https://weather.cod.edu/</a:t>
            </a:r>
            <a:r>
              <a:rPr lang="en-US" sz="2000" dirty="0">
                <a:latin typeface="Bahnschrift" panose="020B0502040204020203" pitchFamily="34" charset="0"/>
              </a:rPr>
              <a:t>) and </a:t>
            </a:r>
            <a:r>
              <a:rPr lang="en-US" sz="2000" dirty="0" err="1">
                <a:latin typeface="Bahnschrift" panose="020B0502040204020203" pitchFamily="34" charset="0"/>
              </a:rPr>
              <a:t>Weathernerds</a:t>
            </a:r>
            <a:r>
              <a:rPr lang="en-US" sz="2000" dirty="0">
                <a:latin typeface="Bahnschrift" panose="020B0502040204020203" pitchFamily="34" charset="0"/>
              </a:rPr>
              <a:t> (</a:t>
            </a:r>
            <a:r>
              <a:rPr lang="en-US" sz="2000" dirty="0">
                <a:latin typeface="Bahnschrift" panose="020B0502040204020203" pitchFamily="34" charset="0"/>
                <a:hlinkClick r:id="rId4"/>
              </a:rPr>
              <a:t>https://www.weathernerds.org/</a:t>
            </a:r>
            <a:r>
              <a:rPr lang="en-US" sz="2000" dirty="0">
                <a:latin typeface="Bahnschrift" panose="020B0502040204020203" pitchFamily="34" charset="0"/>
              </a:rPr>
              <a:t>)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926EE4-D1EE-4282-BC69-8BF53F21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Operational and Training Resources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58067C4-7793-480C-B807-5C73C69B7D94}"/>
              </a:ext>
            </a:extLst>
          </p:cNvPr>
          <p:cNvSpPr txBox="1">
            <a:spLocks/>
          </p:cNvSpPr>
          <p:nvPr/>
        </p:nvSpPr>
        <p:spPr>
          <a:xfrm>
            <a:off x="6004634" y="1515515"/>
            <a:ext cx="6187366" cy="5342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Several quick guides (2-page reference materials) detailing GLM products and uses are hosted here: </a:t>
            </a:r>
            <a:r>
              <a:rPr lang="en-US" sz="2000" dirty="0">
                <a:latin typeface="Bahnschrift" panose="020B0502040204020203" pitchFamily="34" charset="0"/>
                <a:hlinkClick r:id="rId5"/>
              </a:rPr>
              <a:t>https://rammb.cira.colostate.edu/training/visit/quick_guides/</a:t>
            </a:r>
            <a:r>
              <a:rPr lang="en-US" sz="2000" dirty="0">
                <a:latin typeface="Bahnschrift" panose="020B0502040204020203" pitchFamily="34" charset="0"/>
              </a:rPr>
              <a:t> (just look for GLM)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Quick briefs (4 to 5 minute training videos) concerning the GLM are hosted here: </a:t>
            </a:r>
            <a:r>
              <a:rPr lang="en-US" sz="2000" dirty="0">
                <a:latin typeface="Bahnschrift" panose="020B0502040204020203" pitchFamily="34" charset="0"/>
                <a:hlinkClick r:id="rId6"/>
              </a:rPr>
              <a:t>https://rammb.cira.colostate.edu/training/visit/quick_briefs/</a:t>
            </a:r>
            <a:r>
              <a:rPr lang="en-US" sz="2000" dirty="0">
                <a:latin typeface="Bahnschrift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COMET provides GLM/GOES-R training here: </a:t>
            </a:r>
            <a:r>
              <a:rPr lang="en-US" sz="2000" dirty="0">
                <a:latin typeface="Bahnschrift" panose="020B0502040204020203" pitchFamily="34" charset="0"/>
                <a:hlinkClick r:id="rId7"/>
              </a:rPr>
              <a:t>https://www.goes-r.gov/users/training/comet.html</a:t>
            </a:r>
            <a:r>
              <a:rPr lang="en-US" sz="2000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95984-FB79-4F5F-B5CA-9223825CAD71}"/>
              </a:ext>
            </a:extLst>
          </p:cNvPr>
          <p:cNvSpPr txBox="1"/>
          <p:nvPr/>
        </p:nvSpPr>
        <p:spPr>
          <a:xfrm>
            <a:off x="599705" y="965075"/>
            <a:ext cx="4900474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GLM Product 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DBB16-3AFE-4D9C-8928-C0E9052675AD}"/>
              </a:ext>
            </a:extLst>
          </p:cNvPr>
          <p:cNvSpPr txBox="1"/>
          <p:nvPr/>
        </p:nvSpPr>
        <p:spPr>
          <a:xfrm>
            <a:off x="6509089" y="965076"/>
            <a:ext cx="4900474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GLM Training Resources</a:t>
            </a:r>
          </a:p>
        </p:txBody>
      </p:sp>
    </p:spTree>
    <p:extLst>
      <p:ext uri="{BB962C8B-B14F-4D97-AF65-F5344CB8AC3E}">
        <p14:creationId xmlns:p14="http://schemas.microsoft.com/office/powerpoint/2010/main" val="194695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" y="905256"/>
            <a:ext cx="11972925" cy="59527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GLM gridded products include Flash Extent Density (flash counts), Minimum Flash Area (area of smallest flash), and Total Optical Energy (total optical brightness)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Using the GLM gridded products in addition to ground-based networks is important to fully understand the lightning and convective activity within thunderstorms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Initial flashes and stratiform flashes, both of which pose a risk to safety, are highlighted by the GLM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Several training resources are available for better understanding how to use the GLM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Bahnschrift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latin typeface="Bahnschrift" panose="020B0502040204020203" pitchFamily="34" charset="0"/>
              </a:rPr>
              <a:t>References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Bahnschrift" panose="020B0502040204020203" pitchFamily="34" charset="0"/>
              </a:rPr>
              <a:t>Bruning</a:t>
            </a:r>
            <a:r>
              <a:rPr lang="en-US" sz="1400" dirty="0">
                <a:latin typeface="Bahnschrift" panose="020B0502040204020203" pitchFamily="34" charset="0"/>
              </a:rPr>
              <a:t>, E., </a:t>
            </a:r>
            <a:r>
              <a:rPr lang="en-US" sz="1400" dirty="0" err="1">
                <a:latin typeface="Bahnschrift" panose="020B0502040204020203" pitchFamily="34" charset="0"/>
              </a:rPr>
              <a:t>Tillier</a:t>
            </a:r>
            <a:r>
              <a:rPr lang="en-US" sz="1400" dirty="0">
                <a:latin typeface="Bahnschrift" panose="020B0502040204020203" pitchFamily="34" charset="0"/>
              </a:rPr>
              <a:t>, C. E., Edgington, S. F., </a:t>
            </a:r>
            <a:r>
              <a:rPr lang="en-US" sz="1400" dirty="0" err="1">
                <a:latin typeface="Bahnschrift" panose="020B0502040204020203" pitchFamily="34" charset="0"/>
              </a:rPr>
              <a:t>Rudlosky</a:t>
            </a:r>
            <a:r>
              <a:rPr lang="en-US" sz="1400" dirty="0">
                <a:latin typeface="Bahnschrift" panose="020B0502040204020203" pitchFamily="34" charset="0"/>
              </a:rPr>
              <a:t>, S. D., </a:t>
            </a:r>
            <a:r>
              <a:rPr lang="en-US" sz="1400" dirty="0" err="1">
                <a:latin typeface="Bahnschrift" panose="020B0502040204020203" pitchFamily="34" charset="0"/>
              </a:rPr>
              <a:t>Zajic</a:t>
            </a:r>
            <a:r>
              <a:rPr lang="en-US" sz="1400" dirty="0">
                <a:latin typeface="Bahnschrift" panose="020B0502040204020203" pitchFamily="34" charset="0"/>
              </a:rPr>
              <a:t>, J., Gravelle, C., et al. (2019). Meteorological imagery for the geostationary lightning mapper. </a:t>
            </a:r>
            <a:r>
              <a:rPr lang="en-US" sz="1400" i="1" dirty="0">
                <a:latin typeface="Bahnschrift" panose="020B0502040204020203" pitchFamily="34" charset="0"/>
              </a:rPr>
              <a:t>Journal of Geophysical Research: Atmospheres</a:t>
            </a:r>
            <a:r>
              <a:rPr lang="en-US" sz="1400" dirty="0">
                <a:latin typeface="Bahnschrift" panose="020B0502040204020203" pitchFamily="34" charset="0"/>
              </a:rPr>
              <a:t>, 2019; 124: 14285– 14309. </a:t>
            </a:r>
            <a:r>
              <a:rPr lang="en-US" sz="1400" dirty="0">
                <a:latin typeface="Bahnschrift" panose="020B0502040204020203" pitchFamily="34" charset="0"/>
                <a:hlinkClick r:id="rId2"/>
              </a:rPr>
              <a:t>https://doi.org/10.1029/2019JD030874</a:t>
            </a:r>
            <a:endParaRPr lang="en-US" sz="14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Bahnschrift" panose="020B0502040204020203" pitchFamily="34" charset="0"/>
              </a:rPr>
              <a:t>Rudlosky</a:t>
            </a:r>
            <a:r>
              <a:rPr lang="en-US" sz="1400" dirty="0">
                <a:latin typeface="Bahnschrift" panose="020B0502040204020203" pitchFamily="34" charset="0"/>
              </a:rPr>
              <a:t>, S. D., and </a:t>
            </a:r>
            <a:r>
              <a:rPr lang="en-US" sz="1400" dirty="0" err="1">
                <a:latin typeface="Bahnschrift" panose="020B0502040204020203" pitchFamily="34" charset="0"/>
              </a:rPr>
              <a:t>Virts</a:t>
            </a:r>
            <a:r>
              <a:rPr lang="en-US" sz="1400" dirty="0">
                <a:latin typeface="Bahnschrift" panose="020B0502040204020203" pitchFamily="34" charset="0"/>
              </a:rPr>
              <a:t>, K. S. (2021). Dual Geostationary Lightning Mapper Observations. </a:t>
            </a:r>
            <a:r>
              <a:rPr lang="en-US" sz="1400" i="1" dirty="0">
                <a:latin typeface="Bahnschrift" panose="020B0502040204020203" pitchFamily="34" charset="0"/>
              </a:rPr>
              <a:t>Monthly Weather Review</a:t>
            </a:r>
            <a:r>
              <a:rPr lang="en-US" sz="1400" dirty="0">
                <a:latin typeface="Bahnschrift" panose="020B0502040204020203" pitchFamily="34" charset="0"/>
              </a:rPr>
              <a:t>, 2021; 149-4: 979-998. </a:t>
            </a:r>
            <a:r>
              <a:rPr lang="en-US" sz="1400" dirty="0">
                <a:latin typeface="Bahnschrift" panose="020B0502040204020203" pitchFamily="34" charset="0"/>
                <a:hlinkClick r:id="rId3"/>
              </a:rPr>
              <a:t>https://doi.org/10.1175/MWR-D-20-0242.1</a:t>
            </a:r>
            <a:r>
              <a:rPr lang="en-US" sz="1400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926EE4-D1EE-4282-BC69-8BF53F21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Summary &amp; References</a:t>
            </a:r>
          </a:p>
        </p:txBody>
      </p:sp>
    </p:spTree>
    <p:extLst>
      <p:ext uri="{BB962C8B-B14F-4D97-AF65-F5344CB8AC3E}">
        <p14:creationId xmlns:p14="http://schemas.microsoft.com/office/powerpoint/2010/main" val="223298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904874"/>
            <a:ext cx="5438776" cy="586434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GLM is a single-channel, near-infrared imager that monitors for short-lived sources of light emitted by lightning, both cloud-to-ground and cloud-to-cloud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Sources of light are compared to a continuously updating background image to detect lightning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Coverage is provided across most of the Western Hemisphere by GOES-16 and GOES-17</a:t>
            </a:r>
          </a:p>
        </p:txBody>
      </p:sp>
      <p:pic>
        <p:nvPicPr>
          <p:cNvPr id="7" name="Content Placeholder 6" descr="A satellite image of a planet&#10;&#10;Description automatically generated with low confidence">
            <a:extLst>
              <a:ext uri="{FF2B5EF4-FFF2-40B4-BE49-F238E27FC236}">
                <a16:creationId xmlns:a16="http://schemas.microsoft.com/office/drawing/2014/main" id="{4B2BD0D7-FE48-436E-98F3-108D19097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" t="1" r="2881" b="1"/>
          <a:stretch/>
        </p:blipFill>
        <p:spPr>
          <a:xfrm>
            <a:off x="85724" y="1009064"/>
            <a:ext cx="6543675" cy="5472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E498C2-A04E-4D87-9539-26BA7EDCDC3F}"/>
              </a:ext>
            </a:extLst>
          </p:cNvPr>
          <p:cNvSpPr txBox="1"/>
          <p:nvPr/>
        </p:nvSpPr>
        <p:spPr>
          <a:xfrm>
            <a:off x="94601" y="6481623"/>
            <a:ext cx="3781425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GOES satellite with GLM. Source: NASA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2F9384-5644-4F2F-A16B-6DD879849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What Is the GLM?</a:t>
            </a:r>
          </a:p>
        </p:txBody>
      </p:sp>
    </p:spTree>
    <p:extLst>
      <p:ext uri="{BB962C8B-B14F-4D97-AF65-F5344CB8AC3E}">
        <p14:creationId xmlns:p14="http://schemas.microsoft.com/office/powerpoint/2010/main" val="165103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909900"/>
            <a:ext cx="8070263" cy="55649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Individual point sources of lightning are collected into “flashes” when groups of point sources occur near each other in space and time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Gridded products quickly</a:t>
            </a:r>
            <a:br>
              <a:rPr lang="en-US" sz="2200" dirty="0">
                <a:latin typeface="Bahnschrift" panose="020B0502040204020203" pitchFamily="34" charset="0"/>
              </a:rPr>
            </a:br>
            <a:r>
              <a:rPr lang="en-US" sz="2200" dirty="0">
                <a:latin typeface="Bahnschrift" panose="020B0502040204020203" pitchFamily="34" charset="0"/>
              </a:rPr>
              <a:t>convey lightning</a:t>
            </a:r>
            <a:br>
              <a:rPr lang="en-US" sz="2200" dirty="0">
                <a:latin typeface="Bahnschrift" panose="020B0502040204020203" pitchFamily="34" charset="0"/>
              </a:rPr>
            </a:br>
            <a:r>
              <a:rPr lang="en-US" sz="2200" dirty="0">
                <a:latin typeface="Bahnschrift" panose="020B0502040204020203" pitchFamily="34" charset="0"/>
              </a:rPr>
              <a:t>characteristics such as the</a:t>
            </a:r>
            <a:br>
              <a:rPr lang="en-US" sz="2200" dirty="0">
                <a:latin typeface="Bahnschrift" panose="020B0502040204020203" pitchFamily="34" charset="0"/>
              </a:rPr>
            </a:br>
            <a:r>
              <a:rPr lang="en-US" sz="2200" dirty="0">
                <a:latin typeface="Bahnschrift" panose="020B0502040204020203" pitchFamily="34" charset="0"/>
              </a:rPr>
              <a:t>areal lightning extent and</a:t>
            </a:r>
            <a:br>
              <a:rPr lang="en-US" sz="2200" dirty="0">
                <a:latin typeface="Bahnschrift" panose="020B0502040204020203" pitchFamily="34" charset="0"/>
              </a:rPr>
            </a:br>
            <a:r>
              <a:rPr lang="en-US" sz="2200" dirty="0">
                <a:latin typeface="Bahnschrift" panose="020B0502040204020203" pitchFamily="34" charset="0"/>
              </a:rPr>
              <a:t>number of flashes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39576-81B2-45E9-A75C-AF48C042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670" y="986100"/>
            <a:ext cx="2970505" cy="2996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D587B5-57FA-40A5-9533-7A4445F94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797" y="2954753"/>
            <a:ext cx="5333403" cy="3689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A8D33-A106-494B-AB46-10B90ADB5C41}"/>
              </a:ext>
            </a:extLst>
          </p:cNvPr>
          <p:cNvSpPr txBox="1"/>
          <p:nvPr/>
        </p:nvSpPr>
        <p:spPr>
          <a:xfrm>
            <a:off x="8496001" y="6430668"/>
            <a:ext cx="3219749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Source: </a:t>
            </a:r>
            <a:r>
              <a:rPr lang="en-US" sz="1600" dirty="0" err="1">
                <a:latin typeface="Bahnschrift" panose="020B0502040204020203" pitchFamily="34" charset="0"/>
              </a:rPr>
              <a:t>Rudlosky</a:t>
            </a:r>
            <a:r>
              <a:rPr lang="en-US" sz="1600" dirty="0">
                <a:latin typeface="Bahnschrift" panose="020B0502040204020203" pitchFamily="34" charset="0"/>
              </a:rPr>
              <a:t> and </a:t>
            </a:r>
            <a:r>
              <a:rPr lang="en-US" sz="1600" dirty="0" err="1">
                <a:latin typeface="Bahnschrift" panose="020B0502040204020203" pitchFamily="34" charset="0"/>
              </a:rPr>
              <a:t>Virts</a:t>
            </a:r>
            <a:r>
              <a:rPr lang="en-US" sz="1600" dirty="0">
                <a:latin typeface="Bahnschrift" panose="020B0502040204020203" pitchFamily="34" charset="0"/>
              </a:rPr>
              <a:t> (2021)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8EF369-D120-4C3B-8C59-0DD3C0F7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Flash Processing by the GLM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498C2-A04E-4D87-9539-26BA7EDCDC3F}"/>
              </a:ext>
            </a:extLst>
          </p:cNvPr>
          <p:cNvSpPr txBox="1"/>
          <p:nvPr/>
        </p:nvSpPr>
        <p:spPr>
          <a:xfrm>
            <a:off x="9326270" y="3922810"/>
            <a:ext cx="2741905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Source: </a:t>
            </a:r>
            <a:r>
              <a:rPr lang="en-US" sz="1600" dirty="0" err="1">
                <a:latin typeface="Bahnschrift" panose="020B0502040204020203" pitchFamily="34" charset="0"/>
              </a:rPr>
              <a:t>Bruning</a:t>
            </a:r>
            <a:r>
              <a:rPr lang="en-US" sz="1600" dirty="0">
                <a:latin typeface="Bahnschrift" panose="020B0502040204020203" pitchFamily="34" charset="0"/>
              </a:rPr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75674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AB4D-044D-4CA3-91B6-312F9C87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GLM Gridded Products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905256"/>
            <a:ext cx="7991475" cy="59527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Bahnschrift" panose="020B0502040204020203" pitchFamily="34" charset="0"/>
              </a:rPr>
              <a:t>Flash Extent Density (FED) </a:t>
            </a:r>
            <a:r>
              <a:rPr lang="en-US" sz="2200" dirty="0">
                <a:latin typeface="Bahnschrift" panose="020B0502040204020203" pitchFamily="34" charset="0"/>
              </a:rPr>
              <a:t>– total number of flashes spatially coincident with each grid cell over a given period of time. Ranges from one to hundreds of flashes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Bahnschrift" panose="020B0502040204020203" pitchFamily="34" charset="0"/>
              </a:rPr>
              <a:t>Minimum Flash Area (MFA) </a:t>
            </a:r>
            <a:r>
              <a:rPr lang="en-US" sz="2200" dirty="0">
                <a:latin typeface="Bahnschrift" panose="020B0502040204020203" pitchFamily="34" charset="0"/>
              </a:rPr>
              <a:t>– smallest area of any flash observed with each grid cell in km</a:t>
            </a:r>
            <a:r>
              <a:rPr lang="en-US" sz="2200" baseline="30000" dirty="0">
                <a:latin typeface="Bahnschrift" panose="020B0502040204020203" pitchFamily="34" charset="0"/>
              </a:rPr>
              <a:t>2</a:t>
            </a:r>
            <a:r>
              <a:rPr lang="en-US" sz="2200" dirty="0">
                <a:latin typeface="Bahnschrift" panose="020B0502040204020203" pitchFamily="34" charset="0"/>
              </a:rPr>
              <a:t>. Smallest MFA values are less than 100 km</a:t>
            </a:r>
            <a:r>
              <a:rPr lang="en-US" sz="2200" baseline="30000" dirty="0">
                <a:latin typeface="Bahnschrift" panose="020B0502040204020203" pitchFamily="34" charset="0"/>
              </a:rPr>
              <a:t>2</a:t>
            </a:r>
            <a:r>
              <a:rPr lang="en-US" sz="2200" dirty="0">
                <a:latin typeface="Bahnschrift" panose="020B0502040204020203" pitchFamily="34" charset="0"/>
              </a:rPr>
              <a:t> while the largest MFA values can be 1000s of km</a:t>
            </a:r>
            <a:r>
              <a:rPr lang="en-US" sz="2200" baseline="30000" dirty="0">
                <a:latin typeface="Bahnschrift" panose="020B0502040204020203" pitchFamily="34" charset="0"/>
              </a:rPr>
              <a:t>2</a:t>
            </a:r>
            <a:endParaRPr lang="en-US" sz="22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Bahnschrift" panose="020B0502040204020203" pitchFamily="34" charset="0"/>
              </a:rPr>
              <a:t>Total Optical Energy (TOE) </a:t>
            </a:r>
            <a:r>
              <a:rPr lang="en-US" sz="2200" dirty="0">
                <a:latin typeface="Bahnschrift" panose="020B0502040204020203" pitchFamily="34" charset="0"/>
              </a:rPr>
              <a:t>– total amount of optical brightness observed by the GLM instrument in femtoJoules (J x 10</a:t>
            </a:r>
            <a:r>
              <a:rPr lang="en-US" sz="2200" baseline="30000" dirty="0">
                <a:latin typeface="Bahnschrift" panose="020B0502040204020203" pitchFamily="34" charset="0"/>
              </a:rPr>
              <a:t>-15</a:t>
            </a:r>
            <a:r>
              <a:rPr lang="en-US" sz="2200" dirty="0">
                <a:latin typeface="Bahnschrift" panose="020B0502040204020203" pitchFamily="34" charset="0"/>
              </a:rPr>
              <a:t>). Ranges from 0.1 </a:t>
            </a:r>
            <a:r>
              <a:rPr lang="en-US" sz="2200" dirty="0" err="1">
                <a:latin typeface="Bahnschrift" panose="020B0502040204020203" pitchFamily="34" charset="0"/>
              </a:rPr>
              <a:t>fJ</a:t>
            </a:r>
            <a:r>
              <a:rPr lang="en-US" sz="2200" dirty="0">
                <a:latin typeface="Bahnschrift" panose="020B0502040204020203" pitchFamily="34" charset="0"/>
              </a:rPr>
              <a:t> to hundreds of </a:t>
            </a:r>
            <a:r>
              <a:rPr lang="en-US" sz="2200" dirty="0" err="1">
                <a:latin typeface="Bahnschrift" panose="020B0502040204020203" pitchFamily="34" charset="0"/>
              </a:rPr>
              <a:t>fJ</a:t>
            </a:r>
            <a:endParaRPr lang="en-US" sz="2200" dirty="0">
              <a:latin typeface="Bahnschrif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B22812-9179-42A3-8E05-D3D0D8AFDD20}"/>
              </a:ext>
            </a:extLst>
          </p:cNvPr>
          <p:cNvGrpSpPr/>
          <p:nvPr/>
        </p:nvGrpSpPr>
        <p:grpSpPr>
          <a:xfrm>
            <a:off x="8012187" y="1048430"/>
            <a:ext cx="4055988" cy="5666396"/>
            <a:chOff x="8040762" y="1102826"/>
            <a:chExt cx="4055988" cy="5666396"/>
          </a:xfrm>
        </p:grpSpPr>
        <p:pic>
          <p:nvPicPr>
            <p:cNvPr id="8" name="Picture 7" descr="A picture containing text, chain&#10;&#10;Description automatically generated">
              <a:extLst>
                <a:ext uri="{FF2B5EF4-FFF2-40B4-BE49-F238E27FC236}">
                  <a16:creationId xmlns:a16="http://schemas.microsoft.com/office/drawing/2014/main" id="{507965D6-C30C-4670-BAB7-16D4CDB74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8848"/>
            <a:stretch/>
          </p:blipFill>
          <p:spPr>
            <a:xfrm>
              <a:off x="8040762" y="1102826"/>
              <a:ext cx="2330548" cy="2257425"/>
            </a:xfrm>
            <a:prstGeom prst="rect">
              <a:avLst/>
            </a:prstGeom>
          </p:spPr>
        </p:pic>
        <p:pic>
          <p:nvPicPr>
            <p:cNvPr id="9" name="Picture 8" descr="A picture containing text, chain&#10;&#10;Description automatically generated">
              <a:extLst>
                <a:ext uri="{FF2B5EF4-FFF2-40B4-BE49-F238E27FC236}">
                  <a16:creationId xmlns:a16="http://schemas.microsoft.com/office/drawing/2014/main" id="{CBACD291-FA84-49BD-BB0D-C6ADAF173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8757844" y="2778927"/>
              <a:ext cx="2330548" cy="2309448"/>
            </a:xfrm>
            <a:prstGeom prst="rect">
              <a:avLst/>
            </a:prstGeom>
          </p:spPr>
        </p:pic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F5407BED-F721-4E29-A8BF-49127FA97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r="50000" b="824"/>
            <a:stretch/>
          </p:blipFill>
          <p:spPr>
            <a:xfrm>
              <a:off x="9531448" y="4459774"/>
              <a:ext cx="2330548" cy="23094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0E227D-B344-43CD-A451-FFE35ABB6989}"/>
                </a:ext>
              </a:extLst>
            </p:cNvPr>
            <p:cNvSpPr txBox="1"/>
            <p:nvPr/>
          </p:nvSpPr>
          <p:spPr>
            <a:xfrm>
              <a:off x="10093911" y="1305265"/>
              <a:ext cx="2002839" cy="1323439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40404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Bahnschrift" panose="020B0502040204020203" pitchFamily="34" charset="0"/>
                </a:rPr>
                <a:t>FED, MFA, and TOE imagery from a convective complex in the Eastern United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1228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" y="905256"/>
            <a:ext cx="6000752" cy="59527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Total flash counts with each grid cell over a given period of time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Cool colors indicate fewer flashes while warmer colors indicate more flashes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Large FED not necessary for severe storms, but larger FED may be indicative of strengthening convective activity which may show a greater potential for severe weather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“Jumps” in lightning activity have been correlated with a higher likelihood of the occurrence of severe weather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ADD46D-2BA6-4C20-A1D5-71D2D3ABA516}"/>
              </a:ext>
            </a:extLst>
          </p:cNvPr>
          <p:cNvGrpSpPr>
            <a:grpSpLocks noChangeAspect="1"/>
          </p:cNvGrpSpPr>
          <p:nvPr/>
        </p:nvGrpSpPr>
        <p:grpSpPr>
          <a:xfrm>
            <a:off x="6248401" y="1020932"/>
            <a:ext cx="5810251" cy="5561241"/>
            <a:chOff x="6761610" y="2148738"/>
            <a:chExt cx="4810125" cy="4603977"/>
          </a:xfrm>
        </p:grpSpPr>
        <p:pic>
          <p:nvPicPr>
            <p:cNvPr id="8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5F64CD1-615A-4336-BE44-9FCE9779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610" y="2148738"/>
              <a:ext cx="4810125" cy="46039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94FC2-64F8-4086-915D-895CAEE4BB9E}"/>
                </a:ext>
              </a:extLst>
            </p:cNvPr>
            <p:cNvSpPr txBox="1"/>
            <p:nvPr/>
          </p:nvSpPr>
          <p:spPr>
            <a:xfrm>
              <a:off x="6816806" y="2406587"/>
              <a:ext cx="1373509" cy="608095"/>
            </a:xfrm>
            <a:prstGeom prst="rect">
              <a:avLst/>
            </a:prstGeom>
            <a:solidFill>
              <a:srgbClr val="002060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FED + NWS Warnings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3926EE4-D1EE-4282-BC69-8BF53F21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GLM Products – Flash Extent Density (FED)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A93CA0-476F-470B-AF22-A30B7B9ED598}"/>
              </a:ext>
            </a:extLst>
          </p:cNvPr>
          <p:cNvSpPr txBox="1"/>
          <p:nvPr/>
        </p:nvSpPr>
        <p:spPr>
          <a:xfrm>
            <a:off x="6238876" y="6402491"/>
            <a:ext cx="5200649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FED Imagery from a QLCS in the Central United States</a:t>
            </a:r>
          </a:p>
        </p:txBody>
      </p:sp>
    </p:spTree>
    <p:extLst>
      <p:ext uri="{BB962C8B-B14F-4D97-AF65-F5344CB8AC3E}">
        <p14:creationId xmlns:p14="http://schemas.microsoft.com/office/powerpoint/2010/main" val="2165503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" y="905256"/>
            <a:ext cx="6048375" cy="59527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Area of the smallest flash spatially coincident with each grid cell over a given period of time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Smaller MFA values (&lt; 300 km</a:t>
            </a:r>
            <a:r>
              <a:rPr lang="en-US" sz="2200" baseline="30000" dirty="0">
                <a:latin typeface="Bahnschrift" panose="020B0502040204020203" pitchFamily="34" charset="0"/>
              </a:rPr>
              <a:t>2</a:t>
            </a:r>
            <a:r>
              <a:rPr lang="en-US" sz="2200" dirty="0">
                <a:latin typeface="Bahnschrift" panose="020B0502040204020203" pitchFamily="34" charset="0"/>
              </a:rPr>
              <a:t>) represented by yellow/green grid cells often indicate strengthening convection and/or mature updrafts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Larger MFA values (&gt; 900 km</a:t>
            </a:r>
            <a:r>
              <a:rPr lang="en-US" sz="2200" baseline="30000" dirty="0">
                <a:latin typeface="Bahnschrift" panose="020B0502040204020203" pitchFamily="34" charset="0"/>
              </a:rPr>
              <a:t>2</a:t>
            </a:r>
            <a:r>
              <a:rPr lang="en-US" sz="2200" dirty="0">
                <a:latin typeface="Bahnschrift" panose="020B0502040204020203" pitchFamily="34" charset="0"/>
              </a:rPr>
              <a:t>) represented by dark blue/purple grid cells often indicate either weakening convection or large flashes in anvil/stratiform regions of mature storms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926EE4-D1EE-4282-BC69-8BF53F21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GLM Products – Minimum Flash Area (MFA)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675EC0-0536-4700-8AAA-75194F2955FC}"/>
              </a:ext>
            </a:extLst>
          </p:cNvPr>
          <p:cNvGrpSpPr>
            <a:grpSpLocks noChangeAspect="1"/>
          </p:cNvGrpSpPr>
          <p:nvPr/>
        </p:nvGrpSpPr>
        <p:grpSpPr>
          <a:xfrm>
            <a:off x="6235827" y="1005078"/>
            <a:ext cx="5827538" cy="5559552"/>
            <a:chOff x="6693407" y="2130932"/>
            <a:chExt cx="4790565" cy="4585255"/>
          </a:xfrm>
        </p:grpSpPr>
        <p:pic>
          <p:nvPicPr>
            <p:cNvPr id="14" name="Picture 13" descr="A picture containing surface chart&#10;&#10;Description automatically generated">
              <a:extLst>
                <a:ext uri="{FF2B5EF4-FFF2-40B4-BE49-F238E27FC236}">
                  <a16:creationId xmlns:a16="http://schemas.microsoft.com/office/drawing/2014/main" id="{B6B4676E-7F34-4695-BB7E-D6B4F2B33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407" y="2130932"/>
              <a:ext cx="4790565" cy="45852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4CF9DC-E8E6-469B-AAF5-E5F02B5757F2}"/>
                </a:ext>
              </a:extLst>
            </p:cNvPr>
            <p:cNvSpPr txBox="1"/>
            <p:nvPr/>
          </p:nvSpPr>
          <p:spPr>
            <a:xfrm>
              <a:off x="6748882" y="2390878"/>
              <a:ext cx="746817" cy="389079"/>
            </a:xfrm>
            <a:prstGeom prst="rect">
              <a:avLst/>
            </a:prstGeom>
            <a:solidFill>
              <a:srgbClr val="002060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MFA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EA93CA0-476F-470B-AF22-A30B7B9ED598}"/>
              </a:ext>
            </a:extLst>
          </p:cNvPr>
          <p:cNvSpPr txBox="1"/>
          <p:nvPr/>
        </p:nvSpPr>
        <p:spPr>
          <a:xfrm>
            <a:off x="6235826" y="6404878"/>
            <a:ext cx="5213223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MFA Imagery from a QLCS in the Central United States</a:t>
            </a:r>
          </a:p>
        </p:txBody>
      </p:sp>
    </p:spTree>
    <p:extLst>
      <p:ext uri="{BB962C8B-B14F-4D97-AF65-F5344CB8AC3E}">
        <p14:creationId xmlns:p14="http://schemas.microsoft.com/office/powerpoint/2010/main" val="76556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" y="905256"/>
            <a:ext cx="6048375" cy="59527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Amount of optical brightness/energy observed with each grid cell over a given period of time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More energetic lightning flashes will likely be observed by the GLM as higher TOE values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Bahnschrift" panose="020B0502040204020203" pitchFamily="34" charset="0"/>
              </a:rPr>
              <a:t>Higher TOE values may indicate brighter flashes from strengthening convection or fewer hydrometeors preventing light from reaching the GLM instruments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Bahnschrift" panose="020B05020402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926EE4-D1EE-4282-BC69-8BF53F21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GLM Products – Total Optical Energy (TOE)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83698E-7FA7-47E0-BCFA-AF3EA9609D12}"/>
              </a:ext>
            </a:extLst>
          </p:cNvPr>
          <p:cNvGrpSpPr>
            <a:grpSpLocks noChangeAspect="1"/>
          </p:cNvGrpSpPr>
          <p:nvPr/>
        </p:nvGrpSpPr>
        <p:grpSpPr>
          <a:xfrm>
            <a:off x="6210666" y="976544"/>
            <a:ext cx="5847985" cy="5581451"/>
            <a:chOff x="6693408" y="2155889"/>
            <a:chExt cx="4790565" cy="4585255"/>
          </a:xfrm>
        </p:grpSpPr>
        <p:pic>
          <p:nvPicPr>
            <p:cNvPr id="9" name="Picture 8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BE67319D-EF8E-439E-B683-9AD96672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408" y="2155889"/>
              <a:ext cx="4790565" cy="458525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5FEAB4-2FFA-4977-A225-45895005BEC6}"/>
                </a:ext>
              </a:extLst>
            </p:cNvPr>
            <p:cNvSpPr txBox="1"/>
            <p:nvPr/>
          </p:nvSpPr>
          <p:spPr>
            <a:xfrm>
              <a:off x="6748903" y="2414460"/>
              <a:ext cx="716245" cy="381529"/>
            </a:xfrm>
            <a:prstGeom prst="rect">
              <a:avLst/>
            </a:prstGeom>
            <a:solidFill>
              <a:srgbClr val="002060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TOE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EA93CA0-476F-470B-AF22-A30B7B9ED598}"/>
              </a:ext>
            </a:extLst>
          </p:cNvPr>
          <p:cNvSpPr txBox="1"/>
          <p:nvPr/>
        </p:nvSpPr>
        <p:spPr>
          <a:xfrm>
            <a:off x="6209193" y="6404878"/>
            <a:ext cx="5133328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TOE Imagery from a QLCS in the Central United States</a:t>
            </a:r>
          </a:p>
        </p:txBody>
      </p:sp>
    </p:spTree>
    <p:extLst>
      <p:ext uri="{BB962C8B-B14F-4D97-AF65-F5344CB8AC3E}">
        <p14:creationId xmlns:p14="http://schemas.microsoft.com/office/powerpoint/2010/main" val="1456522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3926EE4-D1EE-4282-BC69-8BF53F21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Case Study – QLCS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8CCD35-D38C-4A58-92A4-0CBCB7D9B5F6}"/>
              </a:ext>
            </a:extLst>
          </p:cNvPr>
          <p:cNvGrpSpPr>
            <a:grpSpLocks noChangeAspect="1"/>
          </p:cNvGrpSpPr>
          <p:nvPr/>
        </p:nvGrpSpPr>
        <p:grpSpPr>
          <a:xfrm>
            <a:off x="6632926" y="979619"/>
            <a:ext cx="3684990" cy="3527061"/>
            <a:chOff x="6218873" y="884733"/>
            <a:chExt cx="3684990" cy="3527061"/>
          </a:xfrm>
        </p:grpSpPr>
        <p:pic>
          <p:nvPicPr>
            <p:cNvPr id="14" name="Picture 13" descr="A picture containing surface chart&#10;&#10;Description automatically generated">
              <a:extLst>
                <a:ext uri="{FF2B5EF4-FFF2-40B4-BE49-F238E27FC236}">
                  <a16:creationId xmlns:a16="http://schemas.microsoft.com/office/drawing/2014/main" id="{C4F62A41-1A87-4BCF-86DE-339EECF52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873" y="884733"/>
              <a:ext cx="3684990" cy="35270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48CF1E-D07F-45BA-9E61-DAABBBD3DEED}"/>
                </a:ext>
              </a:extLst>
            </p:cNvPr>
            <p:cNvSpPr txBox="1"/>
            <p:nvPr/>
          </p:nvSpPr>
          <p:spPr>
            <a:xfrm>
              <a:off x="6290483" y="1105059"/>
              <a:ext cx="6328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MFA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93BC2D-F5DE-4E8B-9FCC-DE3299751103}"/>
              </a:ext>
            </a:extLst>
          </p:cNvPr>
          <p:cNvGrpSpPr/>
          <p:nvPr/>
        </p:nvGrpSpPr>
        <p:grpSpPr>
          <a:xfrm>
            <a:off x="3834880" y="1779812"/>
            <a:ext cx="3684990" cy="3527062"/>
            <a:chOff x="4130100" y="2427329"/>
            <a:chExt cx="3684990" cy="3527062"/>
          </a:xfrm>
        </p:grpSpPr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CA8DCA0-FE3C-4190-93D7-017521AA5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100" y="2427329"/>
              <a:ext cx="3684990" cy="352706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55359E-DDA0-481C-B666-3BC5CB94D4CD}"/>
                </a:ext>
              </a:extLst>
            </p:cNvPr>
            <p:cNvSpPr txBox="1"/>
            <p:nvPr/>
          </p:nvSpPr>
          <p:spPr>
            <a:xfrm>
              <a:off x="4220899" y="2651121"/>
              <a:ext cx="142600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FED + NWS Warnings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248D79-A33D-4E0C-B147-C4E1BF73E88A}"/>
              </a:ext>
            </a:extLst>
          </p:cNvPr>
          <p:cNvGrpSpPr>
            <a:grpSpLocks noChangeAspect="1"/>
          </p:cNvGrpSpPr>
          <p:nvPr/>
        </p:nvGrpSpPr>
        <p:grpSpPr>
          <a:xfrm>
            <a:off x="8441906" y="3229628"/>
            <a:ext cx="3684990" cy="3527062"/>
            <a:chOff x="8441906" y="3229628"/>
            <a:chExt cx="3684990" cy="3527062"/>
          </a:xfrm>
        </p:grpSpPr>
        <p:pic>
          <p:nvPicPr>
            <p:cNvPr id="20" name="Picture 19" descr="Map&#10;&#10;Description automatically generated">
              <a:extLst>
                <a:ext uri="{FF2B5EF4-FFF2-40B4-BE49-F238E27FC236}">
                  <a16:creationId xmlns:a16="http://schemas.microsoft.com/office/drawing/2014/main" id="{BE5D407B-13EE-4535-A88C-465F1C1FD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1906" y="3229628"/>
              <a:ext cx="3684990" cy="352706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0AD8E2-25E2-444C-A6F2-33F954D01E90}"/>
                </a:ext>
              </a:extLst>
            </p:cNvPr>
            <p:cNvSpPr txBox="1"/>
            <p:nvPr/>
          </p:nvSpPr>
          <p:spPr>
            <a:xfrm>
              <a:off x="8501128" y="3429000"/>
              <a:ext cx="99565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Radar + NLDN/GLD360</a:t>
              </a: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48D12FE-0418-4096-A9D7-BDB4834C2C1F}"/>
              </a:ext>
            </a:extLst>
          </p:cNvPr>
          <p:cNvSpPr txBox="1">
            <a:spLocks/>
          </p:cNvSpPr>
          <p:nvPr/>
        </p:nvSpPr>
        <p:spPr>
          <a:xfrm>
            <a:off x="275523" y="921893"/>
            <a:ext cx="6550939" cy="2166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Bahnschrift" panose="020B0502040204020203" pitchFamily="34" charset="0"/>
              </a:rPr>
              <a:t>Consistently low MFA coupled with greater FED coincides with a bowing segment on radar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Bahnschrift" panose="020B0502040204020203" pitchFamily="34" charset="0"/>
              </a:rPr>
              <a:t>70-80 mph wind gusts                             observed shortly after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97985-9C29-4170-A0FF-5B3173F1788C}"/>
              </a:ext>
            </a:extLst>
          </p:cNvPr>
          <p:cNvSpPr txBox="1">
            <a:spLocks/>
          </p:cNvSpPr>
          <p:nvPr/>
        </p:nvSpPr>
        <p:spPr>
          <a:xfrm>
            <a:off x="4183810" y="5395187"/>
            <a:ext cx="4226189" cy="1283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Bahnschrift" panose="020B0502040204020203" pitchFamily="34" charset="0"/>
              </a:rPr>
              <a:t>1-min GLM products update more rapidly than the fastest radar scans (~5 min)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FFC75C-A653-4631-9A90-F180D13B24B6}"/>
              </a:ext>
            </a:extLst>
          </p:cNvPr>
          <p:cNvSpPr/>
          <p:nvPr/>
        </p:nvSpPr>
        <p:spPr>
          <a:xfrm>
            <a:off x="8409999" y="1199945"/>
            <a:ext cx="1073112" cy="1320573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ED67E2A-B71E-4E19-8562-7205CAFB47C5}"/>
              </a:ext>
            </a:extLst>
          </p:cNvPr>
          <p:cNvSpPr/>
          <p:nvPr/>
        </p:nvSpPr>
        <p:spPr>
          <a:xfrm>
            <a:off x="5520524" y="2295991"/>
            <a:ext cx="1073112" cy="1320573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0DBF21-006D-40F3-A4E9-E1E977BAA51A}"/>
              </a:ext>
            </a:extLst>
          </p:cNvPr>
          <p:cNvSpPr/>
          <p:nvPr/>
        </p:nvSpPr>
        <p:spPr>
          <a:xfrm>
            <a:off x="10156621" y="3767840"/>
            <a:ext cx="1073112" cy="1320573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B2F04C-D0B2-4B26-AA02-B3287864ABF5}"/>
              </a:ext>
            </a:extLst>
          </p:cNvPr>
          <p:cNvGrpSpPr>
            <a:grpSpLocks noChangeAspect="1"/>
          </p:cNvGrpSpPr>
          <p:nvPr/>
        </p:nvGrpSpPr>
        <p:grpSpPr>
          <a:xfrm>
            <a:off x="343427" y="2797871"/>
            <a:ext cx="3684989" cy="3527061"/>
            <a:chOff x="101894" y="3082537"/>
            <a:chExt cx="3684989" cy="3527061"/>
          </a:xfrm>
        </p:grpSpPr>
        <p:pic>
          <p:nvPicPr>
            <p:cNvPr id="28" name="Picture 27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93371FE6-410B-4E94-882B-1225172C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4" y="3082537"/>
              <a:ext cx="3684989" cy="352706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4D13F0-856D-4D6B-B7B2-FB87A1397494}"/>
                </a:ext>
              </a:extLst>
            </p:cNvPr>
            <p:cNvSpPr txBox="1"/>
            <p:nvPr/>
          </p:nvSpPr>
          <p:spPr>
            <a:xfrm>
              <a:off x="204501" y="3298673"/>
              <a:ext cx="6243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TOE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DF48386-F43A-4E68-A6D2-62666D8B61D4}"/>
              </a:ext>
            </a:extLst>
          </p:cNvPr>
          <p:cNvSpPr/>
          <p:nvPr/>
        </p:nvSpPr>
        <p:spPr>
          <a:xfrm>
            <a:off x="1992386" y="3268497"/>
            <a:ext cx="1073112" cy="1320573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6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  <p:bldP spid="26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DA9D7B-0E21-4C4E-B099-2A67368AC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41" y="3508029"/>
            <a:ext cx="6885784" cy="327816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Convective initiation (above) is highlighted with low MFA values as first lightning occurs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Large stratiform region flashes (left, red ovals) are clearly visible with high MFA/low FED/high TOE values; highlight a less obvious risk for cloud-to-ground flashes which threaten life and property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926EE4-D1EE-4282-BC69-8BF53F21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8778"/>
            <a:ext cx="11963400" cy="78752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cap="none" dirty="0">
                <a:solidFill>
                  <a:schemeClr val="bg1"/>
                </a:solidFill>
                <a:cs typeface="Aharoni" panose="02010803020104030203" pitchFamily="2" charset="-79"/>
              </a:rPr>
              <a:t>Lightning Safety</a:t>
            </a: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7320501F-F5A3-47CB-B4F2-5DF04B49B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231" y="962578"/>
            <a:ext cx="6848927" cy="24849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56C98D-3125-409F-AB19-C64343D33D89}"/>
              </a:ext>
            </a:extLst>
          </p:cNvPr>
          <p:cNvGrpSpPr/>
          <p:nvPr/>
        </p:nvGrpSpPr>
        <p:grpSpPr>
          <a:xfrm>
            <a:off x="104775" y="944438"/>
            <a:ext cx="5044921" cy="5841752"/>
            <a:chOff x="287783" y="724343"/>
            <a:chExt cx="5283276" cy="612206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0D9337-B2EC-4632-9E36-3DCB2568D2DB}"/>
                </a:ext>
              </a:extLst>
            </p:cNvPr>
            <p:cNvGrpSpPr/>
            <p:nvPr/>
          </p:nvGrpSpPr>
          <p:grpSpPr>
            <a:xfrm>
              <a:off x="287783" y="724343"/>
              <a:ext cx="5283276" cy="6122067"/>
              <a:chOff x="276153" y="1346199"/>
              <a:chExt cx="4541053" cy="5414819"/>
            </a:xfrm>
          </p:grpSpPr>
          <p:pic>
            <p:nvPicPr>
              <p:cNvPr id="21" name="Picture 20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4F7C14E5-EB44-4A09-910E-A4245098C1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12" t="29889" r="47728" b="14651"/>
              <a:stretch/>
            </p:blipFill>
            <p:spPr>
              <a:xfrm>
                <a:off x="2548056" y="1346199"/>
                <a:ext cx="2260272" cy="2710873"/>
              </a:xfrm>
              <a:prstGeom prst="rect">
                <a:avLst/>
              </a:prstGeom>
            </p:spPr>
          </p:pic>
          <p:pic>
            <p:nvPicPr>
              <p:cNvPr id="22" name="Picture 21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A292AE49-97F7-4F17-9099-ECA98BB674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85" t="26844" r="52360" b="13609"/>
              <a:stretch/>
            </p:blipFill>
            <p:spPr>
              <a:xfrm>
                <a:off x="287784" y="1346200"/>
                <a:ext cx="2260272" cy="2710873"/>
              </a:xfrm>
              <a:prstGeom prst="rect">
                <a:avLst/>
              </a:prstGeom>
            </p:spPr>
          </p:pic>
          <p:pic>
            <p:nvPicPr>
              <p:cNvPr id="23" name="Picture 22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2B7561C0-D68D-4D37-B9F2-9077A46ACA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61" t="29296" r="47652" b="13759"/>
              <a:stretch/>
            </p:blipFill>
            <p:spPr>
              <a:xfrm>
                <a:off x="2548056" y="4057072"/>
                <a:ext cx="2260272" cy="2703946"/>
              </a:xfrm>
              <a:prstGeom prst="rect">
                <a:avLst/>
              </a:prstGeom>
            </p:spPr>
          </p:pic>
          <p:pic>
            <p:nvPicPr>
              <p:cNvPr id="24" name="Picture 23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419B9E3A-B96D-41B3-BF32-C81F10C614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85" t="27660" r="47803" b="14651"/>
              <a:stretch/>
            </p:blipFill>
            <p:spPr>
              <a:xfrm>
                <a:off x="287784" y="4057072"/>
                <a:ext cx="2260272" cy="2703946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F8D7B78-0DA4-4FC2-ACB9-4009617156E0}"/>
                  </a:ext>
                </a:extLst>
              </p:cNvPr>
              <p:cNvCxnSpPr/>
              <p:nvPr/>
            </p:nvCxnSpPr>
            <p:spPr>
              <a:xfrm>
                <a:off x="2548056" y="1346199"/>
                <a:ext cx="0" cy="541481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A40A9C3-73F9-46D1-B962-CD7186428F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6153" y="4019838"/>
                <a:ext cx="4541053" cy="3377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D0EB5D-14B1-4472-9518-571D12A256AC}"/>
                </a:ext>
              </a:extLst>
            </p:cNvPr>
            <p:cNvSpPr txBox="1"/>
            <p:nvPr/>
          </p:nvSpPr>
          <p:spPr>
            <a:xfrm>
              <a:off x="2214163" y="3304482"/>
              <a:ext cx="662670" cy="3927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MFA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ADAB9C-269B-4952-9C8E-7718FFD612B5}"/>
                </a:ext>
              </a:extLst>
            </p:cNvPr>
            <p:cNvSpPr txBox="1"/>
            <p:nvPr/>
          </p:nvSpPr>
          <p:spPr>
            <a:xfrm>
              <a:off x="4224502" y="3035428"/>
              <a:ext cx="1316663" cy="687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FED + NWS Warnings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91E637-8F73-4D1E-B3DC-9F5C6437B553}"/>
                </a:ext>
              </a:extLst>
            </p:cNvPr>
            <p:cNvSpPr txBox="1"/>
            <p:nvPr/>
          </p:nvSpPr>
          <p:spPr>
            <a:xfrm>
              <a:off x="2257540" y="6416599"/>
              <a:ext cx="595570" cy="3927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8157F4-FC8D-454D-9241-A56D55FA2EB5}"/>
                </a:ext>
              </a:extLst>
            </p:cNvPr>
            <p:cNvSpPr txBox="1"/>
            <p:nvPr/>
          </p:nvSpPr>
          <p:spPr>
            <a:xfrm>
              <a:off x="4513477" y="5827487"/>
              <a:ext cx="1027687" cy="9818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Radar + NLDN/GLD360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FBC9B16-FBEF-495F-AE15-09B161E23F57}"/>
                </a:ext>
              </a:extLst>
            </p:cNvPr>
            <p:cNvSpPr/>
            <p:nvPr/>
          </p:nvSpPr>
          <p:spPr>
            <a:xfrm>
              <a:off x="1047835" y="1423835"/>
              <a:ext cx="745892" cy="78123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AF04CE2-8C70-4B7A-A220-12116FE41FD8}"/>
                </a:ext>
              </a:extLst>
            </p:cNvPr>
            <p:cNvSpPr/>
            <p:nvPr/>
          </p:nvSpPr>
          <p:spPr>
            <a:xfrm>
              <a:off x="3485315" y="1364916"/>
              <a:ext cx="760560" cy="78123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B55371-2FE1-40DF-A98C-764535125D35}"/>
                </a:ext>
              </a:extLst>
            </p:cNvPr>
            <p:cNvSpPr/>
            <p:nvPr/>
          </p:nvSpPr>
          <p:spPr>
            <a:xfrm>
              <a:off x="737401" y="4536616"/>
              <a:ext cx="745892" cy="78123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E624BDF-2C51-4C83-9B52-186782034AD3}"/>
                </a:ext>
              </a:extLst>
            </p:cNvPr>
            <p:cNvSpPr/>
            <p:nvPr/>
          </p:nvSpPr>
          <p:spPr>
            <a:xfrm>
              <a:off x="3431706" y="4501059"/>
              <a:ext cx="745892" cy="78123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36997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2219</TotalTime>
  <Words>1038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Aharoni</vt:lpstr>
      <vt:lpstr>Arial</vt:lpstr>
      <vt:lpstr>Bahnschrift</vt:lpstr>
      <vt:lpstr>Calibri</vt:lpstr>
      <vt:lpstr>Gill Sans MT</vt:lpstr>
      <vt:lpstr>Parcel</vt:lpstr>
      <vt:lpstr>Understanding and Utilizing the Geostationary Lightning Mappers (GLMs) for Operational Meteorology &amp; Lightning Safety</vt:lpstr>
      <vt:lpstr>What Is the GLM?</vt:lpstr>
      <vt:lpstr>Flash Processing by the GLM</vt:lpstr>
      <vt:lpstr>GLM Gridded Products</vt:lpstr>
      <vt:lpstr>GLM Products – Flash Extent Density (FED)</vt:lpstr>
      <vt:lpstr>GLM Products – Minimum Flash Area (MFA)</vt:lpstr>
      <vt:lpstr>GLM Products – Total Optical Energy (TOE)</vt:lpstr>
      <vt:lpstr>Case Study – QLCS</vt:lpstr>
      <vt:lpstr>Lightning Safety</vt:lpstr>
      <vt:lpstr>Operational and Training Resources</vt:lpstr>
      <vt:lpstr>Summary &amp;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and Utilizing the Geostationary Lightning Mappers for Operational Meteorology &amp; Lightning Safety</dc:title>
  <dc:creator>Joseph Patton</dc:creator>
  <cp:lastModifiedBy>Joseph Patton</cp:lastModifiedBy>
  <cp:revision>134</cp:revision>
  <dcterms:created xsi:type="dcterms:W3CDTF">2021-05-12T16:46:07Z</dcterms:created>
  <dcterms:modified xsi:type="dcterms:W3CDTF">2021-05-18T15:22:19Z</dcterms:modified>
</cp:coreProperties>
</file>