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5" r:id="rId3"/>
    <p:sldId id="317" r:id="rId4"/>
    <p:sldId id="335" r:id="rId5"/>
    <p:sldId id="336" r:id="rId6"/>
    <p:sldId id="341" r:id="rId7"/>
    <p:sldId id="337" r:id="rId8"/>
    <p:sldId id="346" r:id="rId9"/>
    <p:sldId id="342" r:id="rId10"/>
    <p:sldId id="338" r:id="rId11"/>
    <p:sldId id="343" r:id="rId12"/>
    <p:sldId id="339" r:id="rId13"/>
    <p:sldId id="344" r:id="rId14"/>
    <p:sldId id="340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5"/>
    <p:restoredTop sz="94632"/>
  </p:normalViewPr>
  <p:slideViewPr>
    <p:cSldViewPr snapToGrid="0" snapToObjects="1">
      <p:cViewPr>
        <p:scale>
          <a:sx n="154" d="100"/>
          <a:sy n="154" d="100"/>
        </p:scale>
        <p:origin x="2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0A260-2ADD-2643-9CB8-906469320C1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DC6C-10C1-FA4C-9A9D-D772F0CB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217A-93C9-994C-9BFB-47B8C582B85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889C-A487-9647-A5A7-8B4DFB34B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2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9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5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7563-0233-4640-84CD-2C40FE4418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4856" y="2513758"/>
            <a:ext cx="75700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GLM Lightning Optical Energies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06044" y="3763480"/>
            <a:ext cx="8048897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GLM Science Meeting, Huntsville AL</a:t>
            </a:r>
          </a:p>
          <a:p>
            <a:r>
              <a:rPr lang="en-US" dirty="0" smtClean="0"/>
              <a:t>Sept. 12, 2018</a:t>
            </a:r>
          </a:p>
          <a:p>
            <a:r>
              <a:rPr lang="en-US" dirty="0" smtClean="0"/>
              <a:t>William Koshak, NASA/MSFC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38" y="989814"/>
            <a:ext cx="11585542" cy="5363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38053" y="2967335"/>
            <a:ext cx="491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Variation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68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325" y="20261263"/>
            <a:ext cx="8472488" cy="84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9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6309" y="621298"/>
            <a:ext cx="491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Variation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6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763" y="5978525"/>
            <a:ext cx="14201775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323" y="1636485"/>
            <a:ext cx="1764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Flash Counts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7677" y="1637478"/>
            <a:ext cx="2543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 Flash Energy</a:t>
            </a:r>
            <a:endPara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1427" y="2556713"/>
            <a:ext cx="26517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/>
              <a:t>Flashes more energetic over oceans, for sufficient sample size. Agrees with TRMM/LIS findings in </a:t>
            </a:r>
            <a:r>
              <a:rPr lang="en-GB" altLang="en-US" sz="1600" dirty="0" err="1"/>
              <a:t>Beirle</a:t>
            </a:r>
            <a:r>
              <a:rPr lang="en-GB" altLang="en-US" sz="1600" dirty="0"/>
              <a:t> et al. (2014).</a:t>
            </a:r>
          </a:p>
          <a:p>
            <a:pPr>
              <a:defRPr/>
            </a:pPr>
            <a:endParaRPr lang="en-GB" altLang="en-US" sz="1600" dirty="0"/>
          </a:p>
          <a:p>
            <a:pPr>
              <a:defRPr/>
            </a:pPr>
            <a:r>
              <a:rPr lang="en-GB" altLang="en-US" sz="1600" dirty="0"/>
              <a:t>Flash energy increases towards limb since:</a:t>
            </a:r>
          </a:p>
          <a:p>
            <a:pPr marL="438150" indent="-342900">
              <a:buFont typeface="Arial" charset="0"/>
              <a:buChar char="•"/>
              <a:defRPr/>
            </a:pPr>
            <a:r>
              <a:rPr lang="en-GB" altLang="en-US" sz="1600" dirty="0"/>
              <a:t>pixel </a:t>
            </a:r>
            <a:r>
              <a:rPr lang="en-GB" altLang="en-US" sz="1600" dirty="0" smtClean="0"/>
              <a:t>size decreases</a:t>
            </a:r>
            <a:endParaRPr lang="en-GB" altLang="en-US" sz="1600" dirty="0"/>
          </a:p>
          <a:p>
            <a:pPr marL="438150" indent="-342900">
              <a:buFont typeface="Arial" charset="0"/>
              <a:buChar char="•"/>
              <a:defRPr/>
            </a:pPr>
            <a:r>
              <a:rPr lang="en-GB" altLang="en-US" sz="1600" dirty="0"/>
              <a:t>filter roll-off</a:t>
            </a:r>
          </a:p>
          <a:p>
            <a:pPr marL="438150" indent="-342900">
              <a:buFont typeface="Arial" charset="0"/>
              <a:buChar char="•"/>
              <a:defRPr/>
            </a:pPr>
            <a:r>
              <a:rPr lang="en-GB" altLang="en-US" sz="1600" dirty="0"/>
              <a:t>side/beneath cloud detection.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3" y="2098150"/>
            <a:ext cx="4565374" cy="4565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16" y="2098150"/>
            <a:ext cx="4546640" cy="45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38" y="989814"/>
            <a:ext cx="11585542" cy="5363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2006" y="2967335"/>
            <a:ext cx="506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Diurnal Variation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3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1468" y="553550"/>
            <a:ext cx="506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Diurnal Variation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23" y="1835963"/>
            <a:ext cx="4127750" cy="43357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5442" y="6171743"/>
            <a:ext cx="2039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 et al., 2018: XVI ICAE, </a:t>
            </a:r>
          </a:p>
          <a:p>
            <a:pPr algn="ctr"/>
            <a:r>
              <a:rPr lang="en-US" sz="1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17-22, June Nara, Japan</a:t>
            </a:r>
            <a:endParaRPr lang="en-US" sz="1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6" y="1396396"/>
            <a:ext cx="5237012" cy="52370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14464" y="1835963"/>
            <a:ext cx="1930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Study</a:t>
            </a:r>
          </a:p>
          <a:p>
            <a:pPr algn="ctr"/>
            <a:r>
              <a:rPr lang="en-US" sz="1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5mo (Jan 11 </a:t>
            </a:r>
            <a:r>
              <a:rPr lang="mr-IN" sz="1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en-US" sz="1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Jun 11, 2018)</a:t>
            </a:r>
          </a:p>
          <a:p>
            <a:pPr algn="ctr"/>
            <a:r>
              <a:rPr lang="en-US" sz="1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filtration</a:t>
            </a:r>
          </a:p>
        </p:txBody>
      </p:sp>
    </p:spTree>
    <p:extLst>
      <p:ext uri="{BB962C8B-B14F-4D97-AF65-F5344CB8AC3E}">
        <p14:creationId xmlns:p14="http://schemas.microsoft.com/office/powerpoint/2010/main" val="16223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38" y="989814"/>
            <a:ext cx="11585542" cy="5363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40693" y="2967335"/>
            <a:ext cx="8110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Trend of Daily Mean Energy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2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9432" y="2247299"/>
            <a:ext cx="379504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152 day Trend</a:t>
            </a:r>
          </a:p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</a:p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Daily Mean </a:t>
            </a:r>
          </a:p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Flash Energy</a:t>
            </a:r>
          </a:p>
          <a:p>
            <a:pPr algn="ctr"/>
            <a:r>
              <a:rPr lang="en-US" sz="2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(no energy filter)</a:t>
            </a:r>
            <a:endParaRPr lang="en-US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1" descr="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00" y="20651788"/>
            <a:ext cx="68294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8" y="742684"/>
            <a:ext cx="8052062" cy="59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064" y="2376142"/>
            <a:ext cx="67378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Analysis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Daily Plots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Frequency Distribution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Variation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Diurnal Variation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Trend of Daily Mean Energy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8276" y="621298"/>
            <a:ext cx="2931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38" y="989814"/>
            <a:ext cx="11585542" cy="5363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29146" y="2967335"/>
            <a:ext cx="2533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Analysis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5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" y="2397172"/>
            <a:ext cx="11280371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Region: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Entire GLM FOV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Period: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11 Jan 2018  -  11 Jun 2018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Days: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152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 Flashes: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121,073,578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Filtration: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None 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energy biased by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glint, radiation dots, </a:t>
            </a:r>
            <a:r>
              <a:rPr lang="mr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Emphasis: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long-term trending of full flash data product as we move through s/w fixes.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7401" y="621298"/>
            <a:ext cx="2533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Analysis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38" y="989814"/>
            <a:ext cx="11585542" cy="5363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49897" y="2967335"/>
            <a:ext cx="549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Daily Plots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6225" y="621298"/>
            <a:ext cx="953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Daily Plots (first 60 days)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1" y="1722865"/>
            <a:ext cx="4883218" cy="488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50" y="1722866"/>
            <a:ext cx="4883217" cy="48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38" y="989814"/>
            <a:ext cx="11585542" cy="5363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17130" y="2967335"/>
            <a:ext cx="6757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Frequency Distribution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2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1202" y="819608"/>
            <a:ext cx="83172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Heritage Flash Amplitude Baseline Computed by Koshak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Raw Data Results from Various Investigators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633" y="3174974"/>
            <a:ext cx="11124419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OTD: poor sensitivity, only CONUS stats done, Z estimate </a:t>
            </a:r>
            <a:r>
              <a:rPr lang="mr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not best to use.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data in LIS Post-Boost than in Pre-boost </a:t>
            </a:r>
            <a:r>
              <a:rPr lang="mr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 Post-Boost better sample size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Buechler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Christian study has 1 more year of data than the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Beirle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study, and more specific mean event footprints (since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Beirle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didn’t separate out Pre-boost from Post-boost).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best estimate currently is 6</a:t>
            </a:r>
            <a:r>
              <a:rPr lang="en-US" sz="2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column above (bolded).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62" y="5439019"/>
            <a:ext cx="459740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316" y="471147"/>
            <a:ext cx="12517316" cy="80537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8422" y="9482"/>
            <a:ext cx="2862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5" y="664792"/>
            <a:ext cx="5941291" cy="5941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5975" y="2247299"/>
            <a:ext cx="379504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Frequency Distribution</a:t>
            </a:r>
          </a:p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</a:p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Flash Energies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68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325" y="20261263"/>
            <a:ext cx="8472488" cy="84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8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725" y="20413663"/>
            <a:ext cx="8472488" cy="84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8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5" y="20566063"/>
            <a:ext cx="8472488" cy="84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8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525" y="20718463"/>
            <a:ext cx="8472488" cy="84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8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925" y="20870863"/>
            <a:ext cx="8472488" cy="84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8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25" y="21023263"/>
            <a:ext cx="8472488" cy="84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5663863" y="23355300"/>
            <a:ext cx="506571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3" tIns="49191" rIns="98383" bIns="49191">
            <a:spAutoFit/>
          </a:bodyPr>
          <a:lstStyle/>
          <a:p>
            <a:pPr>
              <a:defRPr/>
            </a:pPr>
            <a:r>
              <a:rPr lang="en-US" altLang="en-US" sz="3467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60-DAY DISTRIBUTION</a:t>
            </a:r>
          </a:p>
          <a:p>
            <a:pPr>
              <a:defRPr/>
            </a:pPr>
            <a:r>
              <a:rPr lang="en-US" altLang="en-US" sz="3467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(Jan 11 </a:t>
            </a:r>
            <a:r>
              <a:rPr lang="mr-IN" altLang="en-US" sz="3467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3467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Mar 11, 2018)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587650" y="3019818"/>
            <a:ext cx="2874443" cy="7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383" tIns="49191" rIns="98383" bIns="49191">
            <a:spAutoFit/>
          </a:bodyPr>
          <a:lstStyle/>
          <a:p>
            <a:pPr marL="0" marR="0" algn="ctr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rgbClr val="0070C0"/>
                </a:solidFill>
                <a:effectLst/>
                <a:latin typeface="Arial" charset="0"/>
                <a:ea typeface="Arial" charset="0"/>
              </a:rPr>
              <a:t>5 month distribution</a:t>
            </a:r>
          </a:p>
          <a:p>
            <a:pPr marL="0" marR="0" algn="ctr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rgbClr val="0070C0"/>
                </a:solidFill>
                <a:effectLst/>
                <a:latin typeface="Arial" charset="0"/>
                <a:ea typeface="Arial" charset="0"/>
              </a:rPr>
              <a:t>(Jan </a:t>
            </a:r>
            <a:r>
              <a:rPr lang="en-US" sz="2000" b="1" kern="1200" dirty="0">
                <a:solidFill>
                  <a:srgbClr val="0070C0"/>
                </a:solidFill>
                <a:effectLst/>
                <a:latin typeface="Arial" charset="0"/>
                <a:ea typeface="Arial" charset="0"/>
              </a:rPr>
              <a:t>11 </a:t>
            </a:r>
            <a:r>
              <a:rPr lang="en-US" sz="2000" b="1" kern="1200" dirty="0">
                <a:solidFill>
                  <a:srgbClr val="0070C0"/>
                </a:solidFill>
                <a:effectLst/>
                <a:latin typeface="Mangal" charset="0"/>
                <a:ea typeface="Arial" charset="0"/>
                <a:cs typeface="Mangal" charset="0"/>
              </a:rPr>
              <a:t>–</a:t>
            </a:r>
            <a:r>
              <a:rPr lang="en-US" sz="2000" b="1" kern="1200" dirty="0">
                <a:solidFill>
                  <a:srgbClr val="0070C0"/>
                </a:solidFill>
                <a:effectLst/>
                <a:latin typeface="Arial" charset="0"/>
                <a:ea typeface="Arial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ea typeface="Arial" charset="0"/>
              </a:rPr>
              <a:t>Jun</a:t>
            </a:r>
            <a:r>
              <a:rPr lang="en-US" sz="2000" b="1" kern="1200" dirty="0" smtClean="0">
                <a:solidFill>
                  <a:srgbClr val="0070C0"/>
                </a:solidFill>
                <a:effectLst/>
                <a:latin typeface="Arial" charset="0"/>
                <a:ea typeface="Arial" charset="0"/>
              </a:rPr>
              <a:t> </a:t>
            </a:r>
            <a:r>
              <a:rPr lang="en-US" sz="2000" b="1" kern="1200" dirty="0">
                <a:solidFill>
                  <a:srgbClr val="0070C0"/>
                </a:solidFill>
                <a:effectLst/>
                <a:latin typeface="Arial" charset="0"/>
                <a:ea typeface="Arial" charset="0"/>
              </a:rPr>
              <a:t>11, 2018)</a:t>
            </a:r>
            <a:endParaRPr lang="en-US" sz="20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8277" y="1113088"/>
            <a:ext cx="2463816" cy="181588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Size (stats) = 121,073,578</a:t>
            </a:r>
          </a:p>
          <a:p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Size (shown) = 110,656,760</a:t>
            </a:r>
          </a:p>
          <a:p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Average = 453.483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fJ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Std. Dev. = 2652.241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fJ</a:t>
            </a:r>
            <a:endParaRPr lang="en-US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 = 100,004.44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fJ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Median = 97.662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fJ</a:t>
            </a:r>
            <a:endParaRPr lang="en-US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= 1.526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fJ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3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4101</TotalTime>
  <Words>326</Words>
  <Application>Microsoft Macintosh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Mangal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Koshak</dc:creator>
  <cp:lastModifiedBy>William Koshak</cp:lastModifiedBy>
  <cp:revision>326</cp:revision>
  <cp:lastPrinted>2018-09-10T11:33:03Z</cp:lastPrinted>
  <dcterms:created xsi:type="dcterms:W3CDTF">2017-03-16T15:30:44Z</dcterms:created>
  <dcterms:modified xsi:type="dcterms:W3CDTF">2018-09-10T11:33:08Z</dcterms:modified>
</cp:coreProperties>
</file>