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32" r:id="rId2"/>
  </p:sldMasterIdLst>
  <p:notesMasterIdLst>
    <p:notesMasterId r:id="rId36"/>
  </p:notesMasterIdLst>
  <p:handoutMasterIdLst>
    <p:handoutMasterId r:id="rId37"/>
  </p:handoutMasterIdLst>
  <p:sldIdLst>
    <p:sldId id="398" r:id="rId3"/>
    <p:sldId id="298" r:id="rId4"/>
    <p:sldId id="296" r:id="rId5"/>
    <p:sldId id="300" r:id="rId6"/>
    <p:sldId id="457" r:id="rId7"/>
    <p:sldId id="424" r:id="rId8"/>
    <p:sldId id="425" r:id="rId9"/>
    <p:sldId id="426" r:id="rId10"/>
    <p:sldId id="427" r:id="rId11"/>
    <p:sldId id="428" r:id="rId12"/>
    <p:sldId id="437" r:id="rId13"/>
    <p:sldId id="438" r:id="rId14"/>
    <p:sldId id="431" r:id="rId15"/>
    <p:sldId id="439" r:id="rId16"/>
    <p:sldId id="458" r:id="rId17"/>
    <p:sldId id="435" r:id="rId18"/>
    <p:sldId id="436" r:id="rId19"/>
    <p:sldId id="445" r:id="rId20"/>
    <p:sldId id="429" r:id="rId21"/>
    <p:sldId id="461" r:id="rId22"/>
    <p:sldId id="459" r:id="rId23"/>
    <p:sldId id="449" r:id="rId24"/>
    <p:sldId id="450" r:id="rId25"/>
    <p:sldId id="451" r:id="rId26"/>
    <p:sldId id="452" r:id="rId27"/>
    <p:sldId id="453" r:id="rId28"/>
    <p:sldId id="454" r:id="rId29"/>
    <p:sldId id="455" r:id="rId30"/>
    <p:sldId id="456" r:id="rId31"/>
    <p:sldId id="460" r:id="rId32"/>
    <p:sldId id="447" r:id="rId33"/>
    <p:sldId id="448" r:id="rId34"/>
    <p:sldId id="446" r:id="rId35"/>
  </p:sldIdLst>
  <p:sldSz cx="9144000" cy="6858000" type="screen4x3"/>
  <p:notesSz cx="9144000" cy="6858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00"/>
    <a:srgbClr val="0000CC"/>
    <a:srgbClr val="FFFFFF"/>
    <a:srgbClr val="00FF00"/>
    <a:srgbClr val="0070C0"/>
    <a:srgbClr val="00FDFF"/>
    <a:srgbClr val="FF33FE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40"/>
    <p:restoredTop sz="92938" autoAdjust="0"/>
  </p:normalViewPr>
  <p:slideViewPr>
    <p:cSldViewPr>
      <p:cViewPr>
        <p:scale>
          <a:sx n="120" d="100"/>
          <a:sy n="120" d="100"/>
        </p:scale>
        <p:origin x="832" y="5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handoutMaster" Target="handoutMasters/handoutMaster1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BAD019-D763-4999-9040-057CC276414E}" type="datetimeFigureOut">
              <a:rPr lang="pt-BR" smtClean="0"/>
              <a:t>12/09/2018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1A0E25-473B-4CB0-AC74-142CB4F7BF3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37954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DA525F-8E81-4D9D-84BA-5656BC1C9735}" type="datetimeFigureOut">
              <a:rPr lang="pt-BR" smtClean="0"/>
              <a:t>12/09/2018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7A4F9C-CB21-47DC-988A-DB3454AC39E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5004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A4F9C-CB21-47DC-988A-DB3454AC39E6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0310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A4F9C-CB21-47DC-988A-DB3454AC39E6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0433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A4F9C-CB21-47DC-988A-DB3454AC39E6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5194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82659-FD07-4C70-94E6-D6307D84527C}" type="datetime1">
              <a:rPr lang="pt-BR" smtClean="0"/>
              <a:t>12/09/2018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7768" y="6508200"/>
            <a:ext cx="1066800" cy="329184"/>
          </a:xfrm>
        </p:spPr>
        <p:txBody>
          <a:bodyPr/>
          <a:lstStyle>
            <a:lvl1pPr>
              <a:defRPr sz="1200">
                <a:latin typeface="Calibri" pitchFamily="34" charset="0"/>
                <a:cs typeface="Calibri" pitchFamily="34" charset="0"/>
              </a:defRPr>
            </a:lvl1pPr>
          </a:lstStyle>
          <a:p>
            <a:fld id="{0B53ADF5-2FA0-4A27-9BCB-13EC59A8B6CA}" type="slidenum">
              <a:rPr lang="pt-BR" smtClean="0"/>
              <a:pPr/>
              <a:t>‹#›</a:t>
            </a:fld>
            <a:endParaRPr lang="pt-BR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41F5B-98E4-498B-8856-9E1F850FB663}" type="datetime1">
              <a:rPr lang="pt-BR" smtClean="0"/>
              <a:t>12/09/2018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F749D-AB1C-45F3-A36A-39CEC478B832}" type="datetime1">
              <a:rPr lang="pt-BR" smtClean="0"/>
              <a:t>12/09/2018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82659-FD07-4C70-94E6-D6307D84527C}" type="datetime1">
              <a:rPr lang="pt-BR" smtClean="0"/>
              <a:pPr/>
              <a:t>12/09/2018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7768" y="6508200"/>
            <a:ext cx="1066800" cy="329184"/>
          </a:xfrm>
        </p:spPr>
        <p:txBody>
          <a:bodyPr/>
          <a:lstStyle>
            <a:lvl1pPr>
              <a:defRPr sz="1200">
                <a:latin typeface="Calibri" pitchFamily="34" charset="0"/>
                <a:cs typeface="Calibri" pitchFamily="34" charset="0"/>
              </a:defRPr>
            </a:lvl1pPr>
          </a:lstStyle>
          <a:p>
            <a:fld id="{0B53ADF5-2FA0-4A27-9BCB-13EC59A8B6CA}" type="slidenum">
              <a:rPr lang="pt-BR" smtClean="0">
                <a:solidFill>
                  <a:srgbClr val="292934"/>
                </a:solidFill>
              </a:rPr>
              <a:pPr/>
              <a:t>‹#›</a:t>
            </a:fld>
            <a:endParaRPr lang="pt-BR">
              <a:solidFill>
                <a:srgbClr val="292934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68712" y="3505200"/>
            <a:ext cx="8795776" cy="811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8C83-7367-4A15-B9BE-621C5EEEA8CB}" type="datetime1">
              <a:rPr lang="pt-BR" smtClean="0"/>
              <a:pPr/>
              <a:t>12/09/2018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76456" y="6525344"/>
            <a:ext cx="1066800" cy="329184"/>
          </a:xfrm>
        </p:spPr>
        <p:txBody>
          <a:bodyPr/>
          <a:lstStyle>
            <a:lvl1pPr>
              <a:defRPr sz="1200">
                <a:latin typeface="Calibri" pitchFamily="34" charset="0"/>
                <a:cs typeface="Calibri" pitchFamily="34" charset="0"/>
              </a:defRPr>
            </a:lvl1pPr>
          </a:lstStyle>
          <a:p>
            <a:fld id="{0B53ADF5-2FA0-4A27-9BCB-13EC59A8B6CA}" type="slidenum">
              <a:rPr lang="pt-BR" smtClean="0">
                <a:solidFill>
                  <a:srgbClr val="292934"/>
                </a:solidFill>
              </a:rPr>
              <a:pPr/>
              <a:t>‹#›</a:t>
            </a:fld>
            <a:endParaRPr lang="pt-BR">
              <a:solidFill>
                <a:srgbClr val="29293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19256" cy="519336"/>
          </a:xfrm>
        </p:spPr>
        <p:txBody>
          <a:bodyPr>
            <a:noAutofit/>
          </a:bodyPr>
          <a:lstStyle>
            <a:lvl1pPr algn="r">
              <a:defRPr sz="2000"/>
            </a:lvl1pPr>
          </a:lstStyle>
          <a:p>
            <a:r>
              <a:rPr lang="pt-BR" dirty="0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424264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8C83-7367-4A15-B9BE-621C5EEEA8CB}" type="datetime1">
              <a:rPr lang="pt-BR" smtClean="0"/>
              <a:pPr/>
              <a:t>12/09/2018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76456" y="6525344"/>
            <a:ext cx="1066800" cy="329184"/>
          </a:xfrm>
        </p:spPr>
        <p:txBody>
          <a:bodyPr/>
          <a:lstStyle>
            <a:lvl1pPr>
              <a:defRPr sz="1200">
                <a:latin typeface="Calibri" pitchFamily="34" charset="0"/>
                <a:cs typeface="Calibri" pitchFamily="34" charset="0"/>
              </a:defRPr>
            </a:lvl1pPr>
          </a:lstStyle>
          <a:p>
            <a:fld id="{0B53ADF5-2FA0-4A27-9BCB-13EC59A8B6CA}" type="slidenum">
              <a:rPr lang="pt-BR" smtClean="0">
                <a:solidFill>
                  <a:srgbClr val="292934"/>
                </a:solidFill>
              </a:rPr>
              <a:pPr/>
              <a:t>‹#›</a:t>
            </a:fld>
            <a:endParaRPr lang="pt-BR">
              <a:solidFill>
                <a:srgbClr val="292934"/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7F0E1-299A-4A24-B7E0-96B8D1A014BC}" type="datetime1">
              <a:rPr lang="pt-BR" smtClean="0"/>
              <a:pPr/>
              <a:t>12/09/2018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>
                <a:solidFill>
                  <a:srgbClr val="FFFFFF"/>
                </a:solidFill>
              </a:rPr>
              <a:pPr/>
              <a:t>‹#›</a:t>
            </a:fld>
            <a:endParaRPr lang="pt-BR">
              <a:solidFill>
                <a:srgbClr val="FFFFFF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29D11-8FD5-473F-867D-F0200B4B7D52}" type="datetime1">
              <a:rPr lang="pt-BR" smtClean="0"/>
              <a:pPr/>
              <a:t>12/09/2018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>
                <a:solidFill>
                  <a:srgbClr val="292934"/>
                </a:solidFill>
              </a:rPr>
              <a:pPr/>
              <a:t>‹#›</a:t>
            </a:fld>
            <a:endParaRPr lang="pt-BR">
              <a:solidFill>
                <a:srgbClr val="29293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E127A-501B-48BB-AB26-5E814AAA926C}" type="datetime1">
              <a:rPr lang="pt-BR" smtClean="0"/>
              <a:pPr/>
              <a:t>12/09/2018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>
                <a:solidFill>
                  <a:srgbClr val="292934"/>
                </a:solidFill>
              </a:rPr>
              <a:pPr/>
              <a:t>‹#›</a:t>
            </a:fld>
            <a:endParaRPr lang="pt-BR">
              <a:solidFill>
                <a:srgbClr val="292934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7EA27-5DF3-4EB9-B40A-1B326C313FB0}" type="datetime1">
              <a:rPr lang="pt-BR" smtClean="0"/>
              <a:pPr/>
              <a:t>12/09/2018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>
                <a:solidFill>
                  <a:srgbClr val="292934"/>
                </a:solidFill>
              </a:rPr>
              <a:pPr/>
              <a:t>‹#›</a:t>
            </a:fld>
            <a:endParaRPr lang="pt-BR">
              <a:solidFill>
                <a:srgbClr val="29293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25933-1071-42CE-B0D4-F6FD4F0CF4A5}" type="datetime1">
              <a:rPr lang="pt-BR" smtClean="0"/>
              <a:pPr/>
              <a:t>12/09/2018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>
                <a:solidFill>
                  <a:srgbClr val="292934"/>
                </a:solidFill>
              </a:rPr>
              <a:pPr/>
              <a:t>‹#›</a:t>
            </a:fld>
            <a:endParaRPr lang="pt-BR">
              <a:solidFill>
                <a:srgbClr val="292934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8C83-7367-4A15-B9BE-621C5EEEA8CB}" type="datetime1">
              <a:rPr lang="pt-BR" smtClean="0"/>
              <a:t>12/09/2018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76456" y="6525344"/>
            <a:ext cx="1066800" cy="329184"/>
          </a:xfrm>
        </p:spPr>
        <p:txBody>
          <a:bodyPr/>
          <a:lstStyle>
            <a:lvl1pPr>
              <a:defRPr sz="1200">
                <a:latin typeface="Calibri" pitchFamily="34" charset="0"/>
                <a:cs typeface="Calibri" pitchFamily="34" charset="0"/>
              </a:defRPr>
            </a:lvl1pPr>
          </a:lstStyle>
          <a:p>
            <a:fld id="{0B53ADF5-2FA0-4A27-9BCB-13EC59A8B6CA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6FE65-33BD-4321-97B9-24CB871258A4}" type="datetime1">
              <a:rPr lang="pt-BR" smtClean="0"/>
              <a:pPr/>
              <a:t>12/09/2018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>
                <a:solidFill>
                  <a:srgbClr val="292934"/>
                </a:solidFill>
              </a:rPr>
              <a:pPr/>
              <a:t>‹#›</a:t>
            </a:fld>
            <a:endParaRPr lang="pt-BR">
              <a:solidFill>
                <a:srgbClr val="292934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8710F-5649-459E-A648-E57D257A5B16}" type="datetime1">
              <a:rPr lang="pt-BR" smtClean="0"/>
              <a:pPr/>
              <a:t>12/09/2018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>
                <a:solidFill>
                  <a:srgbClr val="292934"/>
                </a:solidFill>
              </a:rPr>
              <a:pPr/>
              <a:t>‹#›</a:t>
            </a:fld>
            <a:endParaRPr lang="pt-BR">
              <a:solidFill>
                <a:srgbClr val="292934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41F5B-98E4-498B-8856-9E1F850FB663}" type="datetime1">
              <a:rPr lang="pt-BR" smtClean="0"/>
              <a:pPr/>
              <a:t>12/09/2018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>
                <a:solidFill>
                  <a:srgbClr val="292934"/>
                </a:solidFill>
              </a:rPr>
              <a:pPr/>
              <a:t>‹#›</a:t>
            </a:fld>
            <a:endParaRPr lang="pt-BR">
              <a:solidFill>
                <a:srgbClr val="292934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F749D-AB1C-45F3-A36A-39CEC478B832}" type="datetime1">
              <a:rPr lang="pt-BR" smtClean="0"/>
              <a:pPr/>
              <a:t>12/09/2018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>
                <a:solidFill>
                  <a:srgbClr val="292934"/>
                </a:solidFill>
              </a:rPr>
              <a:pPr/>
              <a:t>‹#›</a:t>
            </a:fld>
            <a:endParaRPr lang="pt-BR">
              <a:solidFill>
                <a:srgbClr val="292934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7F0E1-299A-4A24-B7E0-96B8D1A014BC}" type="datetime1">
              <a:rPr lang="pt-BR" smtClean="0"/>
              <a:t>12/09/2018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/>
              <a:t>‹#›</a:t>
            </a:fld>
            <a:endParaRPr lang="pt-BR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29D11-8FD5-473F-867D-F0200B4B7D52}" type="datetime1">
              <a:rPr lang="pt-BR" smtClean="0"/>
              <a:t>12/09/2018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E127A-501B-48BB-AB26-5E814AAA926C}" type="datetime1">
              <a:rPr lang="pt-BR" smtClean="0"/>
              <a:t>12/09/2018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/>
              <a:t>‹#›</a:t>
            </a:fld>
            <a:endParaRPr lang="pt-BR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7EA27-5DF3-4EB9-B40A-1B326C313FB0}" type="datetime1">
              <a:rPr lang="pt-BR" smtClean="0"/>
              <a:t>12/09/2018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25933-1071-42CE-B0D4-F6FD4F0CF4A5}" type="datetime1">
              <a:rPr lang="pt-BR" smtClean="0"/>
              <a:t>12/09/2018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6FE65-33BD-4321-97B9-24CB871258A4}" type="datetime1">
              <a:rPr lang="pt-BR" smtClean="0"/>
              <a:t>12/09/2018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/>
              <a:t>‹#›</a:t>
            </a:fld>
            <a:endParaRPr lang="pt-BR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8710F-5649-459E-A648-E57D257A5B16}" type="datetime1">
              <a:rPr lang="pt-BR" smtClean="0"/>
              <a:t>12/09/2018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C211E4C3-9915-433F-9C2E-FFA1F5C1FDB8}" type="datetime1">
              <a:rPr lang="pt-BR" smtClean="0"/>
              <a:t>12/09/2018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492240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tx1"/>
                </a:solidFill>
              </a:defRPr>
            </a:lvl1pPr>
          </a:lstStyle>
          <a:p>
            <a:fld id="{0B53ADF5-2FA0-4A27-9BCB-13EC59A8B6CA}" type="slidenum">
              <a:rPr lang="pt-BR" smtClean="0"/>
              <a:pPr/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Calibri" pitchFamily="34" charset="0"/>
          <a:ea typeface="+mj-ea"/>
          <a:cs typeface="Calibri" pitchFamily="34" charset="0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C211E4C3-9915-433F-9C2E-FFA1F5C1FDB8}" type="datetime1">
              <a:rPr lang="pt-BR" smtClean="0"/>
              <a:pPr/>
              <a:t>12/09/2018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492240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tx1"/>
                </a:solidFill>
              </a:defRPr>
            </a:lvl1pPr>
          </a:lstStyle>
          <a:p>
            <a:fld id="{0B53ADF5-2FA0-4A27-9BCB-13EC59A8B6CA}" type="slidenum">
              <a:rPr lang="pt-BR" smtClean="0">
                <a:solidFill>
                  <a:srgbClr val="292934"/>
                </a:solidFill>
              </a:rPr>
              <a:pPr/>
              <a:t>‹#›</a:t>
            </a:fld>
            <a:endParaRPr lang="pt-BR">
              <a:solidFill>
                <a:srgbClr val="2929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428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Calibri" pitchFamily="34" charset="0"/>
          <a:ea typeface="+mj-ea"/>
          <a:cs typeface="Calibri" pitchFamily="34" charset="0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gif"/><Relationship Id="rId3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jpeg"/><Relationship Id="rId5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4" Type="http://schemas.openxmlformats.org/officeDocument/2006/relationships/image" Target="../media/image52.gif"/><Relationship Id="rId5" Type="http://schemas.openxmlformats.org/officeDocument/2006/relationships/image" Target="../media/image53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emf"/><Relationship Id="rId3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jpeg"/><Relationship Id="rId12" Type="http://schemas.openxmlformats.org/officeDocument/2006/relationships/image" Target="../media/image15.jpeg"/><Relationship Id="rId13" Type="http://schemas.openxmlformats.org/officeDocument/2006/relationships/image" Target="../media/image16.jpeg"/><Relationship Id="rId14" Type="http://schemas.openxmlformats.org/officeDocument/2006/relationships/image" Target="../media/image17.jpeg"/><Relationship Id="rId15" Type="http://schemas.openxmlformats.org/officeDocument/2006/relationships/image" Target="../media/image18.jpe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jpeg"/><Relationship Id="rId7" Type="http://schemas.openxmlformats.org/officeDocument/2006/relationships/image" Target="../media/image10.jpe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gif"/><Relationship Id="rId3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0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450138" y="1046538"/>
            <a:ext cx="6514350" cy="2075452"/>
          </a:xfrm>
        </p:spPr>
        <p:txBody>
          <a:bodyPr/>
          <a:lstStyle/>
          <a:p>
            <a:r>
              <a:rPr lang="pt-BR" sz="4000" b="1" cap="none" dirty="0" smtClean="0"/>
              <a:t>GLM </a:t>
            </a:r>
            <a:r>
              <a:rPr lang="pt-BR" sz="4000" b="1" cap="none" dirty="0" err="1" smtClean="0"/>
              <a:t>observations</a:t>
            </a:r>
            <a:r>
              <a:rPr lang="pt-BR" sz="4000" b="1" cap="none" dirty="0" smtClean="0"/>
              <a:t>, </a:t>
            </a:r>
            <a:r>
              <a:rPr lang="pt-BR" sz="4000" b="1" cap="none" dirty="0" err="1" smtClean="0"/>
              <a:t>applications</a:t>
            </a:r>
            <a:r>
              <a:rPr lang="pt-BR" sz="4000" b="1" cap="none" dirty="0" smtClean="0"/>
              <a:t> </a:t>
            </a:r>
            <a:r>
              <a:rPr lang="pt-BR" sz="4000" b="1" cap="none" dirty="0" err="1" smtClean="0"/>
              <a:t>and</a:t>
            </a:r>
            <a:r>
              <a:rPr lang="pt-BR" sz="4000" b="1" cap="none" dirty="0" smtClean="0"/>
              <a:t> </a:t>
            </a:r>
            <a:r>
              <a:rPr lang="pt-BR" sz="4000" b="1" cap="none" dirty="0" err="1" smtClean="0"/>
              <a:t>validation</a:t>
            </a:r>
            <a:r>
              <a:rPr lang="pt-BR" sz="4000" b="1" cap="none" dirty="0" smtClean="0"/>
              <a:t> in </a:t>
            </a:r>
            <a:r>
              <a:rPr lang="pt-BR" sz="4000" b="1" cap="none" dirty="0" err="1" smtClean="0"/>
              <a:t>Brazil</a:t>
            </a:r>
            <a:r>
              <a:rPr lang="pt-BR" sz="4000" b="1" cap="none" dirty="0" smtClean="0"/>
              <a:t> </a:t>
            </a:r>
            <a:r>
              <a:rPr lang="pt-BR" sz="4000" b="1" cap="none" dirty="0" err="1" smtClean="0"/>
              <a:t>during</a:t>
            </a:r>
            <a:r>
              <a:rPr lang="pt-BR" sz="4000" b="1" cap="none" dirty="0"/>
              <a:t/>
            </a:r>
            <a:br>
              <a:rPr lang="pt-BR" sz="4000" b="1" cap="none" dirty="0"/>
            </a:br>
            <a:r>
              <a:rPr lang="pt-BR" sz="4000" b="1" cap="none" dirty="0" smtClean="0"/>
              <a:t>SOS-CHUVA </a:t>
            </a:r>
            <a:r>
              <a:rPr lang="pt-BR" sz="4000" b="1" cap="none" dirty="0" err="1" smtClean="0"/>
              <a:t>field</a:t>
            </a:r>
            <a:r>
              <a:rPr lang="pt-BR" sz="4000" b="1" cap="none" dirty="0" smtClean="0"/>
              <a:t> </a:t>
            </a:r>
            <a:r>
              <a:rPr lang="pt-BR" sz="4000" b="1" cap="none" dirty="0" err="1" smtClean="0"/>
              <a:t>experiment</a:t>
            </a:r>
            <a:endParaRPr lang="pt-BR" sz="2800" b="1" cap="none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57158" y="3505199"/>
            <a:ext cx="8463314" cy="2103959"/>
          </a:xfrm>
        </p:spPr>
        <p:txBody>
          <a:bodyPr>
            <a:normAutofit fontScale="92500" lnSpcReduction="20000"/>
          </a:bodyPr>
          <a:lstStyle/>
          <a:p>
            <a:r>
              <a:rPr lang="pt-BR" sz="2600" dirty="0" err="1"/>
              <a:t>by</a:t>
            </a:r>
            <a:r>
              <a:rPr lang="pt-BR" sz="2600" dirty="0"/>
              <a:t> Rachel Albrecht</a:t>
            </a:r>
          </a:p>
          <a:p>
            <a:endParaRPr lang="pt-BR" dirty="0"/>
          </a:p>
          <a:p>
            <a:pPr marL="2400300" indent="-2400300"/>
            <a:r>
              <a:rPr lang="pt-BR" sz="2200" dirty="0" err="1" smtClean="0"/>
              <a:t>Acknowledgements</a:t>
            </a:r>
            <a:r>
              <a:rPr lang="pt-BR" sz="2200" dirty="0" smtClean="0"/>
              <a:t>: </a:t>
            </a:r>
            <a:r>
              <a:rPr lang="pt-BR" sz="2200" dirty="0"/>
              <a:t>Luiz </a:t>
            </a:r>
            <a:r>
              <a:rPr lang="pt-BR" sz="2200" dirty="0" smtClean="0"/>
              <a:t>Machado</a:t>
            </a:r>
            <a:r>
              <a:rPr lang="pt-BR" sz="2200" dirty="0"/>
              <a:t>, Jean-François </a:t>
            </a:r>
            <a:r>
              <a:rPr lang="pt-BR" sz="2200" dirty="0" err="1" smtClean="0"/>
              <a:t>Ribaud</a:t>
            </a:r>
            <a:r>
              <a:rPr lang="pt-BR" sz="2200" dirty="0" smtClean="0"/>
              <a:t>, </a:t>
            </a:r>
            <a:r>
              <a:rPr lang="pt-BR" sz="2200" dirty="0" smtClean="0"/>
              <a:t>João </a:t>
            </a:r>
            <a:r>
              <a:rPr lang="pt-BR" sz="2200" dirty="0" err="1" smtClean="0"/>
              <a:t>Chinchay</a:t>
            </a:r>
            <a:r>
              <a:rPr lang="pt-BR" sz="2200" dirty="0" smtClean="0"/>
              <a:t>, </a:t>
            </a:r>
            <a:endParaRPr lang="pt-BR" sz="2200" dirty="0" smtClean="0"/>
          </a:p>
          <a:p>
            <a:pPr marL="2174875"/>
            <a:r>
              <a:rPr lang="pt-BR" sz="2200" dirty="0"/>
              <a:t>Carolina </a:t>
            </a:r>
            <a:r>
              <a:rPr lang="pt-BR" sz="2200" dirty="0" err="1"/>
              <a:t>Araujo</a:t>
            </a:r>
            <a:r>
              <a:rPr lang="pt-BR" sz="2200" dirty="0"/>
              <a:t>, </a:t>
            </a:r>
            <a:r>
              <a:rPr lang="pt-BR" sz="2200" dirty="0" err="1"/>
              <a:t>and</a:t>
            </a:r>
            <a:r>
              <a:rPr lang="pt-BR" sz="2200" dirty="0"/>
              <a:t> </a:t>
            </a:r>
            <a:r>
              <a:rPr lang="pt-BR" sz="2200" dirty="0" smtClean="0"/>
              <a:t>SOS-CHUVA </a:t>
            </a:r>
            <a:r>
              <a:rPr lang="pt-BR" sz="2200" dirty="0"/>
              <a:t>Team</a:t>
            </a:r>
          </a:p>
          <a:p>
            <a:r>
              <a:rPr lang="pt-BR" dirty="0"/>
              <a:t> </a:t>
            </a:r>
          </a:p>
          <a:p>
            <a:pPr algn="ctr"/>
            <a:r>
              <a:rPr lang="pt-BR" dirty="0" err="1"/>
              <a:t>rachel.albrecht@iag.usp.br</a:t>
            </a:r>
            <a:r>
              <a:rPr lang="pt-BR" sz="1800" dirty="0" smtClean="0"/>
              <a:t>.</a:t>
            </a:r>
            <a:endParaRPr lang="pt-BR" sz="18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922675" y="0"/>
            <a:ext cx="7298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2018 </a:t>
            </a:r>
            <a:r>
              <a:rPr lang="en-US" sz="1600" dirty="0" smtClean="0">
                <a:solidFill>
                  <a:schemeClr val="bg1"/>
                </a:solidFill>
              </a:rPr>
              <a:t>GLM Annual Science Meeting </a:t>
            </a:r>
            <a:r>
              <a:rPr lang="mr-IN" sz="1600" dirty="0" smtClean="0">
                <a:solidFill>
                  <a:schemeClr val="bg1"/>
                </a:solidFill>
              </a:rPr>
              <a:t>–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11-13 </a:t>
            </a:r>
            <a:r>
              <a:rPr lang="en-US" sz="1600" dirty="0" smtClean="0">
                <a:solidFill>
                  <a:schemeClr val="bg1"/>
                </a:solidFill>
              </a:rPr>
              <a:t>September </a:t>
            </a:r>
            <a:r>
              <a:rPr lang="en-US" sz="1600" dirty="0" smtClean="0">
                <a:solidFill>
                  <a:schemeClr val="bg1"/>
                </a:solidFill>
              </a:rPr>
              <a:t>2018 </a:t>
            </a:r>
            <a:r>
              <a:rPr lang="mr-IN" sz="1600" dirty="0" smtClean="0">
                <a:solidFill>
                  <a:schemeClr val="bg1"/>
                </a:solidFill>
              </a:rPr>
              <a:t>–</a:t>
            </a:r>
            <a:r>
              <a:rPr lang="en-US" sz="1600" dirty="0" smtClean="0">
                <a:solidFill>
                  <a:schemeClr val="bg1"/>
                </a:solidFill>
              </a:rPr>
              <a:t> Huntsville, AL</a:t>
            </a:r>
            <a:endParaRPr lang="pt-BR" sz="1600" dirty="0">
              <a:solidFill>
                <a:schemeClr val="bg1"/>
              </a:solidFill>
            </a:endParaRPr>
          </a:p>
        </p:txBody>
      </p:sp>
      <p:sp>
        <p:nvSpPr>
          <p:cNvPr id="10" name="Espaço Reservado para Número de Slid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/>
              <a:pPr/>
              <a:t>1</a:t>
            </a:fld>
            <a:endParaRPr lang="pt-BR"/>
          </a:p>
        </p:txBody>
      </p:sp>
      <p:pic>
        <p:nvPicPr>
          <p:cNvPr id="8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793" y="5643578"/>
            <a:ext cx="1530978" cy="1088935"/>
          </a:xfrm>
          <a:prstGeom prst="rect">
            <a:avLst/>
          </a:prstGeom>
        </p:spPr>
      </p:pic>
      <p:pic>
        <p:nvPicPr>
          <p:cNvPr id="11" name="Imagem 10" descr="INPE_transparent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5643578"/>
            <a:ext cx="1214446" cy="975505"/>
          </a:xfrm>
          <a:prstGeom prst="rect">
            <a:avLst/>
          </a:prstGeom>
        </p:spPr>
      </p:pic>
      <p:pic>
        <p:nvPicPr>
          <p:cNvPr id="14" name="Imagem 15" descr="unicamp-logo-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54960" y="5711196"/>
            <a:ext cx="928694" cy="98441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51"/>
          <a:stretch/>
        </p:blipFill>
        <p:spPr>
          <a:xfrm>
            <a:off x="251520" y="1030664"/>
            <a:ext cx="2198618" cy="217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2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448" y="1202519"/>
            <a:ext cx="539552" cy="447432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/>
              <a:pPr/>
              <a:t>10</a:t>
            </a:fld>
            <a:endParaRPr lang="pt-B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3417433"/>
            <a:ext cx="8622704" cy="34490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84" y="-27384"/>
            <a:ext cx="8622704" cy="34490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72526" y="313787"/>
            <a:ext cx="3578320" cy="584775"/>
          </a:xfrm>
          <a:prstGeom prst="rect">
            <a:avLst/>
          </a:prstGeom>
          <a:solidFill>
            <a:srgbClr val="FFFFFF">
              <a:alpha val="81176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>
                <a:solidFill>
                  <a:srgbClr val="0000CC"/>
                </a:solidFill>
                <a:latin typeface="Arial Black" charset="0"/>
                <a:ea typeface="Arial Black" charset="0"/>
                <a:cs typeface="Arial Black" charset="0"/>
              </a:rPr>
              <a:t>Solar glint right over the Amazon River @ </a:t>
            </a:r>
            <a:r>
              <a:rPr lang="en-US" sz="1600" b="1" smtClean="0">
                <a:solidFill>
                  <a:srgbClr val="0000CC"/>
                </a:solidFill>
                <a:latin typeface="Arial Black" charset="0"/>
                <a:ea typeface="Arial Black" charset="0"/>
                <a:cs typeface="Arial Black" charset="0"/>
              </a:rPr>
              <a:t>local noon</a:t>
            </a:r>
            <a:endParaRPr lang="en-US" sz="1600" b="1">
              <a:solidFill>
                <a:srgbClr val="0000CC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9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448" y="1202519"/>
            <a:ext cx="539552" cy="447432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/>
              <a:pPr/>
              <a:t>11</a:t>
            </a:fld>
            <a:endParaRPr lang="pt-B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3417433"/>
            <a:ext cx="8622704" cy="34490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84" y="-27384"/>
            <a:ext cx="8622704" cy="34490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95622" y="316833"/>
            <a:ext cx="3578320" cy="584775"/>
          </a:xfrm>
          <a:prstGeom prst="rect">
            <a:avLst/>
          </a:prstGeom>
          <a:solidFill>
            <a:srgbClr val="FFFFFF">
              <a:alpha val="81176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>
                <a:solidFill>
                  <a:srgbClr val="0000CC"/>
                </a:solidFill>
                <a:latin typeface="Arial Black" charset="0"/>
                <a:ea typeface="Arial Black" charset="0"/>
                <a:cs typeface="Arial Black" charset="0"/>
              </a:rPr>
              <a:t>Nocturnal convection over the Amazon River</a:t>
            </a:r>
            <a:endParaRPr lang="en-US" sz="1600" b="1" dirty="0">
              <a:solidFill>
                <a:srgbClr val="0000CC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4995622" y="1697156"/>
            <a:ext cx="360040" cy="423219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3858672" y="1736301"/>
            <a:ext cx="360040" cy="423219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3046899" y="1283336"/>
            <a:ext cx="360040" cy="423219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4450998" y="1678043"/>
            <a:ext cx="360040" cy="423219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187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448" y="1202519"/>
            <a:ext cx="539552" cy="447432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/>
              <a:pPr/>
              <a:t>12</a:t>
            </a:fld>
            <a:endParaRPr lang="pt-B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3417433"/>
            <a:ext cx="8622702" cy="34490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84" y="-27384"/>
            <a:ext cx="8622702" cy="34490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50903" y="316833"/>
            <a:ext cx="3723038" cy="830997"/>
          </a:xfrm>
          <a:prstGeom prst="rect">
            <a:avLst/>
          </a:prstGeom>
          <a:solidFill>
            <a:srgbClr val="FFFFFF">
              <a:alpha val="81176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>
                <a:latin typeface="Arial Black" charset="0"/>
                <a:ea typeface="Arial Black" charset="0"/>
                <a:cs typeface="Arial Black" charset="0"/>
              </a:rPr>
              <a:t>Diurnal convection 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charset="0"/>
                <a:ea typeface="Arial Black" charset="0"/>
                <a:cs typeface="Arial Black" charset="0"/>
              </a:rPr>
              <a:t>over the margins of Amazon basin rivers</a:t>
            </a:r>
          </a:p>
          <a:p>
            <a:pPr algn="r"/>
            <a:r>
              <a:rPr lang="en-US" sz="1600" b="1" dirty="0" smtClean="0">
                <a:solidFill>
                  <a:srgbClr val="0070C0"/>
                </a:solidFill>
                <a:latin typeface="Arial Black" charset="0"/>
                <a:ea typeface="Arial Black" charset="0"/>
                <a:cs typeface="Arial Black" charset="0"/>
              </a:rPr>
              <a:t>(clear sky over the rivers)</a:t>
            </a:r>
            <a:endParaRPr lang="en-US" sz="1600" b="1" dirty="0">
              <a:solidFill>
                <a:srgbClr val="0070C0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5282951" y="1167741"/>
            <a:ext cx="360040" cy="288032"/>
          </a:xfrm>
          <a:prstGeom prst="straightConnector1">
            <a:avLst/>
          </a:prstGeom>
          <a:ln w="57150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4922911" y="1715396"/>
            <a:ext cx="360040" cy="423219"/>
          </a:xfrm>
          <a:prstGeom prst="straightConnector1">
            <a:avLst/>
          </a:prstGeom>
          <a:ln w="57150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3698775" y="1167741"/>
            <a:ext cx="432048" cy="365492"/>
          </a:xfrm>
          <a:prstGeom prst="straightConnector1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2618655" y="1647803"/>
            <a:ext cx="360040" cy="423219"/>
          </a:xfrm>
          <a:prstGeom prst="straightConnector1">
            <a:avLst/>
          </a:prstGeom>
          <a:ln w="57150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936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856" y="404664"/>
            <a:ext cx="8229600" cy="59134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GLM composite maps over Brazil </a:t>
            </a:r>
            <a:r>
              <a:rPr lang="en-US" sz="2700" u="sng" dirty="0" smtClean="0"/>
              <a:t>(Dec 2017-Jul 2018)</a:t>
            </a:r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/>
              <a:pPr/>
              <a:t>13</a:t>
            </a:fld>
            <a:endParaRPr lang="pt-B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0" t="14562" r="11949" b="67685"/>
          <a:stretch/>
        </p:blipFill>
        <p:spPr>
          <a:xfrm>
            <a:off x="0" y="1844824"/>
            <a:ext cx="9144000" cy="36432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3" t="502" r="5518" b="95817"/>
          <a:stretch/>
        </p:blipFill>
        <p:spPr>
          <a:xfrm>
            <a:off x="323528" y="1268760"/>
            <a:ext cx="8064896" cy="5760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60" y="5488050"/>
            <a:ext cx="7149480" cy="75254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139952" y="2708920"/>
            <a:ext cx="1584176" cy="1728192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483768" y="2708920"/>
            <a:ext cx="1584176" cy="1728192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724128" y="3111351"/>
            <a:ext cx="17790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”</a:t>
            </a:r>
            <a:r>
              <a:rPr lang="en-US" b="1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Real”: Nocturnal </a:t>
            </a:r>
            <a:r>
              <a:rPr lang="en-US" b="1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lightning</a:t>
            </a:r>
            <a:endParaRPr lang="en-US" b="1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6856" y="2777057"/>
            <a:ext cx="20633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”Real”, but overestimated: real afternoon lightning + solar glint</a:t>
            </a:r>
            <a:endParaRPr lang="en-US" b="1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85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856" y="404664"/>
            <a:ext cx="8229600" cy="59134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GLM composite maps over Brazil </a:t>
            </a:r>
            <a:r>
              <a:rPr lang="en-US" sz="2700" u="sng" dirty="0" smtClean="0"/>
              <a:t>(Dec 2017-Jul 2018)</a:t>
            </a:r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/>
              <a:pPr/>
              <a:t>14</a:t>
            </a:fld>
            <a:endParaRPr lang="pt-B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685" y="980728"/>
            <a:ext cx="3680034" cy="583058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636" y="1889598"/>
            <a:ext cx="443569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22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2936"/>
            <a:ext cx="8229600" cy="990600"/>
          </a:xfrm>
        </p:spPr>
        <p:txBody>
          <a:bodyPr>
            <a:noAutofit/>
          </a:bodyPr>
          <a:lstStyle/>
          <a:p>
            <a:r>
              <a:rPr lang="en-US" sz="4800" b="1" dirty="0" smtClean="0"/>
              <a:t>Overview of GLM </a:t>
            </a:r>
            <a:r>
              <a:rPr lang="en-US" sz="4800" b="1" i="1" u="sng" dirty="0" smtClean="0"/>
              <a:t>applications</a:t>
            </a:r>
            <a:r>
              <a:rPr lang="en-US" sz="4800" b="1" dirty="0" smtClean="0"/>
              <a:t> in Brazil</a:t>
            </a:r>
            <a:endParaRPr lang="en-US" sz="4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/>
              <a:pPr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67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856" y="404664"/>
            <a:ext cx="8229600" cy="59134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GLM group rate assimilation in WRF</a:t>
            </a:r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/>
              <a:pPr/>
              <a:t>16</a:t>
            </a:fld>
            <a:endParaRPr lang="pt-BR"/>
          </a:p>
        </p:txBody>
      </p:sp>
      <p:sp>
        <p:nvSpPr>
          <p:cNvPr id="3" name="TextBox 2"/>
          <p:cNvSpPr txBox="1"/>
          <p:nvPr/>
        </p:nvSpPr>
        <p:spPr>
          <a:xfrm>
            <a:off x="49532" y="6505599"/>
            <a:ext cx="38023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smtClean="0"/>
              <a:t>Courtesy of Carolina Araujo (CPTEC/INPE)</a:t>
            </a:r>
            <a:endParaRPr lang="en-US" sz="1400" b="1"/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352256"/>
          </a:xfrm>
        </p:spPr>
        <p:txBody>
          <a:bodyPr>
            <a:normAutofit/>
          </a:bodyPr>
          <a:lstStyle/>
          <a:p>
            <a:r>
              <a:rPr lang="en-US" dirty="0" smtClean="0"/>
              <a:t>Associate GLM group rate (proxy using </a:t>
            </a:r>
            <a:r>
              <a:rPr lang="en-US" dirty="0" err="1" smtClean="0"/>
              <a:t>BrasilDAT</a:t>
            </a:r>
            <a:r>
              <a:rPr lang="en-US" dirty="0" smtClean="0"/>
              <a:t>/EN strokes) with a vertical radar reflectivity profile (</a:t>
            </a:r>
            <a:r>
              <a:rPr lang="en-US" b="1" i="1" dirty="0" err="1" smtClean="0"/>
              <a:t>Z</a:t>
            </a:r>
            <a:r>
              <a:rPr lang="en-US" b="1" i="1" baseline="-25000" dirty="0" err="1" smtClean="0"/>
              <a:t>h</a:t>
            </a:r>
            <a:r>
              <a:rPr lang="en-US" dirty="0" smtClean="0"/>
              <a:t>)</a:t>
            </a:r>
          </a:p>
          <a:p>
            <a:endParaRPr lang="en-US" dirty="0" smtClean="0"/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xmlns="" id="{77526D56-8486-426F-90C1-2B29B41C3065}"/>
              </a:ext>
            </a:extLst>
          </p:cNvPr>
          <p:cNvSpPr txBox="1">
            <a:spLocks/>
          </p:cNvSpPr>
          <p:nvPr/>
        </p:nvSpPr>
        <p:spPr>
          <a:xfrm>
            <a:off x="251520" y="2261591"/>
            <a:ext cx="4176464" cy="2951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800" b="1" dirty="0" smtClean="0"/>
              <a:t>SOS-CHUVA </a:t>
            </a:r>
            <a:r>
              <a:rPr lang="en-US" sz="1800" b="1" smtClean="0"/>
              <a:t>XPOL radar</a:t>
            </a:r>
            <a:endParaRPr lang="en-US" sz="1800" b="1" dirty="0"/>
          </a:p>
        </p:txBody>
      </p:sp>
      <p:pic>
        <p:nvPicPr>
          <p:cNvPr id="7" name="Imagem 13">
            <a:extLst>
              <a:ext uri="{FF2B5EF4-FFF2-40B4-BE49-F238E27FC236}">
                <a16:creationId xmlns:a16="http://schemas.microsoft.com/office/drawing/2014/main" xmlns="" id="{E3157AD4-5655-4168-AC20-CFD77A201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568508"/>
            <a:ext cx="4249819" cy="3480048"/>
          </a:xfrm>
          <a:prstGeom prst="rect">
            <a:avLst/>
          </a:prstGeom>
        </p:spPr>
      </p:pic>
      <p:sp>
        <p:nvSpPr>
          <p:cNvPr id="8" name="Elipse 14">
            <a:extLst>
              <a:ext uri="{FF2B5EF4-FFF2-40B4-BE49-F238E27FC236}">
                <a16:creationId xmlns:a16="http://schemas.microsoft.com/office/drawing/2014/main" xmlns="" id="{D2881208-4812-42ED-9732-7BEC08E6099C}"/>
              </a:ext>
            </a:extLst>
          </p:cNvPr>
          <p:cNvSpPr/>
          <p:nvPr/>
        </p:nvSpPr>
        <p:spPr>
          <a:xfrm>
            <a:off x="3043167" y="4056076"/>
            <a:ext cx="177433" cy="1586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xmlns="" id="{2D3364E2-B6AC-4D3E-B8A1-5907CA7557E7}"/>
              </a:ext>
            </a:extLst>
          </p:cNvPr>
          <p:cNvSpPr txBox="1">
            <a:spLocks/>
          </p:cNvSpPr>
          <p:nvPr/>
        </p:nvSpPr>
        <p:spPr>
          <a:xfrm>
            <a:off x="5058130" y="2132856"/>
            <a:ext cx="3605349" cy="423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pt-BR"/>
            </a:defPPr>
            <a:lvl1pPr indent="0" algn="ctr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b="1">
                <a:latin typeface="Calibri" pitchFamily="34" charset="0"/>
                <a:cs typeface="Calibri" pitchFamily="34" charset="0"/>
              </a:defRPr>
            </a:lvl1pPr>
            <a:lvl2pPr indent="-182880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>
                <a:latin typeface="Calibri" pitchFamily="34" charset="0"/>
                <a:cs typeface="Calibri" pitchFamily="34" charset="0"/>
              </a:defRPr>
            </a:lvl2pPr>
            <a:lvl3pPr marL="731520" indent="-182880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3pPr>
            <a:lvl4pPr marL="1005840" indent="-18288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latin typeface="Calibri" pitchFamily="34" charset="0"/>
                <a:cs typeface="Calibri" pitchFamily="34" charset="0"/>
              </a:defRPr>
            </a:lvl4pPr>
            <a:lvl5pPr marL="1188720" indent="-13716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baseline="0">
                <a:latin typeface="Calibri" pitchFamily="34" charset="0"/>
                <a:cs typeface="Calibri" pitchFamily="34" charset="0"/>
              </a:defRPr>
            </a:lvl5pPr>
            <a:lvl6pPr marL="1371600" indent="-18288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/>
            </a:lvl6pPr>
            <a:lvl7pPr marL="1554480" indent="-18288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/>
            </a:lvl7pPr>
            <a:lvl8pPr marL="1737360" indent="-18288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/>
            </a:lvl8pPr>
            <a:lvl9pPr marL="1920240" indent="-18288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/>
            </a:lvl9pPr>
          </a:lstStyle>
          <a:p>
            <a:r>
              <a:rPr lang="en-US" dirty="0"/>
              <a:t>   Radar data </a:t>
            </a:r>
            <a:r>
              <a:rPr lang="en-US" dirty="0" smtClean="0"/>
              <a:t>+ GLM group rate</a:t>
            </a:r>
            <a:endParaRPr lang="en-US" dirty="0"/>
          </a:p>
          <a:p>
            <a:endParaRPr lang="en-US" dirty="0"/>
          </a:p>
        </p:txBody>
      </p:sp>
      <p:pic>
        <p:nvPicPr>
          <p:cNvPr id="10" name="Imagem 44">
            <a:extLst>
              <a:ext uri="{FF2B5EF4-FFF2-40B4-BE49-F238E27FC236}">
                <a16:creationId xmlns:a16="http://schemas.microsoft.com/office/drawing/2014/main" xmlns="" id="{B938578B-E507-4C60-B92C-1D67BFC6B6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1147" y="3974252"/>
            <a:ext cx="2948115" cy="2527312"/>
          </a:xfrm>
          <a:prstGeom prst="rect">
            <a:avLst/>
          </a:prstGeom>
        </p:spPr>
      </p:pic>
      <p:cxnSp>
        <p:nvCxnSpPr>
          <p:cNvPr id="11" name="Conector reto 44">
            <a:extLst>
              <a:ext uri="{FF2B5EF4-FFF2-40B4-BE49-F238E27FC236}">
                <a16:creationId xmlns:a16="http://schemas.microsoft.com/office/drawing/2014/main" xmlns="" id="{1942E537-DDA8-42FA-95A1-6141FFC828FD}"/>
              </a:ext>
            </a:extLst>
          </p:cNvPr>
          <p:cNvCxnSpPr>
            <a:cxnSpLocks/>
            <a:endCxn id="61" idx="1"/>
          </p:cNvCxnSpPr>
          <p:nvPr/>
        </p:nvCxnSpPr>
        <p:spPr>
          <a:xfrm flipH="1">
            <a:off x="6300192" y="3417099"/>
            <a:ext cx="681365" cy="869628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4" descr="http://space.skyrocket.de/img_sat/telkom-3__1.jpg">
            <a:extLst>
              <a:ext uri="{FF2B5EF4-FFF2-40B4-BE49-F238E27FC236}">
                <a16:creationId xmlns:a16="http://schemas.microsoft.com/office/drawing/2014/main" xmlns="" id="{BF7BA979-7100-45F8-9500-3D929B6A1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636" y="2723201"/>
            <a:ext cx="1165842" cy="667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7" name="Conector reto 44">
            <a:extLst>
              <a:ext uri="{FF2B5EF4-FFF2-40B4-BE49-F238E27FC236}">
                <a16:creationId xmlns:a16="http://schemas.microsoft.com/office/drawing/2014/main" xmlns="" id="{1942E537-DDA8-42FA-95A1-6141FFC828FD}"/>
              </a:ext>
            </a:extLst>
          </p:cNvPr>
          <p:cNvCxnSpPr>
            <a:cxnSpLocks/>
          </p:cNvCxnSpPr>
          <p:nvPr/>
        </p:nvCxnSpPr>
        <p:spPr>
          <a:xfrm>
            <a:off x="6962013" y="3417099"/>
            <a:ext cx="916809" cy="777665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Group 74"/>
          <p:cNvGrpSpPr/>
          <p:nvPr/>
        </p:nvGrpSpPr>
        <p:grpSpPr>
          <a:xfrm>
            <a:off x="6300192" y="3772698"/>
            <a:ext cx="1542707" cy="1028058"/>
            <a:chOff x="1491253" y="2829663"/>
            <a:chExt cx="1542707" cy="2039498"/>
          </a:xfrm>
        </p:grpSpPr>
        <p:pic>
          <p:nvPicPr>
            <p:cNvPr id="61" name="Imagem 43">
              <a:extLst>
                <a:ext uri="{FF2B5EF4-FFF2-40B4-BE49-F238E27FC236}">
                  <a16:creationId xmlns:a16="http://schemas.microsoft.com/office/drawing/2014/main" xmlns="" id="{93422088-D84D-4954-A6E0-3A2A1AC6A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91253" y="2829663"/>
              <a:ext cx="1542707" cy="2039498"/>
            </a:xfrm>
            <a:prstGeom prst="rect">
              <a:avLst/>
            </a:prstGeom>
            <a:scene3d>
              <a:camera prst="perspectiveRelaxed"/>
              <a:lightRig rig="threePt" dir="t"/>
            </a:scene3d>
          </p:spPr>
        </p:pic>
        <p:grpSp>
          <p:nvGrpSpPr>
            <p:cNvPr id="62" name="Group 61"/>
            <p:cNvGrpSpPr/>
            <p:nvPr/>
          </p:nvGrpSpPr>
          <p:grpSpPr>
            <a:xfrm>
              <a:off x="1907704" y="3366083"/>
              <a:ext cx="188839" cy="263062"/>
              <a:chOff x="2954054" y="4669222"/>
              <a:chExt cx="386849" cy="532997"/>
            </a:xfrm>
          </p:grpSpPr>
          <p:sp>
            <p:nvSpPr>
              <p:cNvPr id="63" name="Raio 46">
                <a:extLst>
                  <a:ext uri="{FF2B5EF4-FFF2-40B4-BE49-F238E27FC236}">
                    <a16:creationId xmlns:a16="http://schemas.microsoft.com/office/drawing/2014/main" xmlns="" id="{694A49C8-857E-45BB-948F-F54D7289651E}"/>
                  </a:ext>
                </a:extLst>
              </p:cNvPr>
              <p:cNvSpPr/>
              <p:nvPr/>
            </p:nvSpPr>
            <p:spPr>
              <a:xfrm>
                <a:off x="2954054" y="4816808"/>
                <a:ext cx="170129" cy="385411"/>
              </a:xfrm>
              <a:prstGeom prst="lightningBolt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pt-BR"/>
              </a:p>
            </p:txBody>
          </p:sp>
          <p:sp>
            <p:nvSpPr>
              <p:cNvPr id="64" name="Raio 47">
                <a:extLst>
                  <a:ext uri="{FF2B5EF4-FFF2-40B4-BE49-F238E27FC236}">
                    <a16:creationId xmlns:a16="http://schemas.microsoft.com/office/drawing/2014/main" xmlns="" id="{97E43EC2-3DA2-47FA-A4F8-B0860FF27131}"/>
                  </a:ext>
                </a:extLst>
              </p:cNvPr>
              <p:cNvSpPr/>
              <p:nvPr/>
            </p:nvSpPr>
            <p:spPr>
              <a:xfrm>
                <a:off x="3052968" y="4683370"/>
                <a:ext cx="170129" cy="371263"/>
              </a:xfrm>
              <a:prstGeom prst="lightningBolt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pt-BR"/>
              </a:p>
            </p:txBody>
          </p:sp>
          <p:sp>
            <p:nvSpPr>
              <p:cNvPr id="65" name="Raio 48">
                <a:extLst>
                  <a:ext uri="{FF2B5EF4-FFF2-40B4-BE49-F238E27FC236}">
                    <a16:creationId xmlns:a16="http://schemas.microsoft.com/office/drawing/2014/main" xmlns="" id="{72488520-7299-4DF5-9D0E-234566FA12DB}"/>
                  </a:ext>
                </a:extLst>
              </p:cNvPr>
              <p:cNvSpPr/>
              <p:nvPr/>
            </p:nvSpPr>
            <p:spPr>
              <a:xfrm>
                <a:off x="3170774" y="4669222"/>
                <a:ext cx="170129" cy="385411"/>
              </a:xfrm>
              <a:prstGeom prst="lightningBolt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pt-BR"/>
              </a:p>
            </p:txBody>
          </p:sp>
        </p:grpSp>
        <p:sp>
          <p:nvSpPr>
            <p:cNvPr id="66" name="Raio 52">
              <a:extLst>
                <a:ext uri="{FF2B5EF4-FFF2-40B4-BE49-F238E27FC236}">
                  <a16:creationId xmlns:a16="http://schemas.microsoft.com/office/drawing/2014/main" xmlns="" id="{0DC09B8E-27B8-4A9B-BBD3-954FD2F1EE82}"/>
                </a:ext>
              </a:extLst>
            </p:cNvPr>
            <p:cNvSpPr/>
            <p:nvPr/>
          </p:nvSpPr>
          <p:spPr>
            <a:xfrm>
              <a:off x="2701791" y="3625221"/>
              <a:ext cx="83048" cy="190220"/>
            </a:xfrm>
            <a:prstGeom prst="lightningBol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BR"/>
            </a:p>
          </p:txBody>
        </p:sp>
        <p:grpSp>
          <p:nvGrpSpPr>
            <p:cNvPr id="67" name="Group 66"/>
            <p:cNvGrpSpPr/>
            <p:nvPr/>
          </p:nvGrpSpPr>
          <p:grpSpPr>
            <a:xfrm>
              <a:off x="1866576" y="4045141"/>
              <a:ext cx="248352" cy="262342"/>
              <a:chOff x="3632389" y="4124978"/>
              <a:chExt cx="508765" cy="531539"/>
            </a:xfrm>
          </p:grpSpPr>
          <p:sp>
            <p:nvSpPr>
              <p:cNvPr id="68" name="Raio 49">
                <a:extLst>
                  <a:ext uri="{FF2B5EF4-FFF2-40B4-BE49-F238E27FC236}">
                    <a16:creationId xmlns:a16="http://schemas.microsoft.com/office/drawing/2014/main" xmlns="" id="{F987F32F-AC3C-4765-B72B-AB5D0847BFD9}"/>
                  </a:ext>
                </a:extLst>
              </p:cNvPr>
              <p:cNvSpPr/>
              <p:nvPr/>
            </p:nvSpPr>
            <p:spPr>
              <a:xfrm>
                <a:off x="3632389" y="4271106"/>
                <a:ext cx="170129" cy="385411"/>
              </a:xfrm>
              <a:prstGeom prst="lightningBolt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pt-BR" dirty="0"/>
              </a:p>
            </p:txBody>
          </p:sp>
          <p:sp>
            <p:nvSpPr>
              <p:cNvPr id="69" name="Raio 50">
                <a:extLst>
                  <a:ext uri="{FF2B5EF4-FFF2-40B4-BE49-F238E27FC236}">
                    <a16:creationId xmlns:a16="http://schemas.microsoft.com/office/drawing/2014/main" xmlns="" id="{9CAB8D35-AD31-433E-8FD5-FBB3982462BD}"/>
                  </a:ext>
                </a:extLst>
              </p:cNvPr>
              <p:cNvSpPr/>
              <p:nvPr/>
            </p:nvSpPr>
            <p:spPr>
              <a:xfrm>
                <a:off x="3753396" y="4228124"/>
                <a:ext cx="170129" cy="385411"/>
              </a:xfrm>
              <a:prstGeom prst="lightningBolt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pt-BR"/>
              </a:p>
            </p:txBody>
          </p:sp>
          <p:sp>
            <p:nvSpPr>
              <p:cNvPr id="70" name="Raio 51">
                <a:extLst>
                  <a:ext uri="{FF2B5EF4-FFF2-40B4-BE49-F238E27FC236}">
                    <a16:creationId xmlns:a16="http://schemas.microsoft.com/office/drawing/2014/main" xmlns="" id="{7FD7DA3F-17FD-469B-B5FD-5EC7AD8CC471}"/>
                  </a:ext>
                </a:extLst>
              </p:cNvPr>
              <p:cNvSpPr/>
              <p:nvPr/>
            </p:nvSpPr>
            <p:spPr>
              <a:xfrm>
                <a:off x="3971025" y="4227198"/>
                <a:ext cx="170129" cy="385411"/>
              </a:xfrm>
              <a:prstGeom prst="lightningBolt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pt-BR"/>
              </a:p>
            </p:txBody>
          </p:sp>
          <p:sp>
            <p:nvSpPr>
              <p:cNvPr id="71" name="Raio 53">
                <a:extLst>
                  <a:ext uri="{FF2B5EF4-FFF2-40B4-BE49-F238E27FC236}">
                    <a16:creationId xmlns:a16="http://schemas.microsoft.com/office/drawing/2014/main" xmlns="" id="{6E95CBC6-B43D-4BC8-9305-98A191950C12}"/>
                  </a:ext>
                </a:extLst>
              </p:cNvPr>
              <p:cNvSpPr/>
              <p:nvPr/>
            </p:nvSpPr>
            <p:spPr>
              <a:xfrm>
                <a:off x="3838460" y="4124978"/>
                <a:ext cx="170129" cy="385411"/>
              </a:xfrm>
              <a:prstGeom prst="lightningBolt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pt-BR"/>
              </a:p>
            </p:txBody>
          </p:sp>
        </p:grpSp>
        <p:grpSp>
          <p:nvGrpSpPr>
            <p:cNvPr id="72" name="Group 71"/>
            <p:cNvGrpSpPr/>
            <p:nvPr/>
          </p:nvGrpSpPr>
          <p:grpSpPr>
            <a:xfrm>
              <a:off x="2203916" y="3789684"/>
              <a:ext cx="201479" cy="281467"/>
              <a:chOff x="2181891" y="3685240"/>
              <a:chExt cx="412744" cy="570290"/>
            </a:xfrm>
          </p:grpSpPr>
          <p:sp>
            <p:nvSpPr>
              <p:cNvPr id="73" name="Raio 55">
                <a:extLst>
                  <a:ext uri="{FF2B5EF4-FFF2-40B4-BE49-F238E27FC236}">
                    <a16:creationId xmlns:a16="http://schemas.microsoft.com/office/drawing/2014/main" xmlns="" id="{98BDEC8F-A4E6-4684-9A83-D02B46AF176C}"/>
                  </a:ext>
                </a:extLst>
              </p:cNvPr>
              <p:cNvSpPr/>
              <p:nvPr/>
            </p:nvSpPr>
            <p:spPr>
              <a:xfrm>
                <a:off x="2368834" y="3685240"/>
                <a:ext cx="225801" cy="484703"/>
              </a:xfrm>
              <a:prstGeom prst="lightningBolt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pt-BR"/>
              </a:p>
            </p:txBody>
          </p:sp>
          <p:sp>
            <p:nvSpPr>
              <p:cNvPr id="74" name="Raio 56">
                <a:extLst>
                  <a:ext uri="{FF2B5EF4-FFF2-40B4-BE49-F238E27FC236}">
                    <a16:creationId xmlns:a16="http://schemas.microsoft.com/office/drawing/2014/main" xmlns="" id="{83315CE9-71AF-4BF1-A453-A74677E1A31E}"/>
                  </a:ext>
                </a:extLst>
              </p:cNvPr>
              <p:cNvSpPr/>
              <p:nvPr/>
            </p:nvSpPr>
            <p:spPr>
              <a:xfrm>
                <a:off x="2181891" y="3770827"/>
                <a:ext cx="225801" cy="484703"/>
              </a:xfrm>
              <a:prstGeom prst="lightningBolt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pt-BR"/>
              </a:p>
            </p:txBody>
          </p:sp>
        </p:grpSp>
      </p:grpSp>
      <p:cxnSp>
        <p:nvCxnSpPr>
          <p:cNvPr id="79" name="Straight Connector 78"/>
          <p:cNvCxnSpPr>
            <a:stCxn id="8" idx="0"/>
          </p:cNvCxnSpPr>
          <p:nvPr/>
        </p:nvCxnSpPr>
        <p:spPr>
          <a:xfrm>
            <a:off x="3131884" y="4056076"/>
            <a:ext cx="3644224" cy="60066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3108301" y="4239585"/>
            <a:ext cx="3684045" cy="17753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999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352256"/>
          </a:xfrm>
        </p:spPr>
        <p:txBody>
          <a:bodyPr>
            <a:normAutofit/>
          </a:bodyPr>
          <a:lstStyle/>
          <a:p>
            <a:r>
              <a:rPr lang="en-US" dirty="0" smtClean="0"/>
              <a:t>Mean </a:t>
            </a:r>
            <a:r>
              <a:rPr lang="en-US" b="1" i="1" dirty="0" err="1" smtClean="0"/>
              <a:t>Z</a:t>
            </a:r>
            <a:r>
              <a:rPr lang="en-US" b="1" i="1" baseline="-25000" dirty="0" err="1" smtClean="0"/>
              <a:t>h</a:t>
            </a:r>
            <a:r>
              <a:rPr lang="en-US" dirty="0" smtClean="0"/>
              <a:t> profiles were computed for 6 classes of group rate;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856" y="404664"/>
            <a:ext cx="8229600" cy="591344"/>
          </a:xfrm>
        </p:spPr>
        <p:txBody>
          <a:bodyPr>
            <a:normAutofit fontScale="90000"/>
          </a:bodyPr>
          <a:lstStyle/>
          <a:p>
            <a:r>
              <a:rPr lang="en-US" dirty="0"/>
              <a:t>GLM group rate assimilation in WRF</a:t>
            </a:r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/>
              <a:pPr/>
              <a:t>17</a:t>
            </a:fld>
            <a:endParaRPr lang="pt-BR"/>
          </a:p>
        </p:txBody>
      </p:sp>
      <p:pic>
        <p:nvPicPr>
          <p:cNvPr id="34" name="Imagem 32">
            <a:extLst>
              <a:ext uri="{FF2B5EF4-FFF2-40B4-BE49-F238E27FC236}">
                <a16:creationId xmlns:a16="http://schemas.microsoft.com/office/drawing/2014/main" xmlns="" id="{C2D15320-7C62-4309-93AD-7F0948588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7480" y="1700808"/>
            <a:ext cx="6082713" cy="2166395"/>
          </a:xfrm>
          <a:prstGeom prst="rect">
            <a:avLst/>
          </a:prstGeom>
        </p:spPr>
      </p:pic>
      <p:sp>
        <p:nvSpPr>
          <p:cNvPr id="35" name="Espaço Reservado para Conteúdo 2">
            <a:extLst>
              <a:ext uri="{FF2B5EF4-FFF2-40B4-BE49-F238E27FC236}">
                <a16:creationId xmlns:a16="http://schemas.microsoft.com/office/drawing/2014/main" xmlns="" id="{84F901CD-2C51-454A-A7D1-C33CF3D3F6A1}"/>
              </a:ext>
            </a:extLst>
          </p:cNvPr>
          <p:cNvSpPr txBox="1">
            <a:spLocks/>
          </p:cNvSpPr>
          <p:nvPr/>
        </p:nvSpPr>
        <p:spPr>
          <a:xfrm>
            <a:off x="755576" y="4022037"/>
            <a:ext cx="2923910" cy="883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b="1" dirty="0" smtClean="0"/>
              <a:t>Group Rate Class</a:t>
            </a:r>
            <a:endParaRPr lang="en-US" sz="1800" b="1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t-BR" sz="1400" b="1" dirty="0" err="1"/>
              <a:t>Geometric</a:t>
            </a:r>
            <a:r>
              <a:rPr lang="pt-BR" sz="1400" b="1" dirty="0"/>
              <a:t> </a:t>
            </a:r>
            <a:r>
              <a:rPr lang="pt-BR" sz="1400" b="1" dirty="0" err="1"/>
              <a:t>Sequence</a:t>
            </a:r>
            <a:endParaRPr lang="en-US" sz="1400" b="1" dirty="0"/>
          </a:p>
        </p:txBody>
      </p:sp>
      <p:pic>
        <p:nvPicPr>
          <p:cNvPr id="36" name="Imagem 39">
            <a:extLst>
              <a:ext uri="{FF2B5EF4-FFF2-40B4-BE49-F238E27FC236}">
                <a16:creationId xmlns:a16="http://schemas.microsoft.com/office/drawing/2014/main" xmlns="" id="{B19B59F2-3408-4185-8E4A-270EA75D4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921" y="4409041"/>
            <a:ext cx="2827565" cy="1956837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1835696" y="4437112"/>
            <a:ext cx="1944216" cy="2389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#gr/(</a:t>
            </a:r>
            <a:r>
              <a:rPr lang="en-US" smtClean="0">
                <a:solidFill>
                  <a:schemeClr val="tx1"/>
                </a:solidFill>
              </a:rPr>
              <a:t>5 min)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9532" y="6505599"/>
            <a:ext cx="38023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smtClean="0"/>
              <a:t>Courtesy of Carolina Araujo (CPTEC/INPE)</a:t>
            </a:r>
            <a:endParaRPr lang="en-US" sz="1400" b="1"/>
          </a:p>
        </p:txBody>
      </p:sp>
      <p:pic>
        <p:nvPicPr>
          <p:cNvPr id="41" name="Espaço Reservado para Conteúdo 4">
            <a:extLst>
              <a:ext uri="{FF2B5EF4-FFF2-40B4-BE49-F238E27FC236}">
                <a16:creationId xmlns:a16="http://schemas.microsoft.com/office/drawing/2014/main" xmlns="" id="{C0F96853-974D-4B58-9CB4-3B4589B4D8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6" r="50341" b="51307"/>
          <a:stretch/>
        </p:blipFill>
        <p:spPr>
          <a:xfrm>
            <a:off x="4716016" y="2080910"/>
            <a:ext cx="3509311" cy="4345293"/>
          </a:xfrm>
          <a:prstGeom prst="rect">
            <a:avLst/>
          </a:prstGeom>
        </p:spPr>
      </p:pic>
      <p:pic>
        <p:nvPicPr>
          <p:cNvPr id="42" name="Espaço Reservado para Conteúdo 4">
            <a:extLst>
              <a:ext uri="{FF2B5EF4-FFF2-40B4-BE49-F238E27FC236}">
                <a16:creationId xmlns:a16="http://schemas.microsoft.com/office/drawing/2014/main" xmlns="" id="{C0F96853-974D-4B58-9CB4-3B4589B4D8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049"/>
          <a:stretch/>
        </p:blipFill>
        <p:spPr>
          <a:xfrm rot="16200000">
            <a:off x="6538454" y="3792851"/>
            <a:ext cx="3873348" cy="449465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5823508" y="1767508"/>
            <a:ext cx="1933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Mean </a:t>
            </a:r>
            <a:r>
              <a:rPr lang="en-US" b="1" i="1" dirty="0" err="1"/>
              <a:t>Z</a:t>
            </a:r>
            <a:r>
              <a:rPr lang="en-US" b="1" i="1" baseline="-25000" dirty="0" err="1"/>
              <a:t>h</a:t>
            </a:r>
            <a:r>
              <a:rPr lang="en-US" dirty="0"/>
              <a:t> profiles </a:t>
            </a:r>
          </a:p>
        </p:txBody>
      </p:sp>
    </p:spTree>
    <p:extLst>
      <p:ext uri="{BB962C8B-B14F-4D97-AF65-F5344CB8AC3E}">
        <p14:creationId xmlns:p14="http://schemas.microsoft.com/office/powerpoint/2010/main" val="38371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/>
              <a:pPr/>
              <a:t>18</a:t>
            </a:fld>
            <a:endParaRPr lang="pt-BR"/>
          </a:p>
        </p:txBody>
      </p:sp>
      <p:sp>
        <p:nvSpPr>
          <p:cNvPr id="38" name="TextBox 37"/>
          <p:cNvSpPr txBox="1"/>
          <p:nvPr/>
        </p:nvSpPr>
        <p:spPr>
          <a:xfrm>
            <a:off x="49532" y="6505599"/>
            <a:ext cx="38023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smtClean="0"/>
              <a:t>Courtesy of Carolina Araujo (CPTEC/INPE)</a:t>
            </a:r>
            <a:endParaRPr lang="en-US" sz="1400" b="1"/>
          </a:p>
        </p:txBody>
      </p:sp>
      <p:sp>
        <p:nvSpPr>
          <p:cNvPr id="39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6072336"/>
          </a:xfrm>
        </p:spPr>
        <p:txBody>
          <a:bodyPr>
            <a:normAutofit/>
          </a:bodyPr>
          <a:lstStyle/>
          <a:p>
            <a:r>
              <a:rPr lang="en-US" dirty="0" smtClean="0"/>
              <a:t>Assimilate mean </a:t>
            </a:r>
            <a:r>
              <a:rPr lang="en-US" b="1" i="1" dirty="0" err="1"/>
              <a:t>Z</a:t>
            </a:r>
            <a:r>
              <a:rPr lang="en-US" b="1" i="1" baseline="-25000" dirty="0" err="1"/>
              <a:t>h</a:t>
            </a:r>
            <a:r>
              <a:rPr lang="en-US" dirty="0"/>
              <a:t> profile as rainwater mixing </a:t>
            </a:r>
            <a:r>
              <a:rPr lang="en-US" dirty="0" smtClean="0"/>
              <a:t>ratio:</a:t>
            </a:r>
          </a:p>
          <a:p>
            <a:pPr lvl="1"/>
            <a:r>
              <a:rPr lang="en-US" dirty="0"/>
              <a:t>Case study for 03 December 2016 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10" name="Imagem 17">
            <a:extLst>
              <a:ext uri="{FF2B5EF4-FFF2-40B4-BE49-F238E27FC236}">
                <a16:creationId xmlns:a16="http://schemas.microsoft.com/office/drawing/2014/main" xmlns="" id="{9E225F4D-FD78-4F82-898B-36B40411E7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704" y="1378187"/>
            <a:ext cx="3262135" cy="2520000"/>
          </a:xfrm>
          <a:prstGeom prst="rect">
            <a:avLst/>
          </a:prstGeom>
        </p:spPr>
      </p:pic>
      <p:sp>
        <p:nvSpPr>
          <p:cNvPr id="11" name="Espaço Reservado para Rodapé 3">
            <a:extLst>
              <a:ext uri="{FF2B5EF4-FFF2-40B4-BE49-F238E27FC236}">
                <a16:creationId xmlns:a16="http://schemas.microsoft.com/office/drawing/2014/main" xmlns="" id="{68892132-AC29-4F8E-909B-2676B4A6C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17640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pt-BR" altLang="zh-TW" dirty="0"/>
              <a:t>CPTEC/INPE</a:t>
            </a:r>
            <a:endParaRPr lang="zh-TW" altLang="en-US" dirty="0"/>
          </a:p>
        </p:txBody>
      </p:sp>
      <p:pic>
        <p:nvPicPr>
          <p:cNvPr id="12" name="Espaço Reservado para Conteúdo 28">
            <a:extLst>
              <a:ext uri="{FF2B5EF4-FFF2-40B4-BE49-F238E27FC236}">
                <a16:creationId xmlns:a16="http://schemas.microsoft.com/office/drawing/2014/main" xmlns="" id="{15D0B7B8-D5D1-4103-B6D8-00CBAEBB5F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54" y="1330055"/>
            <a:ext cx="3262135" cy="2520000"/>
          </a:xfrm>
          <a:prstGeom prst="rect">
            <a:avLst/>
          </a:prstGeom>
        </p:spPr>
      </p:pic>
      <p:pic>
        <p:nvPicPr>
          <p:cNvPr id="13" name="Imagem 15">
            <a:extLst>
              <a:ext uri="{FF2B5EF4-FFF2-40B4-BE49-F238E27FC236}">
                <a16:creationId xmlns:a16="http://schemas.microsoft.com/office/drawing/2014/main" xmlns="" id="{52BA1294-8F66-486F-9E71-2B92029B19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703" y="4089449"/>
            <a:ext cx="3262135" cy="2520000"/>
          </a:xfrm>
          <a:prstGeom prst="rect">
            <a:avLst/>
          </a:prstGeom>
        </p:spPr>
      </p:pic>
      <p:pic>
        <p:nvPicPr>
          <p:cNvPr id="14" name="Imagem 16">
            <a:extLst>
              <a:ext uri="{FF2B5EF4-FFF2-40B4-BE49-F238E27FC236}">
                <a16:creationId xmlns:a16="http://schemas.microsoft.com/office/drawing/2014/main" xmlns="" id="{BAB5935C-FB7D-45D4-9279-FC4C565474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54" y="4005344"/>
            <a:ext cx="3262135" cy="2520000"/>
          </a:xfrm>
          <a:prstGeom prst="rect">
            <a:avLst/>
          </a:prstGeom>
        </p:spPr>
      </p:pic>
      <p:sp>
        <p:nvSpPr>
          <p:cNvPr id="15" name="Espaço Reservado para Conteúdo 2">
            <a:extLst>
              <a:ext uri="{FF2B5EF4-FFF2-40B4-BE49-F238E27FC236}">
                <a16:creationId xmlns:a16="http://schemas.microsoft.com/office/drawing/2014/main" xmlns="" id="{817405B4-B1DA-4080-8ACF-CC3DB48DF594}"/>
              </a:ext>
            </a:extLst>
          </p:cNvPr>
          <p:cNvSpPr txBox="1">
            <a:spLocks/>
          </p:cNvSpPr>
          <p:nvPr/>
        </p:nvSpPr>
        <p:spPr>
          <a:xfrm>
            <a:off x="1618033" y="1202111"/>
            <a:ext cx="2156769" cy="357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1600" b="1" dirty="0"/>
              <a:t>Radar </a:t>
            </a:r>
            <a:r>
              <a:rPr lang="en-GB" sz="1600" b="1" dirty="0"/>
              <a:t>observations</a:t>
            </a:r>
          </a:p>
        </p:txBody>
      </p:sp>
      <p:sp>
        <p:nvSpPr>
          <p:cNvPr id="16" name="Espaço Reservado para Conteúdo 2">
            <a:extLst>
              <a:ext uri="{FF2B5EF4-FFF2-40B4-BE49-F238E27FC236}">
                <a16:creationId xmlns:a16="http://schemas.microsoft.com/office/drawing/2014/main" xmlns="" id="{C7615C79-57E6-4B06-A87D-D04BF827D180}"/>
              </a:ext>
            </a:extLst>
          </p:cNvPr>
          <p:cNvSpPr txBox="1">
            <a:spLocks/>
          </p:cNvSpPr>
          <p:nvPr/>
        </p:nvSpPr>
        <p:spPr>
          <a:xfrm>
            <a:off x="4149590" y="1267560"/>
            <a:ext cx="4003810" cy="355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600" b="1" dirty="0"/>
              <a:t>Without assimilation</a:t>
            </a:r>
          </a:p>
        </p:txBody>
      </p:sp>
      <p:sp>
        <p:nvSpPr>
          <p:cNvPr id="17" name="Espaço Reservado para Conteúdo 2">
            <a:extLst>
              <a:ext uri="{FF2B5EF4-FFF2-40B4-BE49-F238E27FC236}">
                <a16:creationId xmlns:a16="http://schemas.microsoft.com/office/drawing/2014/main" xmlns="" id="{E3C4983D-5C75-44DA-816D-48DECE6EB654}"/>
              </a:ext>
            </a:extLst>
          </p:cNvPr>
          <p:cNvSpPr txBox="1">
            <a:spLocks/>
          </p:cNvSpPr>
          <p:nvPr/>
        </p:nvSpPr>
        <p:spPr>
          <a:xfrm>
            <a:off x="913553" y="3890695"/>
            <a:ext cx="3436536" cy="353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600" b="1" dirty="0"/>
              <a:t>Radar data assimilation</a:t>
            </a:r>
          </a:p>
        </p:txBody>
      </p:sp>
      <p:sp>
        <p:nvSpPr>
          <p:cNvPr id="18" name="Espaço Reservado para Conteúdo 2">
            <a:extLst>
              <a:ext uri="{FF2B5EF4-FFF2-40B4-BE49-F238E27FC236}">
                <a16:creationId xmlns:a16="http://schemas.microsoft.com/office/drawing/2014/main" xmlns="" id="{4D4B168A-77F7-46FB-AFE2-849CB63A1225}"/>
              </a:ext>
            </a:extLst>
          </p:cNvPr>
          <p:cNvSpPr txBox="1">
            <a:spLocks/>
          </p:cNvSpPr>
          <p:nvPr/>
        </p:nvSpPr>
        <p:spPr>
          <a:xfrm>
            <a:off x="2069147" y="3945376"/>
            <a:ext cx="8164695" cy="533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600" b="1" dirty="0"/>
              <a:t>GLM proxy assimilation</a:t>
            </a:r>
          </a:p>
        </p:txBody>
      </p:sp>
    </p:spTree>
    <p:extLst>
      <p:ext uri="{BB962C8B-B14F-4D97-AF65-F5344CB8AC3E}">
        <p14:creationId xmlns:p14="http://schemas.microsoft.com/office/powerpoint/2010/main" val="6557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/>
              <a:pPr/>
              <a:t>19</a:t>
            </a:fld>
            <a:endParaRPr lang="pt-BR"/>
          </a:p>
        </p:txBody>
      </p:sp>
      <p:pic>
        <p:nvPicPr>
          <p:cNvPr id="5" name="Imagem 22">
            <a:extLst>
              <a:ext uri="{FF2B5EF4-FFF2-40B4-BE49-F238E27FC236}">
                <a16:creationId xmlns:a16="http://schemas.microsoft.com/office/drawing/2014/main" xmlns="" id="{DE6956F5-D156-4A6B-AC72-3190241FD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6" y="675000"/>
            <a:ext cx="5165313" cy="6066368"/>
          </a:xfrm>
          <a:prstGeom prst="rect">
            <a:avLst/>
          </a:prstGeom>
        </p:spPr>
      </p:pic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xmlns="" id="{26CD276D-4416-4636-AF3F-02B775E99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50"/>
            <a:ext cx="4109947" cy="3103798"/>
          </a:xfrm>
          <a:prstGeom prst="rect">
            <a:avLst/>
          </a:prstGeom>
        </p:spPr>
      </p:pic>
      <p:sp>
        <p:nvSpPr>
          <p:cNvPr id="7" name="CaixaDeTexto 2">
            <a:extLst>
              <a:ext uri="{FF2B5EF4-FFF2-40B4-BE49-F238E27FC236}">
                <a16:creationId xmlns:a16="http://schemas.microsoft.com/office/drawing/2014/main" xmlns="" id="{FF40DE3B-84DF-4984-BFA3-872B9560A148}"/>
              </a:ext>
            </a:extLst>
          </p:cNvPr>
          <p:cNvSpPr txBox="1"/>
          <p:nvPr/>
        </p:nvSpPr>
        <p:spPr>
          <a:xfrm>
            <a:off x="336241" y="532743"/>
            <a:ext cx="3590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latin typeface="Arial Black" charset="0"/>
                <a:ea typeface="Arial Black" charset="0"/>
                <a:cs typeface="Arial Black" charset="0"/>
              </a:rPr>
              <a:t>Root </a:t>
            </a:r>
            <a:r>
              <a:rPr lang="pt-BR" sz="1600" b="1" dirty="0" err="1">
                <a:latin typeface="Arial Black" charset="0"/>
                <a:ea typeface="Arial Black" charset="0"/>
                <a:cs typeface="Arial Black" charset="0"/>
              </a:rPr>
              <a:t>Mean</a:t>
            </a:r>
            <a:r>
              <a:rPr lang="pt-BR" sz="1600" b="1" dirty="0">
                <a:latin typeface="Arial Black" charset="0"/>
                <a:ea typeface="Arial Black" charset="0"/>
                <a:cs typeface="Arial Black" charset="0"/>
              </a:rPr>
              <a:t> Square </a:t>
            </a:r>
            <a:r>
              <a:rPr lang="pt-BR" sz="1600" b="1" dirty="0" err="1">
                <a:latin typeface="Arial Black" charset="0"/>
                <a:ea typeface="Arial Black" charset="0"/>
                <a:cs typeface="Arial Black" charset="0"/>
              </a:rPr>
              <a:t>Error</a:t>
            </a:r>
            <a:r>
              <a:rPr lang="pt-BR" sz="1600" b="1" dirty="0">
                <a:latin typeface="Arial Black" charset="0"/>
                <a:ea typeface="Arial Black" charset="0"/>
                <a:cs typeface="Arial Black" charset="0"/>
              </a:rPr>
              <a:t> </a:t>
            </a:r>
            <a:endParaRPr lang="en-US" sz="1600" b="1" dirty="0"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8" name="CaixaDeTexto 9">
            <a:extLst>
              <a:ext uri="{FF2B5EF4-FFF2-40B4-BE49-F238E27FC236}">
                <a16:creationId xmlns:a16="http://schemas.microsoft.com/office/drawing/2014/main" xmlns="" id="{F6A7B40D-3739-41B4-93D0-8D2E3CC25D7D}"/>
              </a:ext>
            </a:extLst>
          </p:cNvPr>
          <p:cNvSpPr txBox="1"/>
          <p:nvPr/>
        </p:nvSpPr>
        <p:spPr>
          <a:xfrm>
            <a:off x="4788024" y="505723"/>
            <a:ext cx="40173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err="1" smtClean="0">
                <a:latin typeface="Arial Black" charset="0"/>
                <a:ea typeface="Arial Black" charset="0"/>
                <a:cs typeface="Arial Black" charset="0"/>
              </a:rPr>
              <a:t>Fraction</a:t>
            </a:r>
            <a:r>
              <a:rPr lang="pt-BR" sz="1600" b="1" dirty="0" smtClean="0">
                <a:latin typeface="Arial Black" charset="0"/>
                <a:ea typeface="Arial Black" charset="0"/>
                <a:cs typeface="Arial Black" charset="0"/>
              </a:rPr>
              <a:t> </a:t>
            </a:r>
            <a:r>
              <a:rPr lang="pt-BR" sz="1600" b="1" dirty="0">
                <a:latin typeface="Arial Black" charset="0"/>
                <a:ea typeface="Arial Black" charset="0"/>
                <a:cs typeface="Arial Black" charset="0"/>
              </a:rPr>
              <a:t>Skill Score</a:t>
            </a:r>
            <a:endParaRPr lang="en-US" sz="1600" b="1" dirty="0"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70548" y="1107177"/>
            <a:ext cx="15071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No assimilation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126938" y="1431871"/>
            <a:ext cx="1278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00CC"/>
                </a:solidFill>
              </a:rPr>
              <a:t>GLM proxy assimilation</a:t>
            </a:r>
            <a:endParaRPr lang="en-US" sz="1400" b="1" dirty="0">
              <a:solidFill>
                <a:srgbClr val="0000C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1082" y="2093496"/>
            <a:ext cx="1489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Radar assimilation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532" y="6505599"/>
            <a:ext cx="38023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smtClean="0"/>
              <a:t>Courtesy of Carolina Araujo (CPTEC/INPE)</a:t>
            </a:r>
            <a:endParaRPr lang="en-US" sz="1400" b="1"/>
          </a:p>
        </p:txBody>
      </p:sp>
      <p:sp>
        <p:nvSpPr>
          <p:cNvPr id="14" name="Espaço Reservado para Conteúdo 2"/>
          <p:cNvSpPr>
            <a:spLocks noGrp="1"/>
          </p:cNvSpPr>
          <p:nvPr>
            <p:ph idx="1"/>
          </p:nvPr>
        </p:nvSpPr>
        <p:spPr>
          <a:xfrm>
            <a:off x="246698" y="4358884"/>
            <a:ext cx="3703846" cy="1956048"/>
          </a:xfrm>
        </p:spPr>
        <p:txBody>
          <a:bodyPr>
            <a:normAutofit/>
          </a:bodyPr>
          <a:lstStyle/>
          <a:p>
            <a:r>
              <a:rPr lang="en-US" dirty="0" smtClean="0"/>
              <a:t>Radar and GLM group rate assimilation improve the RMSE and FSC, being very similar </a:t>
            </a:r>
            <a:r>
              <a:rPr lang="en-US" smtClean="0"/>
              <a:t>in performance.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8770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CHUVA Project (2010-2015)</a:t>
            </a:r>
            <a:endParaRPr lang="en-US" sz="1800" dirty="0" smtClean="0"/>
          </a:p>
          <a:p>
            <a:pPr lvl="1"/>
            <a:r>
              <a:rPr lang="en-US" sz="2400" b="1" dirty="0">
                <a:solidFill>
                  <a:srgbClr val="C00000"/>
                </a:solidFill>
              </a:rPr>
              <a:t>C</a:t>
            </a:r>
            <a:r>
              <a:rPr lang="en-US" sz="1800" dirty="0"/>
              <a:t>loud processes of </a:t>
            </a:r>
            <a:r>
              <a:rPr lang="en-US" sz="1800" dirty="0" err="1"/>
              <a:t>t</a:t>
            </a:r>
            <a:r>
              <a:rPr lang="en-US" sz="2400" b="1" dirty="0" err="1">
                <a:solidFill>
                  <a:srgbClr val="C00000"/>
                </a:solidFill>
              </a:rPr>
              <a:t>H</a:t>
            </a:r>
            <a:r>
              <a:rPr lang="en-US" sz="1800" dirty="0" err="1"/>
              <a:t>e</a:t>
            </a:r>
            <a:r>
              <a:rPr lang="en-US" sz="1800" dirty="0"/>
              <a:t> main precipitation systems in Brazil: A </a:t>
            </a:r>
            <a:r>
              <a:rPr lang="en-US" sz="1800" dirty="0" err="1"/>
              <a:t>contrib</a:t>
            </a:r>
            <a:r>
              <a:rPr lang="en-US" sz="2400" b="1" dirty="0" err="1">
                <a:solidFill>
                  <a:srgbClr val="C00000"/>
                </a:solidFill>
              </a:rPr>
              <a:t>U</a:t>
            </a:r>
            <a:r>
              <a:rPr lang="en-US" sz="1800" dirty="0" err="1"/>
              <a:t>tion</a:t>
            </a:r>
            <a:r>
              <a:rPr lang="en-US" sz="1800" dirty="0"/>
              <a:t> to cloud </a:t>
            </a:r>
            <a:r>
              <a:rPr lang="en-US" sz="1800" dirty="0" err="1"/>
              <a:t>resol</a:t>
            </a:r>
            <a:r>
              <a:rPr lang="en-US" sz="2400" b="1" dirty="0" err="1">
                <a:solidFill>
                  <a:srgbClr val="C00000"/>
                </a:solidFill>
              </a:rPr>
              <a:t>V</a:t>
            </a:r>
            <a:r>
              <a:rPr lang="en-US" sz="1800" dirty="0" err="1"/>
              <a:t>ing</a:t>
            </a:r>
            <a:r>
              <a:rPr lang="en-US" sz="1800" dirty="0"/>
              <a:t> modeling and to the GPM (</a:t>
            </a:r>
            <a:r>
              <a:rPr lang="en-US" sz="1800" dirty="0" err="1"/>
              <a:t>Glob</a:t>
            </a:r>
            <a:r>
              <a:rPr lang="en-US" sz="2400" b="1" dirty="0" err="1">
                <a:solidFill>
                  <a:srgbClr val="C00000"/>
                </a:solidFill>
              </a:rPr>
              <a:t>A</a:t>
            </a:r>
            <a:r>
              <a:rPr lang="en-US" sz="1800" dirty="0" err="1"/>
              <a:t>l</a:t>
            </a:r>
            <a:r>
              <a:rPr lang="en-US" sz="1800" dirty="0"/>
              <a:t> Precipitation Measurement</a:t>
            </a:r>
            <a:r>
              <a:rPr lang="en-US" sz="1800" dirty="0" smtClean="0"/>
              <a:t>)</a:t>
            </a:r>
          </a:p>
          <a:p>
            <a:pPr lvl="1"/>
            <a:r>
              <a:rPr lang="en-US" sz="1800" dirty="0"/>
              <a:t>”</a:t>
            </a:r>
            <a:r>
              <a:rPr lang="en-US" sz="1800" b="1" i="1" dirty="0" err="1">
                <a:solidFill>
                  <a:srgbClr val="C00000"/>
                </a:solidFill>
              </a:rPr>
              <a:t>Chuva</a:t>
            </a:r>
            <a:r>
              <a:rPr lang="en-US" sz="1800" dirty="0"/>
              <a:t>” means </a:t>
            </a:r>
            <a:r>
              <a:rPr lang="en-US" sz="1800" b="1" i="1" dirty="0">
                <a:solidFill>
                  <a:srgbClr val="C00000"/>
                </a:solidFill>
              </a:rPr>
              <a:t>rain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/>
              <a:t>in </a:t>
            </a:r>
            <a:r>
              <a:rPr lang="en-US" sz="1800" dirty="0" smtClean="0"/>
              <a:t>Portuguese</a:t>
            </a:r>
            <a:endParaRPr lang="en-US" sz="1800" dirty="0"/>
          </a:p>
          <a:p>
            <a:pPr lvl="1"/>
            <a:endParaRPr lang="en-US" sz="1100" dirty="0"/>
          </a:p>
          <a:p>
            <a:endParaRPr lang="en-US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46" t="48658" r="25659" b="22721"/>
          <a:stretch/>
        </p:blipFill>
        <p:spPr>
          <a:xfrm>
            <a:off x="4716016" y="3326013"/>
            <a:ext cx="2664296" cy="3322905"/>
          </a:xfrm>
          <a:prstGeom prst="rect">
            <a:avLst/>
          </a:prstGeom>
        </p:spPr>
      </p:pic>
      <p:sp>
        <p:nvSpPr>
          <p:cNvPr id="48" name="Oval 47"/>
          <p:cNvSpPr/>
          <p:nvPr/>
        </p:nvSpPr>
        <p:spPr>
          <a:xfrm>
            <a:off x="6444208" y="4797152"/>
            <a:ext cx="360040" cy="360040"/>
          </a:xfrm>
          <a:prstGeom prst="ellipse">
            <a:avLst/>
          </a:prstGeom>
          <a:solidFill>
            <a:srgbClr val="FFFFFF">
              <a:alpha val="34118"/>
            </a:srgb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9" name="Oval 48"/>
          <p:cNvSpPr/>
          <p:nvPr/>
        </p:nvSpPr>
        <p:spPr>
          <a:xfrm>
            <a:off x="5580112" y="4005064"/>
            <a:ext cx="360040" cy="360040"/>
          </a:xfrm>
          <a:prstGeom prst="ellipse">
            <a:avLst/>
          </a:prstGeom>
          <a:solidFill>
            <a:srgbClr val="FFFFFF">
              <a:alpha val="34118"/>
            </a:srgb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6</a:t>
            </a:r>
          </a:p>
        </p:txBody>
      </p:sp>
      <p:pic>
        <p:nvPicPr>
          <p:cNvPr id="44" name="Picture 4"/>
          <p:cNvPicPr>
            <a:picLocks noChangeAspect="1" noChangeArrowheads="1"/>
          </p:cNvPicPr>
          <p:nvPr/>
        </p:nvPicPr>
        <p:blipFill rotWithShape="1">
          <a:blip r:embed="rId4" cstate="print"/>
          <a:srcRect l="5827" t="27995" r="77928" b="7770"/>
          <a:stretch/>
        </p:blipFill>
        <p:spPr bwMode="auto">
          <a:xfrm>
            <a:off x="2627784" y="3320058"/>
            <a:ext cx="683563" cy="1515129"/>
          </a:xfrm>
          <a:prstGeom prst="rect">
            <a:avLst/>
          </a:prstGeom>
          <a:noFill/>
          <a:ln w="38100">
            <a:solidFill>
              <a:srgbClr val="00FDFF"/>
            </a:solidFill>
            <a:miter lim="800000"/>
            <a:headEnd/>
            <a:tailEnd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What</a:t>
            </a:r>
            <a:r>
              <a:rPr lang="pt-BR" dirty="0" smtClean="0"/>
              <a:t> </a:t>
            </a:r>
            <a:r>
              <a:rPr lang="pt-BR" dirty="0" err="1" smtClean="0"/>
              <a:t>is</a:t>
            </a:r>
            <a:r>
              <a:rPr lang="pt-BR" dirty="0" smtClean="0"/>
              <a:t> ”</a:t>
            </a:r>
            <a:r>
              <a:rPr lang="pt-BR" sz="4800" b="1" dirty="0" smtClean="0"/>
              <a:t>CHUVA</a:t>
            </a:r>
            <a:r>
              <a:rPr lang="pt-BR" dirty="0" smtClean="0"/>
              <a:t>”?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/>
              <a:t>2</a:t>
            </a:fld>
            <a:endParaRPr lang="pt-B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066" y="10344"/>
            <a:ext cx="1584176" cy="15121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5" t="17800" r="633" b="9433"/>
          <a:stretch/>
        </p:blipFill>
        <p:spPr>
          <a:xfrm>
            <a:off x="7504856" y="3326012"/>
            <a:ext cx="451520" cy="338101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16200000">
            <a:off x="6562405" y="4822972"/>
            <a:ext cx="30957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GPCP (1979-2010) rainfall (mm/day)</a:t>
            </a:r>
            <a:endParaRPr lang="en-US" sz="1400" dirty="0"/>
          </a:p>
        </p:txBody>
      </p:sp>
      <p:sp>
        <p:nvSpPr>
          <p:cNvPr id="16" name="Oval 15"/>
          <p:cNvSpPr/>
          <p:nvPr/>
        </p:nvSpPr>
        <p:spPr>
          <a:xfrm>
            <a:off x="7016049" y="4150908"/>
            <a:ext cx="360040" cy="360040"/>
          </a:xfrm>
          <a:prstGeom prst="ellipse">
            <a:avLst/>
          </a:prstGeom>
          <a:solidFill>
            <a:srgbClr val="FFFFFF">
              <a:alpha val="34118"/>
            </a:srgb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" name="Oval 22"/>
          <p:cNvSpPr/>
          <p:nvPr/>
        </p:nvSpPr>
        <p:spPr>
          <a:xfrm>
            <a:off x="6660232" y="3929676"/>
            <a:ext cx="360040" cy="360040"/>
          </a:xfrm>
          <a:prstGeom prst="ellipse">
            <a:avLst/>
          </a:prstGeom>
          <a:solidFill>
            <a:srgbClr val="FFFFFF">
              <a:alpha val="34118"/>
            </a:srgb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" name="Oval 23"/>
          <p:cNvSpPr/>
          <p:nvPr/>
        </p:nvSpPr>
        <p:spPr>
          <a:xfrm>
            <a:off x="6156176" y="3878749"/>
            <a:ext cx="360040" cy="360040"/>
          </a:xfrm>
          <a:prstGeom prst="ellipse">
            <a:avLst/>
          </a:prstGeom>
          <a:solidFill>
            <a:srgbClr val="FFFFFF">
              <a:alpha val="34118"/>
            </a:srgb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Oval 24"/>
          <p:cNvSpPr/>
          <p:nvPr/>
        </p:nvSpPr>
        <p:spPr>
          <a:xfrm>
            <a:off x="6444208" y="4797152"/>
            <a:ext cx="360040" cy="360040"/>
          </a:xfrm>
          <a:prstGeom prst="ellipse">
            <a:avLst/>
          </a:prstGeom>
          <a:solidFill>
            <a:srgbClr val="FFFFFF">
              <a:alpha val="34118"/>
            </a:srgbClr>
          </a:solidFill>
          <a:ln w="76200">
            <a:solidFill>
              <a:srgbClr val="00F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6" name="Oval 25"/>
          <p:cNvSpPr/>
          <p:nvPr/>
        </p:nvSpPr>
        <p:spPr>
          <a:xfrm>
            <a:off x="5580112" y="4005064"/>
            <a:ext cx="360040" cy="360040"/>
          </a:xfrm>
          <a:prstGeom prst="ellipse">
            <a:avLst/>
          </a:prstGeom>
          <a:solidFill>
            <a:srgbClr val="FFFFFF">
              <a:alpha val="34118"/>
            </a:srgbClr>
          </a:solidFill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7" name="Oval 26"/>
          <p:cNvSpPr/>
          <p:nvPr/>
        </p:nvSpPr>
        <p:spPr>
          <a:xfrm>
            <a:off x="6084168" y="5085184"/>
            <a:ext cx="360040" cy="360040"/>
          </a:xfrm>
          <a:prstGeom prst="ellipse">
            <a:avLst/>
          </a:prstGeom>
          <a:solidFill>
            <a:srgbClr val="FFFFFF">
              <a:alpha val="34118"/>
            </a:srgb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5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 rot="16200000">
            <a:off x="5866728" y="4425771"/>
            <a:ext cx="8978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Belém</a:t>
            </a:r>
            <a:r>
              <a:rPr lang="en-US" sz="1200" dirty="0" smtClean="0"/>
              <a:t>-PA</a:t>
            </a:r>
            <a:endParaRPr lang="en-US" sz="1200" dirty="0"/>
          </a:p>
        </p:txBody>
      </p:sp>
      <p:sp>
        <p:nvSpPr>
          <p:cNvPr id="29" name="TextBox 28"/>
          <p:cNvSpPr txBox="1"/>
          <p:nvPr/>
        </p:nvSpPr>
        <p:spPr>
          <a:xfrm rot="16200000">
            <a:off x="6358151" y="4569974"/>
            <a:ext cx="10166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Fortaleza-CE</a:t>
            </a:r>
            <a:endParaRPr lang="en-US" sz="1100" dirty="0"/>
          </a:p>
        </p:txBody>
      </p:sp>
      <p:sp>
        <p:nvSpPr>
          <p:cNvPr id="30" name="TextBox 29"/>
          <p:cNvSpPr txBox="1"/>
          <p:nvPr/>
        </p:nvSpPr>
        <p:spPr>
          <a:xfrm rot="16200000">
            <a:off x="6640705" y="4838360"/>
            <a:ext cx="1114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Alcântara</a:t>
            </a:r>
            <a:r>
              <a:rPr lang="en-US" sz="1200" dirty="0" smtClean="0"/>
              <a:t>-MA</a:t>
            </a:r>
            <a:endParaRPr lang="en-US" sz="1200" dirty="0"/>
          </a:p>
        </p:txBody>
      </p:sp>
      <p:sp>
        <p:nvSpPr>
          <p:cNvPr id="31" name="TextBox 30"/>
          <p:cNvSpPr txBox="1"/>
          <p:nvPr/>
        </p:nvSpPr>
        <p:spPr>
          <a:xfrm rot="16200000">
            <a:off x="6008480" y="5585641"/>
            <a:ext cx="12779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S.J.Campos</a:t>
            </a:r>
            <a:r>
              <a:rPr lang="en-US" sz="1200" dirty="0" smtClean="0"/>
              <a:t>-SP</a:t>
            </a:r>
            <a:endParaRPr lang="en-US" sz="1200" dirty="0"/>
          </a:p>
        </p:txBody>
      </p:sp>
      <p:sp>
        <p:nvSpPr>
          <p:cNvPr id="32" name="TextBox 31"/>
          <p:cNvSpPr txBox="1"/>
          <p:nvPr/>
        </p:nvSpPr>
        <p:spPr>
          <a:xfrm rot="16200000">
            <a:off x="5681534" y="5812007"/>
            <a:ext cx="11496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Sta</a:t>
            </a:r>
            <a:r>
              <a:rPr lang="en-US" sz="1200" dirty="0" smtClean="0"/>
              <a:t> Maria -RS</a:t>
            </a:r>
            <a:endParaRPr lang="en-US" sz="1200" dirty="0"/>
          </a:p>
        </p:txBody>
      </p:sp>
      <p:sp>
        <p:nvSpPr>
          <p:cNvPr id="33" name="TextBox 32"/>
          <p:cNvSpPr txBox="1"/>
          <p:nvPr/>
        </p:nvSpPr>
        <p:spPr>
          <a:xfrm rot="16200000">
            <a:off x="5274083" y="4656801"/>
            <a:ext cx="10118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/>
              <a:t>Manaus-AM</a:t>
            </a:r>
            <a:endParaRPr lang="en-US" sz="1200" dirty="0"/>
          </a:p>
        </p:txBody>
      </p:sp>
      <p:pic>
        <p:nvPicPr>
          <p:cNvPr id="22" name="Picture 3" descr="D:\machado\CHUVA\experimento - Manaus-GoAmazon\2013-12-16 11.30.3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0" t="18865" r="30837" b="20352"/>
          <a:stretch/>
        </p:blipFill>
        <p:spPr bwMode="auto">
          <a:xfrm>
            <a:off x="345190" y="3500180"/>
            <a:ext cx="1479878" cy="1547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267" y="5209170"/>
            <a:ext cx="1240351" cy="1532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0" t="6345" r="11021"/>
          <a:stretch/>
        </p:blipFill>
        <p:spPr bwMode="auto">
          <a:xfrm>
            <a:off x="1490244" y="4914414"/>
            <a:ext cx="1290965" cy="1099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615471"/>
            <a:ext cx="1314495" cy="1333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4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1" r="11829"/>
          <a:stretch/>
        </p:blipFill>
        <p:spPr bwMode="auto">
          <a:xfrm>
            <a:off x="2763891" y="4866070"/>
            <a:ext cx="1030875" cy="1117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45" y="5858014"/>
            <a:ext cx="740483" cy="88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43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6" r="13598" b="22045"/>
          <a:stretch/>
        </p:blipFill>
        <p:spPr bwMode="auto">
          <a:xfrm>
            <a:off x="2830594" y="5858013"/>
            <a:ext cx="805302" cy="878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40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2" t="21026" r="15624" b="15621"/>
          <a:stretch/>
        </p:blipFill>
        <p:spPr bwMode="auto">
          <a:xfrm>
            <a:off x="880573" y="5858013"/>
            <a:ext cx="907668" cy="878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39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7" t="14163" r="11052" b="18392"/>
          <a:stretch/>
        </p:blipFill>
        <p:spPr bwMode="auto">
          <a:xfrm>
            <a:off x="1781704" y="5875990"/>
            <a:ext cx="1054949" cy="860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Imagem 6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582" y="3983278"/>
            <a:ext cx="1218393" cy="938738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633" y="3219056"/>
            <a:ext cx="1253874" cy="838769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5" name="Picture 4"/>
          <p:cNvPicPr>
            <a:picLocks noChangeAspect="1" noChangeArrowheads="1"/>
          </p:cNvPicPr>
          <p:nvPr/>
        </p:nvPicPr>
        <p:blipFill rotWithShape="1">
          <a:blip r:embed="rId4" cstate="print"/>
          <a:srcRect l="30027" t="27885" r="53728" b="7880"/>
          <a:stretch/>
        </p:blipFill>
        <p:spPr bwMode="auto">
          <a:xfrm>
            <a:off x="3240365" y="3500180"/>
            <a:ext cx="683563" cy="1472104"/>
          </a:xfrm>
          <a:prstGeom prst="rect">
            <a:avLst/>
          </a:prstGeom>
          <a:noFill/>
          <a:ln w="38100">
            <a:solidFill>
              <a:srgbClr val="00FDFF"/>
            </a:solidFill>
            <a:miter lim="800000"/>
            <a:headEnd/>
            <a:tailEnd/>
          </a:ln>
        </p:spPr>
      </p:pic>
      <p:pic>
        <p:nvPicPr>
          <p:cNvPr id="46" name="Picture 4"/>
          <p:cNvPicPr>
            <a:picLocks noChangeAspect="1" noChangeArrowheads="1"/>
          </p:cNvPicPr>
          <p:nvPr/>
        </p:nvPicPr>
        <p:blipFill rotWithShape="1">
          <a:blip r:embed="rId4" cstate="print"/>
          <a:srcRect l="55305" t="32272" r="28450" b="3493"/>
          <a:stretch/>
        </p:blipFill>
        <p:spPr bwMode="auto">
          <a:xfrm>
            <a:off x="3816429" y="3933788"/>
            <a:ext cx="683563" cy="1367420"/>
          </a:xfrm>
          <a:prstGeom prst="rect">
            <a:avLst/>
          </a:prstGeom>
          <a:noFill/>
          <a:ln w="38100">
            <a:solidFill>
              <a:srgbClr val="00FDF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1484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280248"/>
          </a:xfrm>
        </p:spPr>
        <p:txBody>
          <a:bodyPr>
            <a:normAutofit/>
          </a:bodyPr>
          <a:lstStyle/>
          <a:p>
            <a:r>
              <a:rPr lang="en-US" dirty="0" smtClean="0"/>
              <a:t>Broadcast density maps of flashes, groups and events trough </a:t>
            </a:r>
            <a:r>
              <a:rPr lang="en-US" dirty="0" err="1" smtClean="0"/>
              <a:t>Geonetcast</a:t>
            </a:r>
            <a:r>
              <a:rPr lang="en-US" dirty="0" smtClean="0"/>
              <a:t>-Americas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Display of </a:t>
            </a:r>
            <a:r>
              <a:rPr lang="en-US" dirty="0"/>
              <a:t>flashes, groups and events density maps </a:t>
            </a:r>
            <a:r>
              <a:rPr lang="en-US" dirty="0" smtClean="0"/>
              <a:t>into ”Web </a:t>
            </a:r>
            <a:r>
              <a:rPr lang="en-US" dirty="0" err="1" smtClean="0"/>
              <a:t>Nowcasting</a:t>
            </a:r>
            <a:r>
              <a:rPr lang="en-US" dirty="0" smtClean="0"/>
              <a:t>” (CPTEC operational tool to display data)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Research:</a:t>
            </a:r>
          </a:p>
          <a:p>
            <a:pPr lvl="1"/>
            <a:r>
              <a:rPr lang="en-US" dirty="0" smtClean="0"/>
              <a:t>Case studies during </a:t>
            </a:r>
            <a:r>
              <a:rPr lang="en-US" dirty="0"/>
              <a:t>SOS </a:t>
            </a:r>
            <a:r>
              <a:rPr lang="en-US" dirty="0" smtClean="0"/>
              <a:t>CHUVA</a:t>
            </a:r>
          </a:p>
          <a:p>
            <a:pPr lvl="1"/>
            <a:r>
              <a:rPr lang="en-US" dirty="0" smtClean="0"/>
              <a:t>Better ways to use GLM data in the forecast offices</a:t>
            </a:r>
          </a:p>
          <a:p>
            <a:pPr lvl="1"/>
            <a:r>
              <a:rPr lang="en-US" dirty="0" smtClean="0"/>
              <a:t>GLM data assimilation</a:t>
            </a:r>
          </a:p>
          <a:p>
            <a:pPr lvl="1"/>
            <a:r>
              <a:rPr lang="en-US" dirty="0" smtClean="0"/>
              <a:t>Combine ABI-GLM to predict lightning using only ABI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/>
              <a:pPr/>
              <a:t>20</a:t>
            </a:fld>
            <a:endParaRPr lang="pt-BR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46856" y="404664"/>
            <a:ext cx="8229600" cy="59134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 of current use of GLM data: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169542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2936"/>
            <a:ext cx="8229600" cy="990600"/>
          </a:xfrm>
        </p:spPr>
        <p:txBody>
          <a:bodyPr>
            <a:noAutofit/>
          </a:bodyPr>
          <a:lstStyle/>
          <a:p>
            <a:r>
              <a:rPr lang="en-US" sz="4800" b="1" dirty="0" smtClean="0"/>
              <a:t>Overview of GLM </a:t>
            </a:r>
            <a:r>
              <a:rPr lang="en-US" sz="4800" b="1" i="1" u="sng" dirty="0" smtClean="0"/>
              <a:t>validation </a:t>
            </a:r>
            <a:r>
              <a:rPr lang="en-US" sz="4800" b="1" dirty="0" smtClean="0"/>
              <a:t>in Brazil</a:t>
            </a:r>
            <a:endParaRPr lang="en-US" sz="4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/>
              <a:pPr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514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856" y="620688"/>
            <a:ext cx="8373616" cy="591344"/>
          </a:xfrm>
        </p:spPr>
        <p:txBody>
          <a:bodyPr>
            <a:normAutofit fontScale="90000"/>
          </a:bodyPr>
          <a:lstStyle/>
          <a:p>
            <a:r>
              <a:rPr lang="en-US" dirty="0"/>
              <a:t>How is GLM performance compared </a:t>
            </a:r>
            <a:r>
              <a:rPr lang="en-US"/>
              <a:t>to </a:t>
            </a:r>
            <a:r>
              <a:rPr lang="en-US" smtClean="0"/>
              <a:t>GLD360?</a:t>
            </a:r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/>
              <a:pPr/>
              <a:t>22</a:t>
            </a:fld>
            <a:endParaRPr lang="pt-BR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29992" y="1687354"/>
            <a:ext cx="8229600" cy="4824536"/>
          </a:xfrm>
        </p:spPr>
        <p:txBody>
          <a:bodyPr/>
          <a:lstStyle/>
          <a:p>
            <a:r>
              <a:rPr lang="en-US" sz="2800" dirty="0" smtClean="0"/>
              <a:t>Preliminary analysis:</a:t>
            </a:r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Assume </a:t>
            </a:r>
            <a:r>
              <a:rPr lang="en-US" sz="2400" dirty="0" smtClean="0"/>
              <a:t>that GLM sees everything (</a:t>
            </a:r>
            <a:r>
              <a:rPr lang="en-US" sz="2400" i="1" u="sng" dirty="0" smtClean="0"/>
              <a:t>”the TRUTH”</a:t>
            </a:r>
            <a:r>
              <a:rPr lang="en-US" sz="2400" dirty="0" smtClean="0"/>
              <a:t>);</a:t>
            </a:r>
          </a:p>
          <a:p>
            <a:pPr lvl="1"/>
            <a:endParaRPr lang="en-US" sz="1400" dirty="0" smtClean="0"/>
          </a:p>
          <a:p>
            <a:pPr lvl="1"/>
            <a:r>
              <a:rPr lang="en-US" sz="2400" dirty="0" smtClean="0"/>
              <a:t>Compare GLM groups to </a:t>
            </a:r>
            <a:r>
              <a:rPr lang="en-US" sz="2400" dirty="0" smtClean="0"/>
              <a:t>GLD360 strokes</a:t>
            </a:r>
            <a:r>
              <a:rPr lang="en-US" sz="2400" dirty="0" smtClean="0"/>
              <a:t>, using:</a:t>
            </a:r>
          </a:p>
          <a:p>
            <a:pPr lvl="2"/>
            <a:r>
              <a:rPr lang="en-US" b="1" dirty="0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b="1" dirty="0" smtClean="0"/>
              <a:t>t =330ms</a:t>
            </a:r>
            <a:r>
              <a:rPr lang="en-US" dirty="0" smtClean="0"/>
              <a:t> and </a:t>
            </a:r>
            <a:r>
              <a:rPr lang="en-US" b="1" dirty="0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b="1" dirty="0" smtClean="0"/>
              <a:t>s=25km</a:t>
            </a:r>
            <a:r>
              <a:rPr lang="en-US" dirty="0" smtClean="0"/>
              <a:t> </a:t>
            </a:r>
            <a:r>
              <a:rPr lang="en-US" sz="1600" dirty="0" smtClean="0"/>
              <a:t>(same as </a:t>
            </a:r>
            <a:r>
              <a:rPr lang="en-US" sz="1600" dirty="0" err="1" smtClean="0"/>
              <a:t>Rudlosky</a:t>
            </a:r>
            <a:r>
              <a:rPr lang="en-US" sz="1600" dirty="0" smtClean="0"/>
              <a:t> et al. 2013, 2015, 2017</a:t>
            </a:r>
            <a:r>
              <a:rPr lang="en-US" sz="1600" dirty="0" smtClean="0"/>
              <a:t>)</a:t>
            </a:r>
            <a:r>
              <a:rPr lang="en-US" dirty="0" smtClean="0"/>
              <a:t>;</a:t>
            </a:r>
          </a:p>
          <a:p>
            <a:pPr lvl="1"/>
            <a:endParaRPr lang="en-US" sz="1400" dirty="0" smtClean="0"/>
          </a:p>
          <a:p>
            <a:pPr lvl="1"/>
            <a:r>
              <a:rPr lang="en-US" sz="2400" dirty="0" smtClean="0"/>
              <a:t>Compute </a:t>
            </a:r>
            <a:r>
              <a:rPr lang="en-US" sz="2400" b="1" i="1" u="sng" dirty="0" smtClean="0"/>
              <a:t>Relative Detection Efficiency (RDE) (GLD360 relative to GLM) </a:t>
            </a:r>
            <a:r>
              <a:rPr lang="en-US" sz="2400" dirty="0" smtClean="0"/>
              <a:t> and display into 0.5</a:t>
            </a:r>
            <a:r>
              <a:rPr lang="en-US" sz="2400" baseline="30000" dirty="0" smtClean="0"/>
              <a:t>o</a:t>
            </a:r>
            <a:r>
              <a:rPr lang="en-US" sz="2400" dirty="0" smtClean="0"/>
              <a:t>x0.5</a:t>
            </a:r>
            <a:r>
              <a:rPr lang="en-US" sz="2400" baseline="30000" dirty="0" smtClean="0"/>
              <a:t>o</a:t>
            </a:r>
            <a:r>
              <a:rPr lang="en-US" sz="2400" dirty="0" smtClean="0"/>
              <a:t> boxes (</a:t>
            </a:r>
            <a:r>
              <a:rPr lang="en-US" sz="2400" i="1" dirty="0" err="1" smtClean="0"/>
              <a:t>i,j</a:t>
            </a:r>
            <a:r>
              <a:rPr lang="en-US" sz="2400" dirty="0" smtClean="0"/>
              <a:t>) across Brazil:</a:t>
            </a:r>
          </a:p>
          <a:p>
            <a:pPr lvl="2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97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856" y="404664"/>
            <a:ext cx="8229600" cy="591344"/>
          </a:xfrm>
        </p:spPr>
        <p:txBody>
          <a:bodyPr>
            <a:normAutofit fontScale="90000"/>
          </a:bodyPr>
          <a:lstStyle/>
          <a:p>
            <a:r>
              <a:rPr lang="en-US" dirty="0"/>
              <a:t>GLM performance compared to GLD360</a:t>
            </a:r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/>
              <a:pPr/>
              <a:t>23</a:t>
            </a:fld>
            <a:endParaRPr lang="pt-B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604" y="1096956"/>
            <a:ext cx="5500396" cy="5500396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5651811" y="2790749"/>
            <a:ext cx="813999" cy="66563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427984" y="2070890"/>
            <a:ext cx="17572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 Black" charset="0"/>
                <a:ea typeface="Arial Black" charset="0"/>
                <a:cs typeface="Arial Black" charset="0"/>
              </a:rPr>
              <a:t>Blooming</a:t>
            </a:r>
          </a:p>
          <a:p>
            <a:r>
              <a:rPr lang="en-US" sz="2400" b="1" dirty="0" err="1" smtClean="0">
                <a:latin typeface="Arial Black" charset="0"/>
                <a:ea typeface="Arial Black" charset="0"/>
                <a:cs typeface="Arial Black" charset="0"/>
              </a:rPr>
              <a:t>Sunglint</a:t>
            </a:r>
            <a:endParaRPr lang="en-US" sz="2400" b="1" dirty="0"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107" y="1476422"/>
            <a:ext cx="33967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GLD360 Detection </a:t>
            </a:r>
            <a:r>
              <a:rPr lang="en-US" sz="2400" b="1" smtClean="0"/>
              <a:t>Efficiency Relative to GLM groups</a:t>
            </a:r>
            <a:endParaRPr lang="en-US" sz="24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61" y="2992117"/>
            <a:ext cx="3544789" cy="35447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2541" y="3532423"/>
            <a:ext cx="22557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Median = 71% RDE</a:t>
            </a:r>
          </a:p>
          <a:p>
            <a:r>
              <a:rPr lang="en-US" b="1" dirty="0" smtClean="0"/>
              <a:t>Mean </a:t>
            </a:r>
            <a:r>
              <a:rPr lang="en-US" b="1" dirty="0" smtClean="0"/>
              <a:t>= 66</a:t>
            </a:r>
            <a:r>
              <a:rPr lang="en-US" b="1" dirty="0" smtClean="0"/>
              <a:t>% RDE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7025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856" y="404664"/>
            <a:ext cx="8229600" cy="591344"/>
          </a:xfrm>
        </p:spPr>
        <p:txBody>
          <a:bodyPr>
            <a:normAutofit fontScale="90000"/>
          </a:bodyPr>
          <a:lstStyle/>
          <a:p>
            <a:r>
              <a:rPr lang="en-US" dirty="0"/>
              <a:t>GLM performance compared to GLD360</a:t>
            </a:r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/>
              <a:pPr/>
              <a:t>24</a:t>
            </a:fld>
            <a:endParaRPr lang="pt-B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124744"/>
            <a:ext cx="5328592" cy="532859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6965295" y="2431863"/>
            <a:ext cx="1135097" cy="106439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195322" y="1573341"/>
            <a:ext cx="1944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 Black" charset="0"/>
                <a:ea typeface="Arial Black" charset="0"/>
                <a:cs typeface="Arial Black" charset="0"/>
              </a:rPr>
              <a:t>Blooming</a:t>
            </a:r>
          </a:p>
          <a:p>
            <a:r>
              <a:rPr lang="en-US" sz="2400" b="1" dirty="0" err="1" smtClean="0">
                <a:latin typeface="Arial Black" charset="0"/>
                <a:ea typeface="Arial Black" charset="0"/>
                <a:cs typeface="Arial Black" charset="0"/>
              </a:rPr>
              <a:t>Sunglint</a:t>
            </a:r>
            <a:endParaRPr lang="en-US" sz="2400" b="1" dirty="0"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1697" y="1552448"/>
            <a:ext cx="16638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11 UTC</a:t>
            </a:r>
            <a:endParaRPr lang="en-US" sz="4000" b="1" dirty="0"/>
          </a:p>
        </p:txBody>
      </p:sp>
      <p:sp>
        <p:nvSpPr>
          <p:cNvPr id="9" name="Oval 8"/>
          <p:cNvSpPr/>
          <p:nvPr/>
        </p:nvSpPr>
        <p:spPr>
          <a:xfrm>
            <a:off x="5367266" y="3401352"/>
            <a:ext cx="1872208" cy="648072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51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856" y="404664"/>
            <a:ext cx="8229600" cy="591344"/>
          </a:xfrm>
        </p:spPr>
        <p:txBody>
          <a:bodyPr>
            <a:normAutofit fontScale="90000"/>
          </a:bodyPr>
          <a:lstStyle/>
          <a:p>
            <a:r>
              <a:rPr lang="en-US" dirty="0"/>
              <a:t>GLM performance compared to GLD360</a:t>
            </a:r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/>
              <a:pPr/>
              <a:t>25</a:t>
            </a:fld>
            <a:endParaRPr lang="pt-B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124744"/>
            <a:ext cx="5328592" cy="532859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6195858" y="2404338"/>
            <a:ext cx="1971572" cy="98659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11697" y="1552448"/>
            <a:ext cx="16638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12 UTC</a:t>
            </a:r>
            <a:endParaRPr lang="en-US" sz="4000" b="1" dirty="0"/>
          </a:p>
        </p:txBody>
      </p:sp>
      <p:sp>
        <p:nvSpPr>
          <p:cNvPr id="9" name="Oval 8"/>
          <p:cNvSpPr/>
          <p:nvPr/>
        </p:nvSpPr>
        <p:spPr>
          <a:xfrm>
            <a:off x="4597829" y="3296020"/>
            <a:ext cx="1872208" cy="648072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195322" y="1573341"/>
            <a:ext cx="1944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 Black" charset="0"/>
                <a:ea typeface="Arial Black" charset="0"/>
                <a:cs typeface="Arial Black" charset="0"/>
              </a:rPr>
              <a:t>Blooming</a:t>
            </a:r>
          </a:p>
          <a:p>
            <a:r>
              <a:rPr lang="en-US" sz="2400" b="1" dirty="0" err="1" smtClean="0">
                <a:latin typeface="Arial Black" charset="0"/>
                <a:ea typeface="Arial Black" charset="0"/>
                <a:cs typeface="Arial Black" charset="0"/>
              </a:rPr>
              <a:t>Sunglint</a:t>
            </a:r>
            <a:endParaRPr lang="en-US" sz="2400" b="1" dirty="0">
              <a:latin typeface="Arial Black" charset="0"/>
              <a:ea typeface="Arial Black" charset="0"/>
              <a:cs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52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856" y="404664"/>
            <a:ext cx="8229600" cy="591344"/>
          </a:xfrm>
        </p:spPr>
        <p:txBody>
          <a:bodyPr>
            <a:normAutofit fontScale="90000"/>
          </a:bodyPr>
          <a:lstStyle/>
          <a:p>
            <a:r>
              <a:rPr lang="en-US" dirty="0"/>
              <a:t>GLM performance compared to GLD360</a:t>
            </a:r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/>
              <a:pPr/>
              <a:t>26</a:t>
            </a:fld>
            <a:endParaRPr lang="pt-B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124744"/>
            <a:ext cx="5328592" cy="532859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5521957" y="2404338"/>
            <a:ext cx="2645473" cy="91781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195322" y="1573341"/>
            <a:ext cx="1944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 Black" charset="0"/>
                <a:ea typeface="Arial Black" charset="0"/>
                <a:cs typeface="Arial Black" charset="0"/>
              </a:rPr>
              <a:t>Blooming</a:t>
            </a:r>
          </a:p>
          <a:p>
            <a:r>
              <a:rPr lang="en-US" sz="2400" b="1" dirty="0" err="1" smtClean="0">
                <a:latin typeface="Arial Black" charset="0"/>
                <a:ea typeface="Arial Black" charset="0"/>
                <a:cs typeface="Arial Black" charset="0"/>
              </a:rPr>
              <a:t>Sunglint</a:t>
            </a:r>
            <a:endParaRPr lang="en-US" sz="2400" b="1" dirty="0"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1697" y="1552448"/>
            <a:ext cx="16638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13 UTC</a:t>
            </a:r>
            <a:endParaRPr lang="en-US" sz="4000" b="1" dirty="0"/>
          </a:p>
        </p:txBody>
      </p:sp>
      <p:sp>
        <p:nvSpPr>
          <p:cNvPr id="9" name="Oval 8"/>
          <p:cNvSpPr/>
          <p:nvPr/>
        </p:nvSpPr>
        <p:spPr>
          <a:xfrm>
            <a:off x="3923928" y="3227245"/>
            <a:ext cx="1872208" cy="648072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94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856" y="404664"/>
            <a:ext cx="8229600" cy="591344"/>
          </a:xfrm>
        </p:spPr>
        <p:txBody>
          <a:bodyPr>
            <a:normAutofit fontScale="90000"/>
          </a:bodyPr>
          <a:lstStyle/>
          <a:p>
            <a:r>
              <a:rPr lang="en-US" dirty="0"/>
              <a:t>GLM performance compared to GLD360</a:t>
            </a:r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/>
              <a:pPr/>
              <a:t>27</a:t>
            </a:fld>
            <a:endParaRPr lang="pt-B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124744"/>
            <a:ext cx="5328592" cy="532859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4801877" y="2404338"/>
            <a:ext cx="3365553" cy="83153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11697" y="1552448"/>
            <a:ext cx="16638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14 UTC</a:t>
            </a:r>
            <a:endParaRPr lang="en-US" sz="4000" b="1" dirty="0"/>
          </a:p>
        </p:txBody>
      </p:sp>
      <p:sp>
        <p:nvSpPr>
          <p:cNvPr id="8" name="Oval 7"/>
          <p:cNvSpPr/>
          <p:nvPr/>
        </p:nvSpPr>
        <p:spPr>
          <a:xfrm>
            <a:off x="3203848" y="3140968"/>
            <a:ext cx="1872208" cy="648072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195322" y="1573341"/>
            <a:ext cx="1944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 Black" charset="0"/>
                <a:ea typeface="Arial Black" charset="0"/>
                <a:cs typeface="Arial Black" charset="0"/>
              </a:rPr>
              <a:t>Blooming</a:t>
            </a:r>
          </a:p>
          <a:p>
            <a:r>
              <a:rPr lang="en-US" sz="2400" b="1" dirty="0" err="1" smtClean="0">
                <a:latin typeface="Arial Black" charset="0"/>
                <a:ea typeface="Arial Black" charset="0"/>
                <a:cs typeface="Arial Black" charset="0"/>
              </a:rPr>
              <a:t>Sunglint</a:t>
            </a:r>
            <a:endParaRPr lang="en-US" sz="2400" b="1" dirty="0">
              <a:latin typeface="Arial Black" charset="0"/>
              <a:ea typeface="Arial Black" charset="0"/>
              <a:cs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99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856" y="404664"/>
            <a:ext cx="8229600" cy="591344"/>
          </a:xfrm>
        </p:spPr>
        <p:txBody>
          <a:bodyPr>
            <a:normAutofit fontScale="90000"/>
          </a:bodyPr>
          <a:lstStyle/>
          <a:p>
            <a:r>
              <a:rPr lang="en-US" dirty="0"/>
              <a:t>GLM performance compared to GLD360</a:t>
            </a:r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/>
              <a:pPr/>
              <a:t>28</a:t>
            </a:fld>
            <a:endParaRPr lang="pt-B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124744"/>
            <a:ext cx="5328592" cy="532859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3865773" y="2404338"/>
            <a:ext cx="4301657" cy="78806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195322" y="1573341"/>
            <a:ext cx="1944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 Black" charset="0"/>
                <a:ea typeface="Arial Black" charset="0"/>
                <a:cs typeface="Arial Black" charset="0"/>
              </a:rPr>
              <a:t>Blooming</a:t>
            </a:r>
          </a:p>
          <a:p>
            <a:r>
              <a:rPr lang="en-US" sz="2400" b="1" dirty="0" err="1" smtClean="0">
                <a:latin typeface="Arial Black" charset="0"/>
                <a:ea typeface="Arial Black" charset="0"/>
                <a:cs typeface="Arial Black" charset="0"/>
              </a:rPr>
              <a:t>Sunglint</a:t>
            </a:r>
            <a:endParaRPr lang="en-US" sz="2400" b="1" dirty="0"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1697" y="1552448"/>
            <a:ext cx="16638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15 UTC</a:t>
            </a:r>
            <a:endParaRPr lang="en-US" sz="4000" b="1" dirty="0"/>
          </a:p>
        </p:txBody>
      </p:sp>
      <p:sp>
        <p:nvSpPr>
          <p:cNvPr id="9" name="Oval 8"/>
          <p:cNvSpPr/>
          <p:nvPr/>
        </p:nvSpPr>
        <p:spPr>
          <a:xfrm>
            <a:off x="2267744" y="3097498"/>
            <a:ext cx="1872208" cy="648072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65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856" y="404664"/>
            <a:ext cx="8229600" cy="591344"/>
          </a:xfrm>
        </p:spPr>
        <p:txBody>
          <a:bodyPr>
            <a:normAutofit fontScale="90000"/>
          </a:bodyPr>
          <a:lstStyle/>
          <a:p>
            <a:r>
              <a:rPr lang="en-US" dirty="0"/>
              <a:t>GLM performance compared to GLD360</a:t>
            </a:r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/>
              <a:pPr/>
              <a:t>29</a:t>
            </a:fld>
            <a:endParaRPr lang="pt-B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124744"/>
            <a:ext cx="5328592" cy="53285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1697" y="1552448"/>
            <a:ext cx="16638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16 UTC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66778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”</a:t>
            </a:r>
            <a:r>
              <a:rPr lang="en-US" sz="4800" b="1" dirty="0" smtClean="0"/>
              <a:t>SOS-CHUVA</a:t>
            </a:r>
            <a:r>
              <a:rPr lang="en-US" dirty="0" smtClean="0"/>
              <a:t>”?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sz="4000" b="1" i="1" dirty="0">
                <a:solidFill>
                  <a:srgbClr val="C00000"/>
                </a:solidFill>
                <a:latin typeface="Arial Narrow" panose="020B0606020202030204" pitchFamily="34" charset="0"/>
              </a:rPr>
              <a:t>S</a:t>
            </a:r>
            <a:r>
              <a:rPr lang="pt-BR" b="1" i="1" dirty="0">
                <a:latin typeface="Arial Narrow" panose="020B0606020202030204" pitchFamily="34" charset="0"/>
              </a:rPr>
              <a:t>ISTEMA DE </a:t>
            </a:r>
            <a:r>
              <a:rPr lang="pt-BR" sz="4000" b="1" i="1" dirty="0">
                <a:solidFill>
                  <a:srgbClr val="C00000"/>
                </a:solidFill>
                <a:latin typeface="Arial Narrow" panose="020B0606020202030204" pitchFamily="34" charset="0"/>
              </a:rPr>
              <a:t>O</a:t>
            </a:r>
            <a:r>
              <a:rPr lang="pt-BR" b="1" i="1" dirty="0">
                <a:latin typeface="Arial Narrow" panose="020B0606020202030204" pitchFamily="34" charset="0"/>
              </a:rPr>
              <a:t>BSERVAÇÃO E PREVISÃO DE TEMPO </a:t>
            </a:r>
            <a:r>
              <a:rPr lang="pt-BR" sz="4000" b="1" i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S</a:t>
            </a:r>
            <a:r>
              <a:rPr lang="pt-BR" b="1" i="1" dirty="0" smtClean="0">
                <a:latin typeface="Arial Narrow" panose="020B0606020202030204" pitchFamily="34" charset="0"/>
              </a:rPr>
              <a:t>EVERO</a:t>
            </a:r>
            <a:endParaRPr lang="en-US" i="1" dirty="0" smtClean="0"/>
          </a:p>
          <a:p>
            <a:pPr marL="274320" lvl="1" indent="0">
              <a:buNone/>
            </a:pPr>
            <a:r>
              <a:rPr lang="en-US" dirty="0" smtClean="0"/>
              <a:t>= Observation System and </a:t>
            </a:r>
            <a:r>
              <a:rPr lang="en-US" dirty="0" err="1" smtClean="0"/>
              <a:t>Nowcasting</a:t>
            </a:r>
            <a:r>
              <a:rPr lang="en-US" dirty="0" smtClean="0"/>
              <a:t> of Severe Weather</a:t>
            </a:r>
          </a:p>
          <a:p>
            <a:endParaRPr lang="en-US" sz="1400" dirty="0" smtClean="0"/>
          </a:p>
          <a:p>
            <a:r>
              <a:rPr lang="en-US" dirty="0" smtClean="0"/>
              <a:t>SOS-CHUVA </a:t>
            </a:r>
            <a:r>
              <a:rPr lang="en-US" dirty="0"/>
              <a:t>Project (</a:t>
            </a:r>
            <a:r>
              <a:rPr lang="en-US" dirty="0" smtClean="0"/>
              <a:t>2016-2019) objectives:</a:t>
            </a:r>
            <a:endParaRPr lang="en-US" sz="1800" dirty="0"/>
          </a:p>
          <a:p>
            <a:pPr lvl="1">
              <a:lnSpc>
                <a:spcPct val="110000"/>
              </a:lnSpc>
            </a:pPr>
            <a:r>
              <a:rPr lang="en-US" sz="2300" b="1" u="sng" dirty="0" smtClean="0"/>
              <a:t>Apply cloud microphysics</a:t>
            </a:r>
            <a:r>
              <a:rPr lang="en-US" sz="2300" dirty="0" smtClean="0"/>
              <a:t> knowledge learned in </a:t>
            </a:r>
            <a:r>
              <a:rPr lang="en-US" sz="2300" b="1" u="sng" dirty="0" smtClean="0"/>
              <a:t>CHUVA Project </a:t>
            </a:r>
          </a:p>
          <a:p>
            <a:pPr lvl="1">
              <a:lnSpc>
                <a:spcPct val="110000"/>
              </a:lnSpc>
            </a:pPr>
            <a:r>
              <a:rPr lang="en-US" sz="2300" dirty="0"/>
              <a:t>Understand the evolution of cloud microphysics as they </a:t>
            </a:r>
            <a:r>
              <a:rPr lang="en-US" sz="2300" b="1" u="sng" dirty="0"/>
              <a:t>change to become </a:t>
            </a:r>
            <a:r>
              <a:rPr lang="en-US" sz="2300" b="1" u="sng" dirty="0" smtClean="0"/>
              <a:t>extreme events</a:t>
            </a:r>
          </a:p>
          <a:p>
            <a:pPr lvl="1">
              <a:lnSpc>
                <a:spcPct val="110000"/>
              </a:lnSpc>
            </a:pPr>
            <a:r>
              <a:rPr lang="en-US" sz="2300" dirty="0" smtClean="0"/>
              <a:t>Build </a:t>
            </a:r>
            <a:r>
              <a:rPr lang="en-US" sz="2300" b="1" u="sng" dirty="0"/>
              <a:t>conceptual models</a:t>
            </a:r>
            <a:r>
              <a:rPr lang="en-US" sz="2300" dirty="0"/>
              <a:t> </a:t>
            </a:r>
            <a:r>
              <a:rPr lang="en-US" sz="2300" dirty="0" smtClean="0"/>
              <a:t>and </a:t>
            </a:r>
            <a:r>
              <a:rPr lang="en-US" sz="2300" b="1" u="sng" dirty="0" smtClean="0"/>
              <a:t>predict these changes</a:t>
            </a:r>
          </a:p>
          <a:p>
            <a:pPr lvl="1">
              <a:lnSpc>
                <a:spcPct val="110000"/>
              </a:lnSpc>
            </a:pPr>
            <a:r>
              <a:rPr lang="en-US" sz="2300" dirty="0" smtClean="0"/>
              <a:t>Develop </a:t>
            </a:r>
            <a:r>
              <a:rPr lang="en-US" sz="2300" dirty="0"/>
              <a:t>a </a:t>
            </a:r>
            <a:r>
              <a:rPr lang="en-US" sz="2300" b="1" u="sng" dirty="0"/>
              <a:t>warning system</a:t>
            </a:r>
            <a:r>
              <a:rPr lang="en-US" sz="2300" dirty="0"/>
              <a:t> of </a:t>
            </a:r>
            <a:r>
              <a:rPr lang="en-US" sz="2300" dirty="0" smtClean="0"/>
              <a:t>storm intensification</a:t>
            </a:r>
          </a:p>
          <a:p>
            <a:pPr lvl="1">
              <a:lnSpc>
                <a:spcPct val="110000"/>
              </a:lnSpc>
            </a:pPr>
            <a:r>
              <a:rPr lang="en-US" sz="2300" dirty="0" smtClean="0"/>
              <a:t>Make this information </a:t>
            </a:r>
            <a:r>
              <a:rPr lang="en-US" sz="2300" b="1" u="sng" dirty="0" smtClean="0"/>
              <a:t>useful</a:t>
            </a:r>
            <a:r>
              <a:rPr lang="en-US" sz="2300" dirty="0" smtClean="0"/>
              <a:t> and </a:t>
            </a:r>
            <a:r>
              <a:rPr lang="en-US" sz="2300" b="1" u="sng" dirty="0" smtClean="0"/>
              <a:t>reachable to the society</a:t>
            </a:r>
            <a:r>
              <a:rPr lang="en-US" sz="2300" dirty="0" smtClean="0"/>
              <a:t>:</a:t>
            </a:r>
          </a:p>
          <a:p>
            <a:pPr lvl="2">
              <a:lnSpc>
                <a:spcPct val="110000"/>
              </a:lnSpc>
            </a:pPr>
            <a:r>
              <a:rPr lang="en-US" sz="2100" dirty="0" smtClean="0"/>
              <a:t>Information sent directly to the </a:t>
            </a:r>
            <a:r>
              <a:rPr lang="en-US" sz="2100" b="1" u="sng" dirty="0" smtClean="0"/>
              <a:t>Civil Defense</a:t>
            </a:r>
          </a:p>
          <a:p>
            <a:pPr lvl="2">
              <a:lnSpc>
                <a:spcPct val="110000"/>
              </a:lnSpc>
            </a:pPr>
            <a:r>
              <a:rPr lang="en-US" sz="2100" dirty="0" smtClean="0"/>
              <a:t>Information sent directly to the </a:t>
            </a:r>
            <a:r>
              <a:rPr lang="en-US" sz="2100" b="1" i="1" u="sng" dirty="0" smtClean="0"/>
              <a:t>general public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/>
              <a:pPr/>
              <a:t>3</a:t>
            </a:fld>
            <a:endParaRPr lang="pt-B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51"/>
          <a:stretch/>
        </p:blipFill>
        <p:spPr>
          <a:xfrm>
            <a:off x="7524328" y="126876"/>
            <a:ext cx="1458457" cy="139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43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2936"/>
            <a:ext cx="8229600" cy="990600"/>
          </a:xfrm>
        </p:spPr>
        <p:txBody>
          <a:bodyPr>
            <a:noAutofit/>
          </a:bodyPr>
          <a:lstStyle/>
          <a:p>
            <a:r>
              <a:rPr lang="en-US" sz="4800" b="1" dirty="0" smtClean="0"/>
              <a:t>Future data collection of interest</a:t>
            </a:r>
            <a:endParaRPr lang="en-US" sz="4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/>
              <a:pPr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069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Future: SOS-CHUVA during </a:t>
            </a:r>
            <a:r>
              <a:rPr lang="en-US" dirty="0" smtClean="0"/>
              <a:t>RELAMPAGO</a:t>
            </a:r>
            <a:br>
              <a:rPr lang="en-US" dirty="0" smtClean="0"/>
            </a:br>
            <a:r>
              <a:rPr lang="en-US" b="1" dirty="0" smtClean="0"/>
              <a:t>01 Nov </a:t>
            </a:r>
            <a:r>
              <a:rPr lang="mr-IN" b="1" dirty="0" smtClean="0"/>
              <a:t>–</a:t>
            </a:r>
            <a:r>
              <a:rPr lang="en-US" b="1" dirty="0" smtClean="0"/>
              <a:t> 20 Dec 2018</a:t>
            </a:r>
            <a:endParaRPr lang="en-US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990" y="1586272"/>
            <a:ext cx="5862355" cy="48768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/>
              <a:pPr/>
              <a:t>31</a:t>
            </a:fld>
            <a:endParaRPr lang="pt-BR"/>
          </a:p>
        </p:txBody>
      </p:sp>
      <p:sp>
        <p:nvSpPr>
          <p:cNvPr id="6" name="TextBox 5"/>
          <p:cNvSpPr txBox="1"/>
          <p:nvPr/>
        </p:nvSpPr>
        <p:spPr>
          <a:xfrm>
            <a:off x="3814619" y="4797152"/>
            <a:ext cx="17370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LMA in</a:t>
            </a:r>
          </a:p>
          <a:p>
            <a:pPr algn="r"/>
            <a:r>
              <a:rPr lang="en-US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Córdoba, </a:t>
            </a:r>
            <a:r>
              <a:rPr lang="en-US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 (+hailpad network)</a:t>
            </a:r>
            <a:endParaRPr lang="en-US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92080" y="1548237"/>
            <a:ext cx="3851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São </a:t>
            </a:r>
            <a:r>
              <a:rPr lang="en-US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Borja, RS</a:t>
            </a:r>
          </a:p>
          <a:p>
            <a:r>
              <a:rPr lang="en-US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 </a:t>
            </a:r>
            <a:r>
              <a:rPr lang="en-US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BrasilDAT</a:t>
            </a:r>
            <a:r>
              <a:rPr lang="en-US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GLD360, STARNET + </a:t>
            </a:r>
            <a:r>
              <a:rPr lang="en-US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XPOL </a:t>
            </a:r>
            <a:r>
              <a:rPr lang="en-US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+EFM + radar</a:t>
            </a:r>
            <a:r>
              <a:rPr lang="en-US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disdrometer</a:t>
            </a:r>
            <a:r>
              <a:rPr lang="en-US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MRR, hailpad network)</a:t>
            </a:r>
            <a:endParaRPr lang="en-US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6" name="Picture 2" descr="elampago_over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3573607" cy="395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8975" y="5933127"/>
            <a:ext cx="30448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Courtesy of Luciano Vidal and Paola </a:t>
            </a:r>
            <a:r>
              <a:rPr lang="en-US" sz="1200" dirty="0" err="1" smtClean="0"/>
              <a:t>Salio</a:t>
            </a:r>
            <a:endParaRPr lang="en-US" sz="12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7380312" y="2748566"/>
            <a:ext cx="1" cy="82445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083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/>
              <a:pPr/>
              <a:t>32</a:t>
            </a:fld>
            <a:endParaRPr lang="pt-BR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Future: </a:t>
            </a:r>
            <a:r>
              <a:rPr lang="en-US" b="1" dirty="0" smtClean="0"/>
              <a:t>TUPÃ</a:t>
            </a:r>
            <a:r>
              <a:rPr lang="en-US" dirty="0" smtClean="0"/>
              <a:t> - </a:t>
            </a:r>
            <a:r>
              <a:rPr lang="en-US" b="1" dirty="0" err="1" smtClean="0"/>
              <a:t>T</a:t>
            </a:r>
            <a:r>
              <a:rPr lang="en-US" dirty="0" err="1" smtClean="0"/>
              <a:t>h</a:t>
            </a:r>
            <a:r>
              <a:rPr lang="en-US" b="1" dirty="0" err="1" smtClean="0"/>
              <a:t>U</a:t>
            </a:r>
            <a:r>
              <a:rPr lang="en-US" dirty="0" err="1" smtClean="0"/>
              <a:t>nderstorm</a:t>
            </a:r>
            <a:r>
              <a:rPr lang="en-US" dirty="0"/>
              <a:t>, </a:t>
            </a:r>
            <a:r>
              <a:rPr lang="en-US" b="1" dirty="0"/>
              <a:t>P</a:t>
            </a:r>
            <a:r>
              <a:rPr lang="en-US" dirty="0"/>
              <a:t>recipitation and </a:t>
            </a:r>
            <a:r>
              <a:rPr lang="en-US" b="1" dirty="0"/>
              <a:t>A</a:t>
            </a:r>
            <a:r>
              <a:rPr lang="en-US" dirty="0"/>
              <a:t>erosol </a:t>
            </a:r>
            <a:r>
              <a:rPr lang="en-US" dirty="0" smtClean="0"/>
              <a:t>interactions</a:t>
            </a:r>
            <a:r>
              <a:rPr lang="en-US" dirty="0"/>
              <a:t> </a:t>
            </a:r>
            <a:r>
              <a:rPr lang="en-US" b="1" dirty="0" smtClean="0"/>
              <a:t>(2019-2021)</a:t>
            </a:r>
            <a:endParaRPr lang="en-US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" y="1678510"/>
            <a:ext cx="6382518" cy="5180210"/>
          </a:xfrm>
          <a:prstGeom prst="rect">
            <a:avLst/>
          </a:prstGeom>
          <a:noFill/>
          <a:ln w="57150"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107504" y="1678510"/>
            <a:ext cx="1618329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ATTO tower </a:t>
            </a:r>
            <a:r>
              <a:rPr lang="en-US" sz="16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(aerosols, chemistry, </a:t>
            </a:r>
            <a:r>
              <a:rPr lang="en-US" sz="1600" dirty="0" err="1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lidar</a:t>
            </a:r>
            <a:r>
              <a:rPr lang="en-US" sz="16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, RWP, </a:t>
            </a:r>
            <a:r>
              <a:rPr lang="en-US" sz="1600" dirty="0" err="1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Ka</a:t>
            </a:r>
            <a:r>
              <a:rPr lang="en-US" sz="16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-band, MP3000, </a:t>
            </a:r>
            <a:r>
              <a:rPr lang="en-US" sz="1600" dirty="0" err="1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etc</a:t>
            </a:r>
            <a:r>
              <a:rPr lang="en-US" sz="16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)</a:t>
            </a:r>
          </a:p>
          <a:p>
            <a:endParaRPr lang="en-US" b="1" dirty="0" smtClean="0">
              <a:solidFill>
                <a:srgbClr val="00B0F0"/>
              </a:solidFill>
            </a:endParaRPr>
          </a:p>
          <a:p>
            <a:r>
              <a:rPr lang="en-US" b="1" dirty="0" smtClean="0">
                <a:solidFill>
                  <a:srgbClr val="00B0F0"/>
                </a:solidFill>
              </a:rPr>
              <a:t>XPOL radar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S-band radar</a:t>
            </a:r>
          </a:p>
          <a:p>
            <a:endParaRPr lang="en-US" b="1" dirty="0" smtClean="0">
              <a:solidFill>
                <a:srgbClr val="FFFF00"/>
              </a:solidFill>
            </a:endParaRPr>
          </a:p>
          <a:p>
            <a:r>
              <a:rPr lang="en-US" b="1" dirty="0" smtClean="0">
                <a:solidFill>
                  <a:srgbClr val="FFFF00"/>
                </a:solidFill>
              </a:rPr>
              <a:t>LMA network</a:t>
            </a:r>
          </a:p>
          <a:p>
            <a:endParaRPr lang="en-US" b="1" dirty="0" smtClean="0">
              <a:solidFill>
                <a:srgbClr val="FF9300"/>
              </a:solidFill>
            </a:endParaRPr>
          </a:p>
          <a:p>
            <a:r>
              <a:rPr lang="en-US" b="1" dirty="0" smtClean="0">
                <a:solidFill>
                  <a:srgbClr val="FF9300"/>
                </a:solidFill>
              </a:rPr>
              <a:t>Short-baseline EN network</a:t>
            </a:r>
            <a:endParaRPr lang="en-US" b="1" dirty="0">
              <a:solidFill>
                <a:srgbClr val="FF93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367" y="1678511"/>
            <a:ext cx="2759974" cy="517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38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51"/>
          <a:stretch/>
        </p:blipFill>
        <p:spPr>
          <a:xfrm>
            <a:off x="2369889" y="436639"/>
            <a:ext cx="4404221" cy="435705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268" y="1844824"/>
            <a:ext cx="8229600" cy="184003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11500" b="1" smtClean="0"/>
              <a:t>Thank </a:t>
            </a:r>
            <a:r>
              <a:rPr lang="en-US" sz="11500" b="1" smtClean="0"/>
              <a:t>you</a:t>
            </a:r>
            <a:r>
              <a:rPr lang="en-US" sz="11500" b="1"/>
              <a:t>!</a:t>
            </a:r>
            <a:endParaRPr lang="en-US" sz="11500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/>
              <a:pPr/>
              <a:t>33</a:t>
            </a:fld>
            <a:endParaRPr lang="pt-BR"/>
          </a:p>
        </p:txBody>
      </p:sp>
      <p:pic>
        <p:nvPicPr>
          <p:cNvPr id="5" name="Imagem 12" descr="fapes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29" y="5322253"/>
            <a:ext cx="3000308" cy="8250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821" y="5429050"/>
            <a:ext cx="2376264" cy="10146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971" y="5229984"/>
            <a:ext cx="1540057" cy="14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29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59134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Location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208240"/>
          </a:xfrm>
        </p:spPr>
        <p:txBody>
          <a:bodyPr/>
          <a:lstStyle/>
          <a:p>
            <a:r>
              <a:rPr lang="en-US" dirty="0" smtClean="0"/>
              <a:t>Base site at Campinas-SP (~90km from São Paulo)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/>
              <a:pPr/>
              <a:t>4</a:t>
            </a:fld>
            <a:endParaRPr lang="pt-BR"/>
          </a:p>
        </p:txBody>
      </p:sp>
      <p:sp>
        <p:nvSpPr>
          <p:cNvPr id="5" name="CaixaDeTexto 8"/>
          <p:cNvSpPr txBox="1"/>
          <p:nvPr/>
        </p:nvSpPr>
        <p:spPr>
          <a:xfrm>
            <a:off x="6613327" y="0"/>
            <a:ext cx="2446247" cy="330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550" b="1" dirty="0" err="1" smtClean="0">
                <a:solidFill>
                  <a:srgbClr val="FFFFFF"/>
                </a:solidFill>
              </a:rPr>
              <a:t>What</a:t>
            </a:r>
            <a:r>
              <a:rPr lang="pt-BR" sz="1550" b="1" dirty="0" smtClean="0">
                <a:solidFill>
                  <a:srgbClr val="FFFFFF"/>
                </a:solidFill>
              </a:rPr>
              <a:t> </a:t>
            </a:r>
            <a:r>
              <a:rPr lang="pt-BR" sz="1550" b="1" dirty="0" err="1" smtClean="0">
                <a:solidFill>
                  <a:srgbClr val="FFFFFF"/>
                </a:solidFill>
              </a:rPr>
              <a:t>is</a:t>
            </a:r>
            <a:r>
              <a:rPr lang="pt-BR" sz="1550" b="1" dirty="0" smtClean="0">
                <a:solidFill>
                  <a:srgbClr val="FFFFFF"/>
                </a:solidFill>
              </a:rPr>
              <a:t> ”SOS-CHUVA”?</a:t>
            </a:r>
            <a:endParaRPr lang="pt-BR" sz="1550" b="1" dirty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4"/>
          <a:stretch/>
        </p:blipFill>
        <p:spPr>
          <a:xfrm>
            <a:off x="203200" y="1946920"/>
            <a:ext cx="3269701" cy="455708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084591" y="2060848"/>
            <a:ext cx="6856209" cy="4271874"/>
            <a:chOff x="2084591" y="2060848"/>
            <a:chExt cx="6856209" cy="4271874"/>
          </a:xfrm>
        </p:grpSpPr>
        <p:sp>
          <p:nvSpPr>
            <p:cNvPr id="10" name="Rectangle 9"/>
            <p:cNvSpPr/>
            <p:nvPr/>
          </p:nvSpPr>
          <p:spPr>
            <a:xfrm>
              <a:off x="2084591" y="4125416"/>
              <a:ext cx="327169" cy="239688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 flipV="1">
              <a:off x="2084591" y="2060848"/>
              <a:ext cx="1421181" cy="2064568"/>
            </a:xfrm>
            <a:prstGeom prst="line">
              <a:avLst/>
            </a:prstGeom>
            <a:ln w="571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084591" y="4365104"/>
              <a:ext cx="1421181" cy="1967618"/>
            </a:xfrm>
            <a:prstGeom prst="line">
              <a:avLst/>
            </a:prstGeom>
            <a:ln w="571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2411760" y="2060848"/>
              <a:ext cx="6529040" cy="2064568"/>
            </a:xfrm>
            <a:prstGeom prst="line">
              <a:avLst/>
            </a:prstGeom>
            <a:ln w="571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411760" y="4365104"/>
              <a:ext cx="6510805" cy="1967618"/>
            </a:xfrm>
            <a:prstGeom prst="line">
              <a:avLst/>
            </a:prstGeom>
            <a:ln w="571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46" r="11726"/>
            <a:stretch/>
          </p:blipFill>
          <p:spPr>
            <a:xfrm>
              <a:off x="3563888" y="2060848"/>
              <a:ext cx="5358677" cy="4271874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</p:pic>
      </p:grpSp>
      <p:cxnSp>
        <p:nvCxnSpPr>
          <p:cNvPr id="16" name="Straight Arrow Connector 15"/>
          <p:cNvCxnSpPr/>
          <p:nvPr/>
        </p:nvCxnSpPr>
        <p:spPr>
          <a:xfrm flipH="1">
            <a:off x="4283968" y="4125416"/>
            <a:ext cx="1605279" cy="1360458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 rot="19362849">
            <a:off x="4392683" y="45930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200km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5292080" y="3429000"/>
            <a:ext cx="1321247" cy="1348718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492865" y="352772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6</a:t>
            </a:r>
            <a:r>
              <a:rPr lang="en-US" smtClean="0">
                <a:solidFill>
                  <a:srgbClr val="FF0000"/>
                </a:solidFill>
              </a:rPr>
              <a:t>0km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212141" y="2037184"/>
            <a:ext cx="4158308" cy="4416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2400" b="1" dirty="0">
              <a:effectLst>
                <a:glow rad="127000">
                  <a:schemeClr val="tx1">
                    <a:alpha val="27000"/>
                  </a:schemeClr>
                </a:glow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28910" y="3932763"/>
            <a:ext cx="2698371" cy="2862322"/>
          </a:xfrm>
          <a:prstGeom prst="rect">
            <a:avLst/>
          </a:prstGeom>
          <a:solidFill>
            <a:srgbClr val="FFFFFF">
              <a:alpha val="81176"/>
            </a:srgb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err="1">
                <a:latin typeface="Calibri" charset="0"/>
                <a:ea typeface="Calibri" charset="0"/>
                <a:cs typeface="Calibri" charset="0"/>
              </a:rPr>
              <a:t>Sellex</a:t>
            </a:r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 X-Pol radar</a:t>
            </a:r>
          </a:p>
          <a:p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Micro-Rain Radar</a:t>
            </a:r>
          </a:p>
          <a:p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Radiometer</a:t>
            </a:r>
          </a:p>
          <a:p>
            <a:r>
              <a:rPr lang="en-US" b="1" dirty="0" err="1">
                <a:latin typeface="Calibri" charset="0"/>
                <a:ea typeface="Calibri" charset="0"/>
                <a:cs typeface="Calibri" charset="0"/>
              </a:rPr>
              <a:t>Disdrometers</a:t>
            </a:r>
            <a:endParaRPr lang="en-US" b="1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GPS total water vapor</a:t>
            </a:r>
          </a:p>
          <a:p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Rain gauges</a:t>
            </a:r>
          </a:p>
          <a:p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Aerosol size distribution</a:t>
            </a:r>
          </a:p>
          <a:p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CCN concentration</a:t>
            </a:r>
          </a:p>
          <a:p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Weather </a:t>
            </a:r>
            <a:r>
              <a:rPr lang="en-US" b="1" dirty="0" smtClean="0">
                <a:latin typeface="Calibri" charset="0"/>
                <a:ea typeface="Calibri" charset="0"/>
                <a:cs typeface="Calibri" charset="0"/>
              </a:rPr>
              <a:t>station</a:t>
            </a:r>
          </a:p>
          <a:p>
            <a:r>
              <a:rPr lang="en-US" b="1" dirty="0" smtClean="0">
                <a:latin typeface="Calibri" charset="0"/>
                <a:ea typeface="Calibri" charset="0"/>
                <a:cs typeface="Calibri" charset="0"/>
              </a:rPr>
              <a:t>Hailpad network</a:t>
            </a:r>
            <a:endParaRPr lang="en-US" b="1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556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2936"/>
            <a:ext cx="8229600" cy="990600"/>
          </a:xfrm>
        </p:spPr>
        <p:txBody>
          <a:bodyPr>
            <a:noAutofit/>
          </a:bodyPr>
          <a:lstStyle/>
          <a:p>
            <a:r>
              <a:rPr lang="en-US" sz="4800" b="1" dirty="0" smtClean="0"/>
              <a:t>Overview of GLM </a:t>
            </a:r>
            <a:r>
              <a:rPr lang="en-US" sz="4800" b="1" i="1" u="sng" dirty="0" smtClean="0"/>
              <a:t>observations</a:t>
            </a:r>
            <a:r>
              <a:rPr lang="en-US" sz="4800" b="1" dirty="0" smtClean="0"/>
              <a:t> over Brazil</a:t>
            </a:r>
            <a:endParaRPr lang="en-US" sz="4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/>
              <a:pPr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0182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oup 66"/>
          <p:cNvGrpSpPr/>
          <p:nvPr/>
        </p:nvGrpSpPr>
        <p:grpSpPr>
          <a:xfrm>
            <a:off x="2483768" y="996008"/>
            <a:ext cx="4138489" cy="5829101"/>
            <a:chOff x="2483768" y="996008"/>
            <a:chExt cx="4138489" cy="5829101"/>
          </a:xfrm>
        </p:grpSpPr>
        <p:grpSp>
          <p:nvGrpSpPr>
            <p:cNvPr id="8" name="Group 7"/>
            <p:cNvGrpSpPr/>
            <p:nvPr/>
          </p:nvGrpSpPr>
          <p:grpSpPr>
            <a:xfrm>
              <a:off x="2483768" y="996008"/>
              <a:ext cx="4138489" cy="5829101"/>
              <a:chOff x="2555776" y="996008"/>
              <a:chExt cx="4138489" cy="5829101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5882" y="1124744"/>
                <a:ext cx="458383" cy="5544616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55776" y="996008"/>
                <a:ext cx="3680106" cy="5829101"/>
              </a:xfrm>
              <a:prstGeom prst="rect">
                <a:avLst/>
              </a:prstGeom>
            </p:spPr>
          </p:pic>
        </p:grpSp>
        <p:sp>
          <p:nvSpPr>
            <p:cNvPr id="66" name="Rectangle 65"/>
            <p:cNvSpPr/>
            <p:nvPr/>
          </p:nvSpPr>
          <p:spPr>
            <a:xfrm>
              <a:off x="2747583" y="1011490"/>
              <a:ext cx="3476381" cy="223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smtClean="0">
                  <a:solidFill>
                    <a:schemeClr val="tx1"/>
                  </a:solidFill>
                </a:rPr>
                <a:t>GLM flash density (2017-12-15 to 2018-07-31)</a:t>
              </a:r>
              <a:endParaRPr lang="en-US" sz="1100" b="1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856" y="404664"/>
            <a:ext cx="8229600" cy="59134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GLM composite maps over Brazil </a:t>
            </a:r>
            <a:r>
              <a:rPr lang="en-US" sz="2700" u="sng" dirty="0" smtClean="0"/>
              <a:t>(Dec 2017-Jul 2018)</a:t>
            </a:r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/>
              <a:pPr/>
              <a:t>6</a:t>
            </a:fld>
            <a:endParaRPr lang="pt-BR"/>
          </a:p>
        </p:txBody>
      </p:sp>
      <p:sp>
        <p:nvSpPr>
          <p:cNvPr id="9" name="Rectangle 8"/>
          <p:cNvSpPr/>
          <p:nvPr/>
        </p:nvSpPr>
        <p:spPr>
          <a:xfrm>
            <a:off x="2771800" y="3212976"/>
            <a:ext cx="864096" cy="72008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53102" y="2795198"/>
            <a:ext cx="1925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b="1" dirty="0" smtClean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Noise artifacts</a:t>
            </a:r>
            <a:endParaRPr lang="en-US" sz="2000" b="1" dirty="0">
              <a:solidFill>
                <a:srgbClr val="0070C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12" name="Straight Arrow Connector 11"/>
          <p:cNvCxnSpPr>
            <a:endCxn id="9" idx="1"/>
          </p:cNvCxnSpPr>
          <p:nvPr/>
        </p:nvCxnSpPr>
        <p:spPr>
          <a:xfrm>
            <a:off x="2123728" y="3105834"/>
            <a:ext cx="648072" cy="467182"/>
          </a:xfrm>
          <a:prstGeom prst="straightConnector1">
            <a:avLst/>
          </a:prstGeom>
          <a:ln w="57150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8299" y="1195090"/>
            <a:ext cx="2441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”UNREAL” FEATURES:</a:t>
            </a:r>
            <a:endParaRPr lang="en-US" sz="2000" b="1" u="sng" dirty="0">
              <a:solidFill>
                <a:srgbClr val="0070C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5279" y="4017974"/>
            <a:ext cx="194333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b="1" dirty="0" smtClean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”Geometric features” from solar glint or intrusion</a:t>
            </a:r>
            <a:endParaRPr lang="en-US" sz="2000" b="1" dirty="0">
              <a:solidFill>
                <a:srgbClr val="0070C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766851" y="5548446"/>
            <a:ext cx="432048" cy="72008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689965" y="5593360"/>
            <a:ext cx="864096" cy="72008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241483" y="5593360"/>
            <a:ext cx="432048" cy="72008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843808" y="4653135"/>
            <a:ext cx="526879" cy="419857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>
            <a:endCxn id="18" idx="1"/>
          </p:cNvCxnSpPr>
          <p:nvPr/>
        </p:nvCxnSpPr>
        <p:spPr>
          <a:xfrm flipV="1">
            <a:off x="2025385" y="4863064"/>
            <a:ext cx="818423" cy="78104"/>
          </a:xfrm>
          <a:prstGeom prst="straightConnector1">
            <a:avLst/>
          </a:prstGeom>
          <a:ln w="57150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025385" y="4941168"/>
            <a:ext cx="1705342" cy="1008112"/>
          </a:xfrm>
          <a:prstGeom prst="straightConnector1">
            <a:avLst/>
          </a:prstGeom>
          <a:ln w="57150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2025385" y="3279086"/>
            <a:ext cx="2664580" cy="1662082"/>
          </a:xfrm>
          <a:prstGeom prst="straightConnector1">
            <a:avLst/>
          </a:prstGeom>
          <a:ln w="57150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4414959" y="2745793"/>
            <a:ext cx="669241" cy="533293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3903307" y="1246825"/>
            <a:ext cx="1806736" cy="357429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2161987" y="1412776"/>
            <a:ext cx="1706404" cy="1693058"/>
          </a:xfrm>
          <a:prstGeom prst="straightConnector1">
            <a:avLst/>
          </a:prstGeom>
          <a:ln w="57150">
            <a:solidFill>
              <a:srgbClr val="0070C0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endCxn id="31" idx="1"/>
          </p:cNvCxnSpPr>
          <p:nvPr/>
        </p:nvCxnSpPr>
        <p:spPr>
          <a:xfrm flipV="1">
            <a:off x="2025385" y="1425540"/>
            <a:ext cx="1877922" cy="3515628"/>
          </a:xfrm>
          <a:prstGeom prst="straightConnector1">
            <a:avLst/>
          </a:prstGeom>
          <a:ln w="57150">
            <a:solidFill>
              <a:srgbClr val="0070C0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2265730" y="2204864"/>
            <a:ext cx="397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?</a:t>
            </a:r>
            <a:endParaRPr lang="en-US" sz="3600" b="1">
              <a:solidFill>
                <a:srgbClr val="0070C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025812" y="3946384"/>
            <a:ext cx="397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?</a:t>
            </a:r>
            <a:endParaRPr lang="en-US" sz="3600" b="1">
              <a:solidFill>
                <a:srgbClr val="0070C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523914" y="1130742"/>
            <a:ext cx="19002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>
                <a:latin typeface="Calibri" charset="0"/>
                <a:ea typeface="Calibri" charset="0"/>
                <a:cs typeface="Calibri" charset="0"/>
              </a:rPr>
              <a:t>REAL FEATURES:</a:t>
            </a:r>
            <a:endParaRPr lang="en-US" sz="2000" b="1" u="sng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1" name="Rectangle 40"/>
          <p:cNvSpPr/>
          <p:nvPr/>
        </p:nvSpPr>
        <p:spPr>
          <a:xfrm rot="2622538">
            <a:off x="4284485" y="3367777"/>
            <a:ext cx="1419951" cy="278859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6592967" y="5569793"/>
            <a:ext cx="23224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b="1" dirty="0" smtClean="0">
                <a:latin typeface="Calibri" charset="0"/>
                <a:ea typeface="Calibri" charset="0"/>
                <a:cs typeface="Calibri" charset="0"/>
              </a:rPr>
              <a:t>Cloud </a:t>
            </a:r>
            <a:r>
              <a:rPr lang="en-US" sz="2000" b="1" dirty="0" err="1" smtClean="0">
                <a:latin typeface="Calibri" charset="0"/>
                <a:ea typeface="Calibri" charset="0"/>
                <a:cs typeface="Calibri" charset="0"/>
              </a:rPr>
              <a:t>stricks</a:t>
            </a:r>
            <a:endParaRPr lang="en-US" sz="2000" b="1" dirty="0" smtClean="0">
              <a:latin typeface="Calibri" charset="0"/>
              <a:ea typeface="Calibri" charset="0"/>
              <a:cs typeface="Calibri" charset="0"/>
            </a:endParaRPr>
          </a:p>
          <a:p>
            <a:pPr marL="352425"/>
            <a:r>
              <a:rPr lang="en-US" sz="2000" b="1" dirty="0" smtClean="0">
                <a:latin typeface="Calibri" charset="0"/>
                <a:ea typeface="Calibri" charset="0"/>
                <a:cs typeface="Calibri" charset="0"/>
              </a:rPr>
              <a:t>(small organized convective cells)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533770" y="2079073"/>
            <a:ext cx="1562973" cy="533293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3599294" y="2122065"/>
            <a:ext cx="1459771" cy="433517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Arrow Connector 45"/>
          <p:cNvCxnSpPr>
            <a:endCxn id="44" idx="2"/>
          </p:cNvCxnSpPr>
          <p:nvPr/>
        </p:nvCxnSpPr>
        <p:spPr>
          <a:xfrm flipV="1">
            <a:off x="2025385" y="2612366"/>
            <a:ext cx="2289872" cy="2339946"/>
          </a:xfrm>
          <a:prstGeom prst="straightConnector1">
            <a:avLst/>
          </a:prstGeom>
          <a:ln w="57150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5526456" y="5214281"/>
            <a:ext cx="1398502" cy="923657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5122013" y="2369171"/>
            <a:ext cx="1832876" cy="2583141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6616640" y="4402491"/>
            <a:ext cx="23224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b="1" dirty="0" smtClean="0">
                <a:latin typeface="Calibri" charset="0"/>
                <a:ea typeface="Calibri" charset="0"/>
                <a:cs typeface="Calibri" charset="0"/>
              </a:rPr>
              <a:t>High flash density over Amazon rivers</a:t>
            </a:r>
          </a:p>
        </p:txBody>
      </p:sp>
      <p:cxnSp>
        <p:nvCxnSpPr>
          <p:cNvPr id="59" name="Straight Arrow Connector 58"/>
          <p:cNvCxnSpPr>
            <a:stCxn id="61" idx="3"/>
          </p:cNvCxnSpPr>
          <p:nvPr/>
        </p:nvCxnSpPr>
        <p:spPr>
          <a:xfrm>
            <a:off x="3596054" y="1506793"/>
            <a:ext cx="3261784" cy="976194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6532974" y="1675893"/>
            <a:ext cx="232248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b="1" dirty="0" smtClean="0">
                <a:latin typeface="Calibri" charset="0"/>
                <a:ea typeface="Calibri" charset="0"/>
                <a:cs typeface="Calibri" charset="0"/>
              </a:rPr>
              <a:t>HIGH flash density over Lake Maracaibo, Colombia valleys, and LOW flash density over Andes’s mountains</a:t>
            </a:r>
          </a:p>
        </p:txBody>
      </p:sp>
      <p:sp>
        <p:nvSpPr>
          <p:cNvPr id="61" name="Rectangle 60"/>
          <p:cNvSpPr/>
          <p:nvPr/>
        </p:nvSpPr>
        <p:spPr>
          <a:xfrm>
            <a:off x="2805039" y="1245777"/>
            <a:ext cx="791015" cy="52203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434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3" grpId="0"/>
      <p:bldP spid="14" grpId="0"/>
      <p:bldP spid="15" grpId="0" animBg="1"/>
      <p:bldP spid="16" grpId="0" animBg="1"/>
      <p:bldP spid="17" grpId="0" animBg="1"/>
      <p:bldP spid="18" grpId="0" animBg="1"/>
      <p:bldP spid="27" grpId="0" animBg="1"/>
      <p:bldP spid="31" grpId="0" animBg="1"/>
      <p:bldP spid="38" grpId="0"/>
      <p:bldP spid="39" grpId="0"/>
      <p:bldP spid="40" grpId="0"/>
      <p:bldP spid="41" grpId="0" animBg="1"/>
      <p:bldP spid="42" grpId="0"/>
      <p:bldP spid="44" grpId="0" animBg="1"/>
      <p:bldP spid="45" grpId="0" animBg="1"/>
      <p:bldP spid="51" grpId="0"/>
      <p:bldP spid="60" grpId="0"/>
      <p:bldP spid="60" grpId="1"/>
      <p:bldP spid="6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856" y="404664"/>
            <a:ext cx="8229600" cy="59134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GLM composite maps over Brazil </a:t>
            </a:r>
            <a:r>
              <a:rPr lang="en-US" sz="2700" u="sng" dirty="0" smtClean="0"/>
              <a:t>(Dec 2017-Jul 2018)</a:t>
            </a:r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/>
              <a:pPr/>
              <a:t>7</a:t>
            </a:fld>
            <a:endParaRPr lang="pt-B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980728"/>
            <a:ext cx="3683868" cy="583058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663" y="1124744"/>
            <a:ext cx="443569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41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856" y="404664"/>
            <a:ext cx="8229600" cy="59134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GLM composite maps over Brazil </a:t>
            </a:r>
            <a:r>
              <a:rPr lang="en-US" sz="2700" u="sng" dirty="0" smtClean="0"/>
              <a:t>(Dec 2017-Jul 2018)</a:t>
            </a:r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/>
              <a:pPr/>
              <a:t>8</a:t>
            </a:fld>
            <a:endParaRPr lang="pt-BR"/>
          </a:p>
        </p:txBody>
      </p:sp>
      <p:grpSp>
        <p:nvGrpSpPr>
          <p:cNvPr id="6" name="Group 5"/>
          <p:cNvGrpSpPr/>
          <p:nvPr/>
        </p:nvGrpSpPr>
        <p:grpSpPr>
          <a:xfrm>
            <a:off x="2502550" y="996008"/>
            <a:ext cx="4157682" cy="5858520"/>
            <a:chOff x="2457168" y="996008"/>
            <a:chExt cx="4157682" cy="585852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7168" y="996008"/>
              <a:ext cx="3698679" cy="585852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1281" y="1124744"/>
              <a:ext cx="443569" cy="5544616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74802" y="1191770"/>
            <a:ext cx="2441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”UNREAL” FEATURES:</a:t>
            </a:r>
            <a:endParaRPr lang="en-US" sz="2000" b="1" u="sng" dirty="0">
              <a:solidFill>
                <a:srgbClr val="0070C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756" y="1787643"/>
            <a:ext cx="194333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b="1" dirty="0" smtClean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”Geometric features” from solar glint or intrusion</a:t>
            </a:r>
          </a:p>
          <a:p>
            <a:pPr marL="342900" indent="-342900">
              <a:buFont typeface="Arial" charset="0"/>
              <a:buChar char="•"/>
            </a:pPr>
            <a:endParaRPr lang="en-US" sz="2000" b="1" dirty="0">
              <a:solidFill>
                <a:srgbClr val="0070C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00 LST @ 75</a:t>
            </a:r>
            <a:r>
              <a:rPr lang="en-US" sz="2000" b="1" baseline="30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o</a:t>
            </a:r>
            <a:r>
              <a:rPr lang="en-US" sz="20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W:</a:t>
            </a:r>
          </a:p>
          <a:p>
            <a:pPr marL="352425"/>
            <a:r>
              <a:rPr lang="en-US" sz="20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Sun behind the Earth, exactly behind 75</a:t>
            </a:r>
            <a:r>
              <a:rPr lang="en-US" sz="2000" b="1" baseline="30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o</a:t>
            </a:r>
            <a:r>
              <a:rPr lang="en-US" sz="20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W?</a:t>
            </a:r>
            <a:endParaRPr lang="en-US" sz="2000" b="1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4372" y="5733256"/>
            <a:ext cx="1570605" cy="544797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782285" y="5557973"/>
            <a:ext cx="432048" cy="72008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287845" y="5285575"/>
            <a:ext cx="868331" cy="447682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816853" y="4210495"/>
            <a:ext cx="877683" cy="206755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39" t="71544" r="1901" b="15595"/>
          <a:stretch/>
        </p:blipFill>
        <p:spPr>
          <a:xfrm>
            <a:off x="6773448" y="4559702"/>
            <a:ext cx="2042179" cy="1436513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</p:pic>
      <p:cxnSp>
        <p:nvCxnSpPr>
          <p:cNvPr id="17" name="Straight Connector 16"/>
          <p:cNvCxnSpPr>
            <a:stCxn id="13" idx="3"/>
            <a:endCxn id="15" idx="1"/>
          </p:cNvCxnSpPr>
          <p:nvPr/>
        </p:nvCxnSpPr>
        <p:spPr>
          <a:xfrm flipV="1">
            <a:off x="6156176" y="5277959"/>
            <a:ext cx="617272" cy="231457"/>
          </a:xfrm>
          <a:prstGeom prst="line">
            <a:avLst/>
          </a:prstGeom>
          <a:ln w="57150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4" t="66016" r="67360" b="14043"/>
          <a:stretch/>
        </p:blipFill>
        <p:spPr>
          <a:xfrm>
            <a:off x="6754452" y="1312177"/>
            <a:ext cx="2169970" cy="2864702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</p:pic>
      <p:cxnSp>
        <p:nvCxnSpPr>
          <p:cNvPr id="20" name="Straight Connector 19"/>
          <p:cNvCxnSpPr>
            <a:stCxn id="14" idx="3"/>
            <a:endCxn id="19" idx="1"/>
          </p:cNvCxnSpPr>
          <p:nvPr/>
        </p:nvCxnSpPr>
        <p:spPr>
          <a:xfrm flipV="1">
            <a:off x="3694536" y="2744528"/>
            <a:ext cx="3059916" cy="2499746"/>
          </a:xfrm>
          <a:prstGeom prst="line">
            <a:avLst/>
          </a:prstGeom>
          <a:ln w="57150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73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/>
              <a:pPr/>
              <a:t>9</a:t>
            </a:fld>
            <a:endParaRPr lang="pt-B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5" y="-12315"/>
            <a:ext cx="2172617" cy="34413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344" y="-12315"/>
            <a:ext cx="2172617" cy="34413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303" y="-12315"/>
            <a:ext cx="2172617" cy="3441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383" y="-12315"/>
            <a:ext cx="2172617" cy="34413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3" y="3506112"/>
            <a:ext cx="2112654" cy="3346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07" y="3516477"/>
            <a:ext cx="2112654" cy="33463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266" y="3516476"/>
            <a:ext cx="2112654" cy="333086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19672" y="692696"/>
            <a:ext cx="547209" cy="686112"/>
          </a:xfrm>
          <a:prstGeom prst="rect">
            <a:avLst/>
          </a:prstGeom>
          <a:noFill/>
          <a:ln w="57150">
            <a:solidFill>
              <a:srgbClr val="0070C0">
                <a:alpha val="7960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39552" y="3645024"/>
            <a:ext cx="720080" cy="1080120"/>
          </a:xfrm>
          <a:prstGeom prst="rect">
            <a:avLst/>
          </a:prstGeom>
          <a:noFill/>
          <a:ln w="57150">
            <a:solidFill>
              <a:srgbClr val="0070C0">
                <a:alpha val="7960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070100" y="3657218"/>
            <a:ext cx="1975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”UNREAL” FEATURES:</a:t>
            </a:r>
            <a:endParaRPr lang="en-US" sz="2000" b="1" u="sng" dirty="0">
              <a:solidFill>
                <a:srgbClr val="0070C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41465" y="4632696"/>
            <a:ext cx="194333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b="1" dirty="0" smtClean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”Geometric features” from solar glint or intrusion</a:t>
            </a:r>
            <a:endParaRPr lang="en-US" sz="2000" b="1" dirty="0">
              <a:solidFill>
                <a:srgbClr val="0070C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661958" y="650473"/>
            <a:ext cx="547209" cy="686112"/>
          </a:xfrm>
          <a:prstGeom prst="rect">
            <a:avLst/>
          </a:prstGeom>
          <a:noFill/>
          <a:ln w="57150">
            <a:solidFill>
              <a:srgbClr val="0070C0">
                <a:alpha val="7960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835719" y="665807"/>
            <a:ext cx="547209" cy="686112"/>
          </a:xfrm>
          <a:prstGeom prst="rect">
            <a:avLst/>
          </a:prstGeom>
          <a:noFill/>
          <a:ln w="57150">
            <a:solidFill>
              <a:srgbClr val="0070C0">
                <a:alpha val="7960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839529" y="630480"/>
            <a:ext cx="547209" cy="686112"/>
          </a:xfrm>
          <a:prstGeom prst="rect">
            <a:avLst/>
          </a:prstGeom>
          <a:noFill/>
          <a:ln w="57150">
            <a:solidFill>
              <a:srgbClr val="0070C0">
                <a:alpha val="7960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555776" y="3645024"/>
            <a:ext cx="642418" cy="1080120"/>
          </a:xfrm>
          <a:prstGeom prst="rect">
            <a:avLst/>
          </a:prstGeom>
          <a:noFill/>
          <a:ln w="57150">
            <a:solidFill>
              <a:srgbClr val="0070C0">
                <a:alpha val="7960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215481" y="3657218"/>
            <a:ext cx="1237479" cy="275838"/>
          </a:xfrm>
          <a:prstGeom prst="rect">
            <a:avLst/>
          </a:prstGeom>
          <a:noFill/>
          <a:ln w="57150">
            <a:solidFill>
              <a:srgbClr val="0070C0">
                <a:alpha val="7960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932040" y="3679398"/>
            <a:ext cx="720080" cy="1080120"/>
          </a:xfrm>
          <a:prstGeom prst="rect">
            <a:avLst/>
          </a:prstGeom>
          <a:noFill/>
          <a:ln w="57150">
            <a:solidFill>
              <a:srgbClr val="0070C0">
                <a:alpha val="7960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669407" y="3691592"/>
            <a:ext cx="1188513" cy="275838"/>
          </a:xfrm>
          <a:prstGeom prst="rect">
            <a:avLst/>
          </a:prstGeom>
          <a:noFill/>
          <a:ln w="57150">
            <a:solidFill>
              <a:srgbClr val="0070C0">
                <a:alpha val="7960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207" y="3645024"/>
            <a:ext cx="247707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62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17" grpId="0" animBg="1"/>
      <p:bldP spid="18" grpId="0" animBg="1"/>
      <p:bldP spid="21" grpId="0" animBg="1"/>
      <p:bldP spid="22" grpId="0" animBg="1"/>
      <p:bldP spid="23" grpId="0" animBg="1"/>
      <p:bldP spid="24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ilho">
  <a:themeElements>
    <a:clrScheme name="Brilho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Escritório Clássico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rilh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rilho">
  <a:themeElements>
    <a:clrScheme name="Brilho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Escritório Clássico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rilh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3255</TotalTime>
  <Words>952</Words>
  <Application>Microsoft Macintosh PowerPoint</Application>
  <PresentationFormat>On-screen Show (4:3)</PresentationFormat>
  <Paragraphs>214</Paragraphs>
  <Slides>33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Arial Black</vt:lpstr>
      <vt:lpstr>Arial Narrow</vt:lpstr>
      <vt:lpstr>Calibri</vt:lpstr>
      <vt:lpstr>Mangal</vt:lpstr>
      <vt:lpstr>Symbol</vt:lpstr>
      <vt:lpstr>微軟正黑體</vt:lpstr>
      <vt:lpstr>Arial</vt:lpstr>
      <vt:lpstr>Brilho</vt:lpstr>
      <vt:lpstr>1_Brilho</vt:lpstr>
      <vt:lpstr>GLM observations, applications and validation in Brazil during SOS-CHUVA field experiment</vt:lpstr>
      <vt:lpstr>What is ”CHUVA”?</vt:lpstr>
      <vt:lpstr>What is ”SOS-CHUVA”?</vt:lpstr>
      <vt:lpstr>Location</vt:lpstr>
      <vt:lpstr>Overview of GLM observations over Brazil</vt:lpstr>
      <vt:lpstr>GLM composite maps over Brazil (Dec 2017-Jul 2018)</vt:lpstr>
      <vt:lpstr>GLM composite maps over Brazil (Dec 2017-Jul 2018)</vt:lpstr>
      <vt:lpstr>GLM composite maps over Brazil (Dec 2017-Jul 2018)</vt:lpstr>
      <vt:lpstr>PowerPoint Presentation</vt:lpstr>
      <vt:lpstr>PowerPoint Presentation</vt:lpstr>
      <vt:lpstr>PowerPoint Presentation</vt:lpstr>
      <vt:lpstr>PowerPoint Presentation</vt:lpstr>
      <vt:lpstr>GLM composite maps over Brazil (Dec 2017-Jul 2018)</vt:lpstr>
      <vt:lpstr>GLM composite maps over Brazil (Dec 2017-Jul 2018)</vt:lpstr>
      <vt:lpstr>Overview of GLM applications in Brazil</vt:lpstr>
      <vt:lpstr>GLM group rate assimilation in WRF</vt:lpstr>
      <vt:lpstr>GLM group rate assimilation in WRF</vt:lpstr>
      <vt:lpstr>PowerPoint Presentation</vt:lpstr>
      <vt:lpstr>PowerPoint Presentation</vt:lpstr>
      <vt:lpstr>Summary of current use of GLM data:</vt:lpstr>
      <vt:lpstr>Overview of GLM validation in Brazil</vt:lpstr>
      <vt:lpstr>How is GLM performance compared to GLD360?</vt:lpstr>
      <vt:lpstr>GLM performance compared to GLD360</vt:lpstr>
      <vt:lpstr>GLM performance compared to GLD360</vt:lpstr>
      <vt:lpstr>GLM performance compared to GLD360</vt:lpstr>
      <vt:lpstr>GLM performance compared to GLD360</vt:lpstr>
      <vt:lpstr>GLM performance compared to GLD360</vt:lpstr>
      <vt:lpstr>GLM performance compared to GLD360</vt:lpstr>
      <vt:lpstr>GLM performance compared to GLD360</vt:lpstr>
      <vt:lpstr>Future data collection of interest</vt:lpstr>
      <vt:lpstr>Future: SOS-CHUVA during RELAMPAGO 01 Nov – 20 Dec 2018</vt:lpstr>
      <vt:lpstr>Future: TUPÃ - ThUnderstorm, Precipitation and Aerosol interactions (2019-2021)</vt:lpstr>
      <vt:lpstr>PowerPoint Presentation</vt:lpstr>
    </vt:vector>
  </TitlesOfParts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Lightning Mapping Array to evaluate the lightning detection signatures at different technologies</dc:title>
  <dc:creator>rachel</dc:creator>
  <cp:lastModifiedBy>Rachel Albrecht</cp:lastModifiedBy>
  <cp:revision>206</cp:revision>
  <dcterms:created xsi:type="dcterms:W3CDTF">2014-06-19T18:44:42Z</dcterms:created>
  <dcterms:modified xsi:type="dcterms:W3CDTF">2018-09-13T07:36:58Z</dcterms:modified>
</cp:coreProperties>
</file>