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73" r:id="rId5"/>
    <p:sldId id="258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9" r:id="rId14"/>
    <p:sldId id="260" r:id="rId15"/>
    <p:sldId id="272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C"/>
    <a:srgbClr val="E80015"/>
    <a:srgbClr val="3B3B3A"/>
    <a:srgbClr val="6D6D6D"/>
    <a:srgbClr val="0F540B"/>
    <a:srgbClr val="2FF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99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-144" y="-104"/>
      </p:cViewPr>
      <p:guideLst>
        <p:guide orient="horz" pos="2839"/>
        <p:guide orient="horz" pos="23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406B9-5A7E-F046-8612-7CBC991999CB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92725-6137-9C48-A0F9-8A84D860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9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7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4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7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3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1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3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rgbClr val="FFFFFF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5B3EC-4860-3340-B5AF-9AC5A1F0300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173D-5D75-BA44-A471-B0FA8C7A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1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92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Preliminary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GLM </a:t>
            </a:r>
            <a:r>
              <a:rPr lang="en-US" dirty="0">
                <a:solidFill>
                  <a:schemeClr val="bg1"/>
                </a:solidFill>
              </a:rPr>
              <a:t>Detection </a:t>
            </a:r>
            <a:r>
              <a:rPr lang="en-US" dirty="0" smtClean="0">
                <a:solidFill>
                  <a:schemeClr val="bg1"/>
                </a:solidFill>
              </a:rPr>
              <a:t>Efficiency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Climatology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Monte Bateman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GLM Cal/Val Team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9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Jun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E-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7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Jul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E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3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Aug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E-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7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Jan-Aug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DE-Annu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8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Climatology Jan-Aug 2018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GLM  and  ENTLN + WWLLN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DPM-GE-Annu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8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Climatology Jan-Aug 2018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GLM  and  GLD360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PM-GG-Annu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0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Jan-Aug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DE-Annu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9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Avg</a:t>
            </a:r>
            <a:r>
              <a:rPr lang="en-US" dirty="0" smtClean="0">
                <a:solidFill>
                  <a:srgbClr val="000000"/>
                </a:solidFill>
              </a:rPr>
              <a:t> DE Time Series, Jan-Aug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avgDE-stre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9544"/>
            <a:ext cx="9144000" cy="226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1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Summary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489" y="1143000"/>
            <a:ext cx="7537022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solidFill>
                  <a:srgbClr val="000000"/>
                </a:solidFill>
              </a:rPr>
              <a:t>GLM shows good DE everywhere except NW CONUS</a:t>
            </a:r>
          </a:p>
          <a:p>
            <a:pPr fontAlgn="base"/>
            <a:r>
              <a:rPr lang="en-US" dirty="0" smtClean="0">
                <a:solidFill>
                  <a:srgbClr val="000000"/>
                </a:solidFill>
              </a:rPr>
              <a:t>In NW CONUS, comparison with GLD360 seems more favorable than with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ENTLN + WWLLN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/>
            <a:r>
              <a:rPr lang="en-US" dirty="0" smtClean="0">
                <a:solidFill>
                  <a:srgbClr val="000000"/>
                </a:solidFill>
              </a:rPr>
              <a:t>Over whole GLM FOV, DE &gt; 0.70 every </a:t>
            </a:r>
            <a:r>
              <a:rPr lang="en-US" smtClean="0">
                <a:solidFill>
                  <a:srgbClr val="000000"/>
                </a:solidFill>
              </a:rPr>
              <a:t>day this year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/>
            <a:r>
              <a:rPr lang="en-US" dirty="0" smtClean="0">
                <a:solidFill>
                  <a:srgbClr val="000000"/>
                </a:solidFill>
              </a:rPr>
              <a:t>Some days as high as 0.90</a:t>
            </a:r>
          </a:p>
          <a:p>
            <a:pPr fontAlgn="base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1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Sources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691" y="1540020"/>
            <a:ext cx="762461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Compare GLM </a:t>
            </a:r>
            <a:r>
              <a:rPr lang="en-US" dirty="0">
                <a:solidFill>
                  <a:srgbClr val="000000"/>
                </a:solidFill>
              </a:rPr>
              <a:t>against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ENTLN + WWLLN and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GLD360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wo </a:t>
            </a:r>
            <a:r>
              <a:rPr lang="en-US" dirty="0">
                <a:solidFill>
                  <a:srgbClr val="000000"/>
                </a:solidFill>
              </a:rPr>
              <a:t>systems whose domains most closely match the FOV of GLM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3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Technique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32" y="1143000"/>
            <a:ext cx="8002711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</a:rPr>
              <a:t>Calculate DE in </a:t>
            </a:r>
            <a:r>
              <a:rPr lang="en-US" dirty="0" smtClean="0">
                <a:solidFill>
                  <a:srgbClr val="000000"/>
                </a:solidFill>
              </a:rPr>
              <a:t>1° </a:t>
            </a:r>
            <a:r>
              <a:rPr lang="en-US" dirty="0">
                <a:solidFill>
                  <a:srgbClr val="000000"/>
                </a:solidFill>
              </a:rPr>
              <a:t>x </a:t>
            </a:r>
            <a:r>
              <a:rPr lang="en-US" dirty="0" smtClean="0">
                <a:solidFill>
                  <a:srgbClr val="000000"/>
                </a:solidFill>
              </a:rPr>
              <a:t>1° </a:t>
            </a:r>
            <a:r>
              <a:rPr lang="en-US" dirty="0" smtClean="0">
                <a:solidFill>
                  <a:srgbClr val="000000"/>
                </a:solidFill>
              </a:rPr>
              <a:t>bins</a:t>
            </a:r>
          </a:p>
          <a:p>
            <a:pPr fontAlgn="base"/>
            <a:r>
              <a:rPr lang="en-US" dirty="0">
                <a:solidFill>
                  <a:srgbClr val="000000"/>
                </a:solidFill>
              </a:rPr>
              <a:t>Over 8 months, Jan-Aug </a:t>
            </a:r>
            <a:r>
              <a:rPr lang="en-US" dirty="0" smtClean="0">
                <a:solidFill>
                  <a:srgbClr val="000000"/>
                </a:solidFill>
              </a:rPr>
              <a:t>2018</a:t>
            </a:r>
          </a:p>
          <a:p>
            <a:pPr fontAlgn="base"/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a GLM flash is within </a:t>
            </a:r>
            <a:r>
              <a:rPr lang="en-US" dirty="0" smtClean="0">
                <a:solidFill>
                  <a:srgbClr val="000000"/>
                </a:solidFill>
              </a:rPr>
              <a:t>±0.5s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a range of 50km </a:t>
            </a:r>
            <a:r>
              <a:rPr lang="en-US" dirty="0">
                <a:solidFill>
                  <a:srgbClr val="000000"/>
                </a:solidFill>
              </a:rPr>
              <a:t>of a </a:t>
            </a:r>
            <a:r>
              <a:rPr lang="en-US" dirty="0" err="1">
                <a:solidFill>
                  <a:srgbClr val="000000"/>
                </a:solidFill>
              </a:rPr>
              <a:t>gnd</a:t>
            </a:r>
            <a:r>
              <a:rPr lang="en-US" dirty="0">
                <a:solidFill>
                  <a:srgbClr val="000000"/>
                </a:solidFill>
              </a:rPr>
              <a:t> system </a:t>
            </a:r>
            <a:r>
              <a:rPr lang="en-US" dirty="0" smtClean="0">
                <a:solidFill>
                  <a:srgbClr val="000000"/>
                </a:solidFill>
              </a:rPr>
              <a:t>detect, </a:t>
            </a:r>
            <a:r>
              <a:rPr lang="en-US" dirty="0">
                <a:solidFill>
                  <a:srgbClr val="000000"/>
                </a:solidFill>
              </a:rPr>
              <a:t>increment </a:t>
            </a:r>
            <a:r>
              <a:rPr lang="en-US" dirty="0" smtClean="0">
                <a:solidFill>
                  <a:srgbClr val="000000"/>
                </a:solidFill>
              </a:rPr>
              <a:t>bin</a:t>
            </a:r>
          </a:p>
          <a:p>
            <a:pPr fontAlgn="base"/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>
                <a:solidFill>
                  <a:srgbClr val="000000"/>
                </a:solidFill>
              </a:rPr>
              <a:t>fraction = </a:t>
            </a:r>
            <a:r>
              <a:rPr lang="en-US" dirty="0" err="1">
                <a:solidFill>
                  <a:srgbClr val="000000"/>
                </a:solidFill>
              </a:rPr>
              <a:t>coinc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smtClean="0">
                <a:solidFill>
                  <a:srgbClr val="000000"/>
                </a:solidFill>
              </a:rPr>
              <a:t>total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Single number average DE over whole FOV</a:t>
            </a:r>
          </a:p>
        </p:txBody>
      </p:sp>
    </p:spTree>
    <p:extLst>
      <p:ext uri="{BB962C8B-B14F-4D97-AF65-F5344CB8AC3E}">
        <p14:creationId xmlns:p14="http://schemas.microsoft.com/office/powerpoint/2010/main" val="269793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“Stoplight Chart”: Color 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98" y="114300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&gt; 0.7,  green</a:t>
            </a:r>
          </a:p>
          <a:p>
            <a:r>
              <a:rPr lang="en-US" dirty="0">
                <a:solidFill>
                  <a:srgbClr val="000000"/>
                </a:solidFill>
              </a:rPr>
              <a:t>If &gt;= 0.50, </a:t>
            </a:r>
            <a:r>
              <a:rPr lang="en-US" dirty="0" err="1">
                <a:solidFill>
                  <a:srgbClr val="000000"/>
                </a:solidFill>
              </a:rPr>
              <a:t>darkgreen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r>
              <a:rPr lang="en-US" dirty="0">
                <a:solidFill>
                  <a:srgbClr val="000000"/>
                </a:solidFill>
              </a:rPr>
              <a:t>If &gt;= 0.25, light gray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r>
              <a:rPr lang="en-US" dirty="0">
                <a:solidFill>
                  <a:srgbClr val="000000"/>
                </a:solidFill>
              </a:rPr>
              <a:t>If &gt; 0.0,  dark </a:t>
            </a:r>
            <a:r>
              <a:rPr lang="en-US" dirty="0" smtClean="0">
                <a:solidFill>
                  <a:srgbClr val="000000"/>
                </a:solidFill>
              </a:rPr>
              <a:t>gray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GLM detect with no </a:t>
            </a:r>
            <a:r>
              <a:rPr lang="en-US" dirty="0" err="1" smtClean="0">
                <a:solidFill>
                  <a:srgbClr val="000000"/>
                </a:solidFill>
              </a:rPr>
              <a:t>gnd</a:t>
            </a:r>
            <a:r>
              <a:rPr lang="en-US" dirty="0" smtClean="0">
                <a:solidFill>
                  <a:srgbClr val="000000"/>
                </a:solidFill>
              </a:rPr>
              <a:t> detect,  yellow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 err="1" smtClean="0">
                <a:solidFill>
                  <a:srgbClr val="000000"/>
                </a:solidFill>
              </a:rPr>
              <a:t>gnd</a:t>
            </a:r>
            <a:r>
              <a:rPr lang="en-US" dirty="0" smtClean="0">
                <a:solidFill>
                  <a:srgbClr val="000000"/>
                </a:solidFill>
              </a:rPr>
              <a:t> detect with no GLM,  red</a:t>
            </a:r>
          </a:p>
        </p:txBody>
      </p:sp>
      <p:sp>
        <p:nvSpPr>
          <p:cNvPr id="5" name="Rectangle 4"/>
          <p:cNvSpPr/>
          <p:nvPr/>
        </p:nvSpPr>
        <p:spPr>
          <a:xfrm>
            <a:off x="4168464" y="1314848"/>
            <a:ext cx="807071" cy="293290"/>
          </a:xfrm>
          <a:prstGeom prst="rect">
            <a:avLst/>
          </a:prstGeom>
          <a:solidFill>
            <a:srgbClr val="2FFF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68464" y="1876823"/>
            <a:ext cx="807071" cy="293290"/>
          </a:xfrm>
          <a:prstGeom prst="rect">
            <a:avLst/>
          </a:prstGeom>
          <a:solidFill>
            <a:srgbClr val="0F540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76542" y="2472135"/>
            <a:ext cx="807071" cy="293290"/>
          </a:xfrm>
          <a:prstGeom prst="rect">
            <a:avLst/>
          </a:prstGeom>
          <a:solidFill>
            <a:srgbClr val="6D6D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76542" y="3056335"/>
            <a:ext cx="807071" cy="293290"/>
          </a:xfrm>
          <a:prstGeom prst="rect">
            <a:avLst/>
          </a:prstGeom>
          <a:solidFill>
            <a:srgbClr val="3B3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90428" y="3629423"/>
            <a:ext cx="807071" cy="293290"/>
          </a:xfrm>
          <a:prstGeom prst="rect">
            <a:avLst/>
          </a:prstGeom>
          <a:solidFill>
            <a:srgbClr val="FFFF2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83310" y="4213623"/>
            <a:ext cx="807071" cy="293290"/>
          </a:xfrm>
          <a:prstGeom prst="rect">
            <a:avLst/>
          </a:prstGeom>
          <a:solidFill>
            <a:srgbClr val="E8001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Jan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Picture 7" descr="D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2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Feb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E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4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Mar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E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1666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0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Apr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DE-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1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Map, May 2018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DE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550"/>
            <a:ext cx="914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2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185</Words>
  <Application>Microsoft Macintosh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Preliminary  GLM Detection Efficiency and Climatology</vt:lpstr>
      <vt:lpstr>Sources</vt:lpstr>
      <vt:lpstr>Technique</vt:lpstr>
      <vt:lpstr>“Stoplight Chart”: Color Code</vt:lpstr>
      <vt:lpstr>DE Map, Jan 2018</vt:lpstr>
      <vt:lpstr>DE Map, Feb 2018</vt:lpstr>
      <vt:lpstr>DE Map, Mar 2018</vt:lpstr>
      <vt:lpstr>DE Map, Apr 2018</vt:lpstr>
      <vt:lpstr>DE Map, May 2018</vt:lpstr>
      <vt:lpstr>DE Map, Jun 2018</vt:lpstr>
      <vt:lpstr>DE Map, Jul 2018</vt:lpstr>
      <vt:lpstr>DE Map, Aug 2018</vt:lpstr>
      <vt:lpstr>DE Map, Jan-Aug 2018</vt:lpstr>
      <vt:lpstr>Climatology Jan-Aug 2018 GLM  and  ENTLN + WWLLN</vt:lpstr>
      <vt:lpstr>Climatology Jan-Aug 2018 GLM  and  GLD360</vt:lpstr>
      <vt:lpstr>DE Map, Jan-Aug 2018</vt:lpstr>
      <vt:lpstr>Avg DE Time Series, Jan-Aug 2018</vt:lpstr>
      <vt:lpstr>Summary</vt:lpstr>
    </vt:vector>
  </TitlesOfParts>
  <Company>USRA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 GLM Detection Efficiency and Climatology</dc:title>
  <dc:creator>Monte Bateman</dc:creator>
  <cp:lastModifiedBy>Monte Bateman</cp:lastModifiedBy>
  <cp:revision>22</cp:revision>
  <dcterms:created xsi:type="dcterms:W3CDTF">2018-09-10T22:10:35Z</dcterms:created>
  <dcterms:modified xsi:type="dcterms:W3CDTF">2018-09-12T11:36:05Z</dcterms:modified>
</cp:coreProperties>
</file>