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media/image2.jpeg" ContentType="image/jpeg"/>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Override PartName="/ppt/media/media2.mp4" ContentType="vide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406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Helvetica"/>
        <a:ea typeface="Helvetica"/>
        <a:cs typeface="Helvetica"/>
        <a:sym typeface="Helvetica"/>
      </a:defRPr>
    </a:lvl1pPr>
    <a:lvl2pPr marL="0" marR="0" indent="342900" algn="ctr" defTabSz="406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Helvetica"/>
        <a:ea typeface="Helvetica"/>
        <a:cs typeface="Helvetica"/>
        <a:sym typeface="Helvetica"/>
      </a:defRPr>
    </a:lvl2pPr>
    <a:lvl3pPr marL="0" marR="0" indent="685800" algn="ctr" defTabSz="406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Helvetica"/>
        <a:ea typeface="Helvetica"/>
        <a:cs typeface="Helvetica"/>
        <a:sym typeface="Helvetica"/>
      </a:defRPr>
    </a:lvl3pPr>
    <a:lvl4pPr marL="0" marR="0" indent="1028700" algn="ctr" defTabSz="406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Helvetica"/>
        <a:ea typeface="Helvetica"/>
        <a:cs typeface="Helvetica"/>
        <a:sym typeface="Helvetica"/>
      </a:defRPr>
    </a:lvl4pPr>
    <a:lvl5pPr marL="0" marR="0" indent="1371600" algn="ctr" defTabSz="406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Helvetica"/>
        <a:ea typeface="Helvetica"/>
        <a:cs typeface="Helvetica"/>
        <a:sym typeface="Helvetica"/>
      </a:defRPr>
    </a:lvl5pPr>
    <a:lvl6pPr marL="0" marR="0" indent="1714500" algn="ctr" defTabSz="406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Helvetica"/>
        <a:ea typeface="Helvetica"/>
        <a:cs typeface="Helvetica"/>
        <a:sym typeface="Helvetica"/>
      </a:defRPr>
    </a:lvl6pPr>
    <a:lvl7pPr marL="0" marR="0" indent="2057400" algn="ctr" defTabSz="406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Helvetica"/>
        <a:ea typeface="Helvetica"/>
        <a:cs typeface="Helvetica"/>
        <a:sym typeface="Helvetica"/>
      </a:defRPr>
    </a:lvl7pPr>
    <a:lvl8pPr marL="0" marR="0" indent="2400300" algn="ctr" defTabSz="406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Helvetica"/>
        <a:ea typeface="Helvetica"/>
        <a:cs typeface="Helvetica"/>
        <a:sym typeface="Helvetica"/>
      </a:defRPr>
    </a:lvl8pPr>
    <a:lvl9pPr marL="0" marR="0" indent="2743200" algn="ctr" defTabSz="406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Helvetica"/>
        <a:ea typeface="Helvetica"/>
        <a:cs typeface="Helvetica"/>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def" i="def">
        <a:font>
          <a:latin typeface="Helvetica Light"/>
          <a:ea typeface="Helvetica Light"/>
          <a:cs typeface="Helvetica Light"/>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def" i="de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def" i="de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def" i="def">
        <a:font>
          <a:latin typeface="Helvetica Light"/>
          <a:ea typeface="Helvetica Light"/>
          <a:cs typeface="Helvetica Light"/>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def" i="def">
        <a:font>
          <a:latin typeface="Helvetica Light"/>
          <a:ea typeface="Helvetica Light"/>
          <a:cs typeface="Helvetica Light"/>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def" i="def">
        <a:font>
          <a:latin typeface="Helvetica Light"/>
          <a:ea typeface="Helvetica Light"/>
          <a:cs typeface="Helvetica Light"/>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def" i="de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C">
              <a:alpha val="30000"/>
            </a:srgbClr>
          </a:solidFill>
        </a:fill>
      </a:tcStyle>
    </a:band2H>
    <a:firstCol>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def" i="def">
        <a:font>
          <a:latin typeface="Helvetica Light"/>
          <a:ea typeface="Helvetica Light"/>
          <a:cs typeface="Helvetica Light"/>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C">
              <a:alpha val="30000"/>
            </a:srgbClr>
          </a:solidFill>
        </a:fill>
      </a:tcStyle>
    </a:band2H>
    <a:firstCol>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def" i="def">
        <a:font>
          <a:latin typeface="Helvetica Light"/>
          <a:ea typeface="Helvetica Light"/>
          <a:cs typeface="Helvetica Light"/>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de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de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de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in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D51ADE6A-740E-44AE-83CC-AE7238B6C88D}"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in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4A9BC294-FFE2-49D5-8D69-9E1BD2C41BD5}" styleName="">
    <a:tblBg/>
    <a:wholeTb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b="def" i="def"/>
      <a:tcStyle>
        <a:tcBdr/>
        <a:fill>
          <a:solidFill>
            <a:srgbClr val="8C8D8F">
              <a:alpha val="30000"/>
            </a:srgbClr>
          </a:solidFill>
        </a:fill>
      </a:tcStyle>
    </a:band2H>
    <a:firstCo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79" name="Shape 79"/>
          <p:cNvSpPr/>
          <p:nvPr>
            <p:ph type="sldImg"/>
          </p:nvPr>
        </p:nvSpPr>
        <p:spPr>
          <a:xfrm>
            <a:off x="1143000" y="685800"/>
            <a:ext cx="4572000" cy="3429000"/>
          </a:xfrm>
          <a:prstGeom prst="rect">
            <a:avLst/>
          </a:prstGeom>
        </p:spPr>
        <p:txBody>
          <a:bodyPr/>
          <a:lstStyle/>
          <a:p>
            <a:pPr/>
          </a:p>
        </p:txBody>
      </p:sp>
      <p:sp>
        <p:nvSpPr>
          <p:cNvPr id="80" name="Shape 8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06400" latinLnBrk="0">
      <a:defRPr sz="1400">
        <a:latin typeface="Lucida Grande"/>
        <a:ea typeface="Lucida Grande"/>
        <a:cs typeface="Lucida Grande"/>
        <a:sym typeface="Lucida Grande"/>
      </a:defRPr>
    </a:lvl1pPr>
    <a:lvl2pPr indent="228600" defTabSz="406400" latinLnBrk="0">
      <a:defRPr sz="1400">
        <a:latin typeface="Lucida Grande"/>
        <a:ea typeface="Lucida Grande"/>
        <a:cs typeface="Lucida Grande"/>
        <a:sym typeface="Lucida Grande"/>
      </a:defRPr>
    </a:lvl2pPr>
    <a:lvl3pPr indent="457200" defTabSz="406400" latinLnBrk="0">
      <a:defRPr sz="1400">
        <a:latin typeface="Lucida Grande"/>
        <a:ea typeface="Lucida Grande"/>
        <a:cs typeface="Lucida Grande"/>
        <a:sym typeface="Lucida Grande"/>
      </a:defRPr>
    </a:lvl3pPr>
    <a:lvl4pPr indent="685800" defTabSz="406400" latinLnBrk="0">
      <a:defRPr sz="1400">
        <a:latin typeface="Lucida Grande"/>
        <a:ea typeface="Lucida Grande"/>
        <a:cs typeface="Lucida Grande"/>
        <a:sym typeface="Lucida Grande"/>
      </a:defRPr>
    </a:lvl4pPr>
    <a:lvl5pPr indent="914400" defTabSz="406400" latinLnBrk="0">
      <a:defRPr sz="1400">
        <a:latin typeface="Lucida Grande"/>
        <a:ea typeface="Lucida Grande"/>
        <a:cs typeface="Lucida Grande"/>
        <a:sym typeface="Lucida Grande"/>
      </a:defRPr>
    </a:lvl5pPr>
    <a:lvl6pPr indent="1143000" defTabSz="406400" latinLnBrk="0">
      <a:defRPr sz="1400">
        <a:latin typeface="Lucida Grande"/>
        <a:ea typeface="Lucida Grande"/>
        <a:cs typeface="Lucida Grande"/>
        <a:sym typeface="Lucida Grande"/>
      </a:defRPr>
    </a:lvl6pPr>
    <a:lvl7pPr indent="1371600" defTabSz="406400" latinLnBrk="0">
      <a:defRPr sz="1400">
        <a:latin typeface="Lucida Grande"/>
        <a:ea typeface="Lucida Grande"/>
        <a:cs typeface="Lucida Grande"/>
        <a:sym typeface="Lucida Grande"/>
      </a:defRPr>
    </a:lvl7pPr>
    <a:lvl8pPr indent="1600200" defTabSz="406400" latinLnBrk="0">
      <a:defRPr sz="1400">
        <a:latin typeface="Lucida Grande"/>
        <a:ea typeface="Lucida Grande"/>
        <a:cs typeface="Lucida Grande"/>
        <a:sym typeface="Lucida Grande"/>
      </a:defRPr>
    </a:lvl8pPr>
    <a:lvl9pPr indent="1828800" defTabSz="406400" latinLnBrk="0">
      <a:defRPr sz="1400">
        <a:latin typeface="Lucida Grande"/>
        <a:ea typeface="Lucida Grande"/>
        <a:cs typeface="Lucida Grande"/>
        <a:sym typeface="Lucida Grand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Shape 220"/>
          <p:cNvSpPr/>
          <p:nvPr>
            <p:ph type="sldImg"/>
          </p:nvPr>
        </p:nvSpPr>
        <p:spPr>
          <a:prstGeom prst="rect">
            <a:avLst/>
          </a:prstGeom>
        </p:spPr>
        <p:txBody>
          <a:bodyPr/>
          <a:lstStyle/>
          <a:p>
            <a:pPr/>
          </a:p>
        </p:txBody>
      </p:sp>
      <p:sp>
        <p:nvSpPr>
          <p:cNvPr id="221" name="Shape 221"/>
          <p:cNvSpPr/>
          <p:nvPr>
            <p:ph type="body" sz="quarter" idx="1"/>
          </p:nvPr>
        </p:nvSpPr>
        <p:spPr>
          <a:prstGeom prst="rect">
            <a:avLst/>
          </a:prstGeom>
        </p:spPr>
        <p:txBody>
          <a:bodyPr/>
          <a:lstStyle/>
          <a:p>
            <a:pPr/>
            <a:r>
              <a:t>What we want is to be able to automate the replication of information down the tree, and summarization of info up the tree. For instance, we might want to count events, or replicate the flash_id along the event dimension. The idea even extends to other calculations, such as maximum radiance, or the flash latitude and longitude that corresponds to each event.</a:t>
            </a:r>
          </a:p>
          <a:p>
            <a:pPr/>
          </a:p>
          <a:p>
            <a:pPr/>
            <a:r>
              <a:t>A final operation that we might want to do is prune out flashes of interest, reducing the size of the dataset.</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3" name="Title Text"/>
          <p:cNvSpPr txBox="1"/>
          <p:nvPr>
            <p:ph type="title"/>
          </p:nvPr>
        </p:nvSpPr>
        <p:spPr>
          <a:prstGeom prst="rect">
            <a:avLst/>
          </a:prstGeom>
        </p:spPr>
        <p:txBody>
          <a:bodyPr/>
          <a:lstStyle/>
          <a:p>
            <a:pPr/>
            <a:r>
              <a:t>Title Text</a:t>
            </a:r>
          </a:p>
        </p:txBody>
      </p:sp>
      <p:sp>
        <p:nvSpPr>
          <p:cNvPr id="14"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 No Graphics">
    <p:spTree>
      <p:nvGrpSpPr>
        <p:cNvPr id="1" name=""/>
        <p:cNvGrpSpPr/>
        <p:nvPr/>
      </p:nvGrpSpPr>
      <p:grpSpPr>
        <a:xfrm>
          <a:off x="0" y="0"/>
          <a:ext cx="0" cy="0"/>
          <a:chOff x="0" y="0"/>
          <a:chExt cx="0" cy="0"/>
        </a:xfrm>
      </p:grpSpPr>
      <p:sp>
        <p:nvSpPr>
          <p:cNvPr id="22" name="Title Text"/>
          <p:cNvSpPr txBox="1"/>
          <p:nvPr>
            <p:ph type="title"/>
          </p:nvPr>
        </p:nvSpPr>
        <p:spPr>
          <a:xfrm>
            <a:off x="614362" y="-25400"/>
            <a:ext cx="7515226" cy="1143000"/>
          </a:xfrm>
          <a:prstGeom prst="rect">
            <a:avLst/>
          </a:prstGeom>
        </p:spPr>
        <p:txBody>
          <a:bodyPr/>
          <a:lstStyle>
            <a:lvl1pPr>
              <a:defRPr cap="none" sz="2000">
                <a:latin typeface="+mn-lt"/>
                <a:ea typeface="+mn-ea"/>
                <a:cs typeface="+mn-cs"/>
                <a:sym typeface="Times New Roman"/>
              </a:defRPr>
            </a:lvl1pPr>
          </a:lstStyle>
          <a:p>
            <a:pPr/>
            <a:r>
              <a:t>Title Text</a:t>
            </a:r>
          </a:p>
        </p:txBody>
      </p:sp>
      <p:sp>
        <p:nvSpPr>
          <p:cNvPr id="23" name="Body Level One…"/>
          <p:cNvSpPr txBox="1"/>
          <p:nvPr>
            <p:ph type="body" idx="1"/>
          </p:nvPr>
        </p:nvSpPr>
        <p:spPr>
          <a:xfrm>
            <a:off x="569912" y="2130425"/>
            <a:ext cx="8229601" cy="4727575"/>
          </a:xfrm>
          <a:prstGeom prst="rect">
            <a:avLst/>
          </a:prstGeom>
        </p:spPr>
        <p:txBody>
          <a:bodyPr>
            <a:noAutofit/>
          </a:bodyPr>
          <a:lstStyle/>
          <a:p>
            <a:pPr/>
            <a:r>
              <a:t>Body Level One</a:t>
            </a:r>
          </a:p>
          <a:p>
            <a:pPr lvl="1"/>
            <a:r>
              <a:t>Body Level Two</a:t>
            </a:r>
          </a:p>
          <a:p>
            <a:pPr lvl="2"/>
            <a:r>
              <a:t>Body Level Three</a:t>
            </a:r>
          </a:p>
          <a:p>
            <a:pPr lvl="3"/>
            <a:r>
              <a:t>Body Level Four</a:t>
            </a:r>
          </a:p>
          <a:p>
            <a:pPr lvl="4"/>
            <a:r>
              <a:t>Body Level Five</a:t>
            </a:r>
          </a:p>
        </p:txBody>
      </p:sp>
      <p:sp>
        <p:nvSpPr>
          <p:cNvPr id="2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p:bg>
      <p:bgPr>
        <a:solidFill>
          <a:srgbClr val="777777"/>
        </a:solidFill>
      </p:bgPr>
    </p:bg>
    <p:spTree>
      <p:nvGrpSpPr>
        <p:cNvPr id="1" name=""/>
        <p:cNvGrpSpPr/>
        <p:nvPr/>
      </p:nvGrpSpPr>
      <p:grpSpPr>
        <a:xfrm>
          <a:off x="0" y="0"/>
          <a:ext cx="0" cy="0"/>
          <a:chOff x="0" y="0"/>
          <a:chExt cx="0" cy="0"/>
        </a:xfrm>
      </p:grpSpPr>
      <p:sp>
        <p:nvSpPr>
          <p:cNvPr id="31" name="Rectangle"/>
          <p:cNvSpPr/>
          <p:nvPr/>
        </p:nvSpPr>
        <p:spPr>
          <a:xfrm>
            <a:off x="0" y="0"/>
            <a:ext cx="9144000" cy="1143000"/>
          </a:xfrm>
          <a:prstGeom prst="rect">
            <a:avLst/>
          </a:prstGeom>
          <a:solidFill>
            <a:srgbClr val="000000"/>
          </a:solidFill>
          <a:ln w="12700">
            <a:miter lim="400000"/>
          </a:ln>
        </p:spPr>
        <p:txBody>
          <a:bodyPr lIns="50800" tIns="50800" rIns="50800" bIns="50800" anchor="ctr"/>
          <a:lstStyle/>
          <a:p>
            <a:pPr marL="40639" marR="40639" algn="l" defTabSz="914400">
              <a:defRPr>
                <a:uFill>
                  <a:solidFill>
                    <a:srgbClr val="000000"/>
                  </a:solidFill>
                </a:uFill>
                <a:latin typeface="Arial"/>
                <a:ea typeface="Arial"/>
                <a:cs typeface="Arial"/>
                <a:sym typeface="Arial"/>
              </a:defRPr>
            </a:pPr>
          </a:p>
        </p:txBody>
      </p:sp>
      <p:pic>
        <p:nvPicPr>
          <p:cNvPr id="32" name="TTU 2 Title Page_logo.jpg" descr="TTU 2 Title Page_logo.jpg"/>
          <p:cNvPicPr>
            <a:picLocks noChangeAspect="0"/>
          </p:cNvPicPr>
          <p:nvPr/>
        </p:nvPicPr>
        <p:blipFill>
          <a:blip r:embed="rId2">
            <a:extLst/>
          </a:blip>
          <a:stretch>
            <a:fillRect/>
          </a:stretch>
        </p:blipFill>
        <p:spPr>
          <a:xfrm>
            <a:off x="7977187" y="-3175"/>
            <a:ext cx="1103313" cy="1139825"/>
          </a:xfrm>
          <a:prstGeom prst="rect">
            <a:avLst/>
          </a:prstGeom>
          <a:ln w="12700">
            <a:miter lim="400000"/>
          </a:ln>
        </p:spPr>
      </p:pic>
      <p:sp>
        <p:nvSpPr>
          <p:cNvPr id="33" name="Title Text"/>
          <p:cNvSpPr txBox="1"/>
          <p:nvPr>
            <p:ph type="title"/>
          </p:nvPr>
        </p:nvSpPr>
        <p:spPr>
          <a:xfrm>
            <a:off x="614362" y="-4763"/>
            <a:ext cx="7513638" cy="1143001"/>
          </a:xfrm>
          <a:prstGeom prst="rect">
            <a:avLst/>
          </a:prstGeom>
        </p:spPr>
        <p:txBody>
          <a:bodyPr/>
          <a:lstStyle>
            <a:lvl1pPr>
              <a:lnSpc>
                <a:spcPct val="120000"/>
              </a:lnSpc>
              <a:spcBef>
                <a:spcPts val="400"/>
              </a:spcBef>
              <a:defRPr cap="none"/>
            </a:lvl1pPr>
          </a:lstStyle>
          <a:p>
            <a:pPr/>
            <a:r>
              <a:t>Title Text</a:t>
            </a:r>
          </a:p>
        </p:txBody>
      </p:sp>
      <p:sp>
        <p:nvSpPr>
          <p:cNvPr id="34" name="Body Level One…"/>
          <p:cNvSpPr txBox="1"/>
          <p:nvPr>
            <p:ph type="body" sz="half" idx="1"/>
          </p:nvPr>
        </p:nvSpPr>
        <p:spPr>
          <a:xfrm>
            <a:off x="566737" y="3076575"/>
            <a:ext cx="6400801" cy="3467100"/>
          </a:xfrm>
          <a:prstGeom prst="rect">
            <a:avLst/>
          </a:prstGeom>
        </p:spPr>
        <p:txBody>
          <a:bodyPr>
            <a:noAutofit/>
          </a:bodyPr>
          <a:lstStyle>
            <a:lvl1pPr>
              <a:spcBef>
                <a:spcPts val="0"/>
              </a:spcBef>
              <a:defRPr sz="3600">
                <a:solidFill>
                  <a:srgbClr val="FFFFFF"/>
                </a:solidFill>
                <a:uFill>
                  <a:solidFill>
                    <a:srgbClr val="FFFFFF"/>
                  </a:solidFill>
                </a:uFill>
              </a:defRPr>
            </a:lvl1pPr>
            <a:lvl2pPr marL="154939" indent="0" algn="ctr">
              <a:buSzTx/>
              <a:buFont typeface="Wingdings"/>
              <a:buNone/>
            </a:lvl2pPr>
            <a:lvl3pPr marL="554990" indent="0" algn="ctr">
              <a:buSzTx/>
              <a:buNone/>
            </a:lvl3pPr>
            <a:lvl4pPr marL="1070927" indent="0" algn="ctr">
              <a:buSzTx/>
              <a:buNone/>
            </a:lvl4pPr>
            <a:lvl5pPr algn="ctr"/>
          </a:lstStyle>
          <a:p>
            <a:pPr/>
            <a:r>
              <a:t>Body Level One</a:t>
            </a:r>
          </a:p>
          <a:p>
            <a:pPr lvl="1"/>
            <a:r>
              <a:t>Body Level Two</a:t>
            </a:r>
          </a:p>
          <a:p>
            <a:pPr lvl="2"/>
            <a:r>
              <a:t>Body Level Three</a:t>
            </a:r>
          </a:p>
          <a:p>
            <a:pPr lvl="3"/>
            <a:r>
              <a:t>Body Level Four</a:t>
            </a:r>
          </a:p>
          <a:p>
            <a:pPr lvl="4"/>
            <a:r>
              <a:t>Body Level Five</a:t>
            </a:r>
          </a:p>
        </p:txBody>
      </p:sp>
      <p:sp>
        <p:nvSpPr>
          <p:cNvPr id="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 No Graphics">
    <p:bg>
      <p:bgPr>
        <a:solidFill>
          <a:srgbClr val="777777"/>
        </a:solidFill>
      </p:bgPr>
    </p:bg>
    <p:spTree>
      <p:nvGrpSpPr>
        <p:cNvPr id="1" name=""/>
        <p:cNvGrpSpPr/>
        <p:nvPr/>
      </p:nvGrpSpPr>
      <p:grpSpPr>
        <a:xfrm>
          <a:off x="0" y="0"/>
          <a:ext cx="0" cy="0"/>
          <a:chOff x="0" y="0"/>
          <a:chExt cx="0" cy="0"/>
        </a:xfrm>
      </p:grpSpPr>
      <p:sp>
        <p:nvSpPr>
          <p:cNvPr id="42" name="Title Text"/>
          <p:cNvSpPr txBox="1"/>
          <p:nvPr>
            <p:ph type="title"/>
          </p:nvPr>
        </p:nvSpPr>
        <p:spPr>
          <a:xfrm>
            <a:off x="614362" y="-42863"/>
            <a:ext cx="7513638" cy="1143001"/>
          </a:xfrm>
          <a:prstGeom prst="rect">
            <a:avLst/>
          </a:prstGeom>
        </p:spPr>
        <p:txBody>
          <a:bodyPr/>
          <a:lstStyle>
            <a:lvl1pPr>
              <a:lnSpc>
                <a:spcPct val="120000"/>
              </a:lnSpc>
              <a:spcBef>
                <a:spcPts val="400"/>
              </a:spcBef>
              <a:defRPr cap="none" sz="2000"/>
            </a:lvl1pPr>
          </a:lstStyle>
          <a:p>
            <a:pPr/>
            <a:r>
              <a:t>Title Text</a:t>
            </a:r>
          </a:p>
        </p:txBody>
      </p:sp>
      <p:sp>
        <p:nvSpPr>
          <p:cNvPr id="43" name="Body Level One…"/>
          <p:cNvSpPr txBox="1"/>
          <p:nvPr>
            <p:ph type="body" sz="half" idx="1"/>
          </p:nvPr>
        </p:nvSpPr>
        <p:spPr>
          <a:xfrm>
            <a:off x="566737" y="3076575"/>
            <a:ext cx="6400801" cy="3467100"/>
          </a:xfrm>
          <a:prstGeom prst="rect">
            <a:avLst/>
          </a:prstGeom>
        </p:spPr>
        <p:txBody>
          <a:bodyPr>
            <a:noAutofit/>
          </a:bodyPr>
          <a:lstStyle>
            <a:lvl1pPr>
              <a:spcBef>
                <a:spcPts val="0"/>
              </a:spcBef>
              <a:defRPr sz="3600">
                <a:solidFill>
                  <a:srgbClr val="FFFFFF"/>
                </a:solidFill>
                <a:uFill>
                  <a:solidFill>
                    <a:srgbClr val="FFFFFF"/>
                  </a:solidFill>
                </a:uFill>
              </a:defRPr>
            </a:lvl1pPr>
            <a:lvl2pPr marL="154939" indent="0" algn="ctr">
              <a:buSzTx/>
              <a:buFont typeface="Wingdings"/>
              <a:buNone/>
            </a:lvl2pPr>
            <a:lvl3pPr marL="554990" indent="0" algn="ctr">
              <a:buSzTx/>
              <a:buNone/>
            </a:lvl3pPr>
            <a:lvl4pPr marL="1070927" indent="0" algn="ctr">
              <a:buSzTx/>
              <a:buNone/>
            </a:lvl4pPr>
            <a:lvl5pPr algn="ctr"/>
          </a:lstStyle>
          <a:p>
            <a:pPr/>
            <a:r>
              <a:t>Body Level One</a:t>
            </a:r>
          </a:p>
          <a:p>
            <a:pPr lvl="1"/>
            <a:r>
              <a:t>Body Level Two</a:t>
            </a:r>
          </a:p>
          <a:p>
            <a:pPr lvl="2"/>
            <a:r>
              <a:t>Body Level Three</a:t>
            </a:r>
          </a:p>
          <a:p>
            <a:pPr lvl="3"/>
            <a:r>
              <a:t>Body Level Four</a:t>
            </a:r>
          </a:p>
          <a:p>
            <a:pPr lvl="4"/>
            <a:r>
              <a:t>Body Level Five</a:t>
            </a:r>
          </a:p>
        </p:txBody>
      </p:sp>
      <p:sp>
        <p:nvSpPr>
          <p:cNvPr id="4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Top">
    <p:bg>
      <p:bgPr>
        <a:solidFill>
          <a:srgbClr val="000000"/>
        </a:solidFill>
      </p:bgPr>
    </p:bg>
    <p:spTree>
      <p:nvGrpSpPr>
        <p:cNvPr id="1" name=""/>
        <p:cNvGrpSpPr/>
        <p:nvPr/>
      </p:nvGrpSpPr>
      <p:grpSpPr>
        <a:xfrm>
          <a:off x="0" y="0"/>
          <a:ext cx="0" cy="0"/>
          <a:chOff x="0" y="0"/>
          <a:chExt cx="0" cy="0"/>
        </a:xfrm>
      </p:grpSpPr>
      <p:sp>
        <p:nvSpPr>
          <p:cNvPr id="51" name="Title Text"/>
          <p:cNvSpPr txBox="1"/>
          <p:nvPr>
            <p:ph type="title"/>
          </p:nvPr>
        </p:nvSpPr>
        <p:spPr>
          <a:xfrm>
            <a:off x="889000" y="177800"/>
            <a:ext cx="7353300" cy="863600"/>
          </a:xfrm>
          <a:prstGeom prst="rect">
            <a:avLst/>
          </a:prstGeom>
        </p:spPr>
        <p:txBody>
          <a:bodyPr>
            <a:normAutofit fontScale="100000" lnSpcReduction="0"/>
          </a:bodyPr>
          <a:lstStyle>
            <a:lvl1pPr marL="0" marR="0" algn="ctr" defTabSz="406400">
              <a:defRPr cap="none" sz="5800">
                <a:uFillTx/>
                <a:latin typeface="+mj-lt"/>
                <a:ea typeface="+mj-ea"/>
                <a:cs typeface="+mj-cs"/>
                <a:sym typeface="Gill Sans"/>
              </a:defRPr>
            </a:lvl1pPr>
          </a:lstStyle>
          <a:p>
            <a:pPr/>
            <a:r>
              <a:t>Title Text</a:t>
            </a:r>
          </a:p>
        </p:txBody>
      </p:sp>
      <p:sp>
        <p:nvSpPr>
          <p:cNvPr id="52" name="Slide Number"/>
          <p:cNvSpPr txBox="1"/>
          <p:nvPr>
            <p:ph type="sldNum" sz="quarter" idx="2"/>
          </p:nvPr>
        </p:nvSpPr>
        <p:spPr>
          <a:xfrm>
            <a:off x="4423742" y="6489700"/>
            <a:ext cx="283816" cy="279400"/>
          </a:xfrm>
          <a:prstGeom prst="rect">
            <a:avLst/>
          </a:prstGeom>
        </p:spPr>
        <p:txBody>
          <a:bodyPr/>
          <a:lstStyle>
            <a:lvl1pPr defTabSz="406400">
              <a:defRPr sz="1200">
                <a:uFillTx/>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Bullets &amp; Photo">
    <p:bg>
      <p:bgPr>
        <a:solidFill>
          <a:srgbClr val="000000"/>
        </a:solidFill>
      </p:bgPr>
    </p:bg>
    <p:spTree>
      <p:nvGrpSpPr>
        <p:cNvPr id="1" name=""/>
        <p:cNvGrpSpPr/>
        <p:nvPr/>
      </p:nvGrpSpPr>
      <p:grpSpPr>
        <a:xfrm>
          <a:off x="0" y="0"/>
          <a:ext cx="0" cy="0"/>
          <a:chOff x="0" y="0"/>
          <a:chExt cx="0" cy="0"/>
        </a:xfrm>
      </p:grpSpPr>
      <p:sp>
        <p:nvSpPr>
          <p:cNvPr id="59" name="Image"/>
          <p:cNvSpPr/>
          <p:nvPr>
            <p:ph type="pic" sz="quarter" idx="13"/>
          </p:nvPr>
        </p:nvSpPr>
        <p:spPr>
          <a:xfrm>
            <a:off x="5524500" y="2044700"/>
            <a:ext cx="2857500" cy="3812977"/>
          </a:xfrm>
          <a:prstGeom prst="rect">
            <a:avLst/>
          </a:prstGeom>
        </p:spPr>
        <p:txBody>
          <a:bodyPr lIns="91439" tIns="45719" rIns="91439" bIns="45719">
            <a:noAutofit/>
          </a:bodyPr>
          <a:lstStyle/>
          <a:p>
            <a:pPr/>
          </a:p>
        </p:txBody>
      </p:sp>
      <p:sp>
        <p:nvSpPr>
          <p:cNvPr id="60" name="Title Text"/>
          <p:cNvSpPr txBox="1"/>
          <p:nvPr>
            <p:ph type="title"/>
          </p:nvPr>
        </p:nvSpPr>
        <p:spPr>
          <a:xfrm>
            <a:off x="889000" y="177800"/>
            <a:ext cx="7353300" cy="863600"/>
          </a:xfrm>
          <a:prstGeom prst="rect">
            <a:avLst/>
          </a:prstGeom>
        </p:spPr>
        <p:txBody>
          <a:bodyPr>
            <a:normAutofit fontScale="100000" lnSpcReduction="0"/>
          </a:bodyPr>
          <a:lstStyle>
            <a:lvl1pPr marL="0" marR="0" algn="ctr" defTabSz="406400">
              <a:defRPr cap="none" sz="5800">
                <a:uFillTx/>
                <a:latin typeface="+mj-lt"/>
                <a:ea typeface="+mj-ea"/>
                <a:cs typeface="+mj-cs"/>
                <a:sym typeface="Gill Sans"/>
              </a:defRPr>
            </a:lvl1pPr>
          </a:lstStyle>
          <a:p>
            <a:pPr/>
            <a:r>
              <a:t>Title Text</a:t>
            </a:r>
          </a:p>
        </p:txBody>
      </p:sp>
      <p:sp>
        <p:nvSpPr>
          <p:cNvPr id="61" name="Body Level One…"/>
          <p:cNvSpPr txBox="1"/>
          <p:nvPr>
            <p:ph type="body" sz="half" idx="1"/>
          </p:nvPr>
        </p:nvSpPr>
        <p:spPr>
          <a:xfrm>
            <a:off x="304800" y="1943100"/>
            <a:ext cx="3784600" cy="4013200"/>
          </a:xfrm>
          <a:prstGeom prst="rect">
            <a:avLst/>
          </a:prstGeom>
        </p:spPr>
        <p:txBody>
          <a:bodyPr anchor="ctr">
            <a:noAutofit/>
          </a:bodyPr>
          <a:lstStyle>
            <a:lvl1pPr marL="812120" marR="0" indent="-494620" defTabSz="406400">
              <a:spcBef>
                <a:spcPts val="2700"/>
              </a:spcBef>
              <a:buSzPct val="171000"/>
              <a:buChar char="•"/>
              <a:defRPr sz="2200">
                <a:solidFill>
                  <a:srgbClr val="FFFFFF"/>
                </a:solidFill>
                <a:uFillTx/>
                <a:latin typeface="+mj-lt"/>
                <a:ea typeface="+mj-ea"/>
                <a:cs typeface="+mj-cs"/>
                <a:sym typeface="Gill Sans"/>
              </a:defRPr>
            </a:lvl1pPr>
            <a:lvl2pPr marL="1256620" marR="0" indent="-494620" defTabSz="406400">
              <a:spcBef>
                <a:spcPts val="2700"/>
              </a:spcBef>
              <a:buClrTx/>
              <a:buSzPct val="171000"/>
              <a:buChar char="•"/>
              <a:defRPr sz="2200">
                <a:solidFill>
                  <a:srgbClr val="FFFFFF"/>
                </a:solidFill>
                <a:uFillTx/>
                <a:latin typeface="+mj-lt"/>
                <a:ea typeface="+mj-ea"/>
                <a:cs typeface="+mj-cs"/>
                <a:sym typeface="Gill Sans"/>
              </a:defRPr>
            </a:lvl2pPr>
            <a:lvl3pPr marL="1701120" marR="0" indent="-494620" defTabSz="406400">
              <a:spcBef>
                <a:spcPts val="2700"/>
              </a:spcBef>
              <a:buSzPct val="171000"/>
              <a:defRPr i="0" sz="2200">
                <a:solidFill>
                  <a:srgbClr val="FFFFFF"/>
                </a:solidFill>
                <a:uFillTx/>
                <a:latin typeface="+mj-lt"/>
                <a:ea typeface="+mj-ea"/>
                <a:cs typeface="+mj-cs"/>
                <a:sym typeface="Gill Sans"/>
              </a:defRPr>
            </a:lvl3pPr>
            <a:lvl4pPr marL="2145620" marR="0" indent="-494620" defTabSz="406400">
              <a:spcBef>
                <a:spcPts val="2700"/>
              </a:spcBef>
              <a:buSzPct val="171000"/>
              <a:buChar char="•"/>
              <a:defRPr sz="2200">
                <a:solidFill>
                  <a:srgbClr val="FFFFFF"/>
                </a:solidFill>
                <a:uFillTx/>
                <a:latin typeface="+mj-lt"/>
                <a:ea typeface="+mj-ea"/>
                <a:cs typeface="+mj-cs"/>
                <a:sym typeface="Gill Sans"/>
              </a:defRPr>
            </a:lvl4pPr>
            <a:lvl5pPr marL="2590120" marR="0" indent="-494620" defTabSz="406400">
              <a:spcBef>
                <a:spcPts val="2700"/>
              </a:spcBef>
              <a:buSzPct val="171000"/>
              <a:buChar char="•"/>
              <a:defRPr sz="2200">
                <a:solidFill>
                  <a:srgbClr val="FFFFFF"/>
                </a:solidFill>
                <a:uFillTx/>
                <a:latin typeface="+mj-lt"/>
                <a:ea typeface="+mj-ea"/>
                <a:cs typeface="+mj-c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62" name="Slide Number"/>
          <p:cNvSpPr txBox="1"/>
          <p:nvPr>
            <p:ph type="sldNum" sz="quarter" idx="2"/>
          </p:nvPr>
        </p:nvSpPr>
        <p:spPr>
          <a:xfrm>
            <a:off x="4423742" y="6489700"/>
            <a:ext cx="283816" cy="279400"/>
          </a:xfrm>
          <a:prstGeom prst="rect">
            <a:avLst/>
          </a:prstGeom>
        </p:spPr>
        <p:txBody>
          <a:bodyPr/>
          <a:lstStyle>
            <a:lvl1pPr defTabSz="406400">
              <a:defRPr sz="1200">
                <a:uFillTx/>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spTree>
      <p:nvGrpSpPr>
        <p:cNvPr id="1" name=""/>
        <p:cNvGrpSpPr/>
        <p:nvPr/>
      </p:nvGrpSpPr>
      <p:grpSpPr>
        <a:xfrm>
          <a:off x="0" y="0"/>
          <a:ext cx="0" cy="0"/>
          <a:chOff x="0" y="0"/>
          <a:chExt cx="0" cy="0"/>
        </a:xfrm>
      </p:grpSpPr>
      <p:sp>
        <p:nvSpPr>
          <p:cNvPr id="69" name="Rectangle"/>
          <p:cNvSpPr/>
          <p:nvPr/>
        </p:nvSpPr>
        <p:spPr>
          <a:xfrm>
            <a:off x="0" y="0"/>
            <a:ext cx="9144000" cy="1143000"/>
          </a:xfrm>
          <a:prstGeom prst="rect">
            <a:avLst/>
          </a:prstGeom>
          <a:solidFill>
            <a:srgbClr val="000000"/>
          </a:solidFill>
          <a:ln w="12700">
            <a:miter lim="400000"/>
          </a:ln>
        </p:spPr>
        <p:txBody>
          <a:bodyPr lIns="50800" tIns="50800" rIns="50800" bIns="50800" anchor="ctr"/>
          <a:lstStyle/>
          <a:p>
            <a:pPr marL="40639" marR="40639" algn="l" defTabSz="914400">
              <a:defRPr>
                <a:uFill>
                  <a:solidFill>
                    <a:srgbClr val="000000"/>
                  </a:solidFill>
                </a:uFill>
                <a:latin typeface="Arial"/>
                <a:ea typeface="Arial"/>
                <a:cs typeface="Arial"/>
                <a:sym typeface="Arial"/>
              </a:defRPr>
            </a:pPr>
          </a:p>
        </p:txBody>
      </p:sp>
      <p:pic>
        <p:nvPicPr>
          <p:cNvPr id="70" name="DoubleT-485.jpg" descr="DoubleT-485.jpg"/>
          <p:cNvPicPr>
            <a:picLocks noChangeAspect="0"/>
          </p:cNvPicPr>
          <p:nvPr/>
        </p:nvPicPr>
        <p:blipFill>
          <a:blip r:embed="rId2">
            <a:extLst/>
          </a:blip>
          <a:srcRect l="20190" t="17184" r="29963" b="22038"/>
          <a:stretch>
            <a:fillRect/>
          </a:stretch>
        </p:blipFill>
        <p:spPr>
          <a:xfrm>
            <a:off x="9404350" y="-1200151"/>
            <a:ext cx="762000" cy="914401"/>
          </a:xfrm>
          <a:prstGeom prst="rect">
            <a:avLst/>
          </a:prstGeom>
          <a:ln w="12700">
            <a:miter lim="400000"/>
          </a:ln>
        </p:spPr>
      </p:pic>
      <p:sp>
        <p:nvSpPr>
          <p:cNvPr id="71" name="Title Text"/>
          <p:cNvSpPr txBox="1"/>
          <p:nvPr>
            <p:ph type="title"/>
          </p:nvPr>
        </p:nvSpPr>
        <p:spPr>
          <a:prstGeom prst="rect">
            <a:avLst/>
          </a:prstGeom>
        </p:spPr>
        <p:txBody>
          <a:bodyPr/>
          <a:lstStyle/>
          <a:p>
            <a:pPr/>
            <a:r>
              <a:t>Title Text</a:t>
            </a:r>
          </a:p>
        </p:txBody>
      </p:sp>
      <p:sp>
        <p:nvSpPr>
          <p:cNvPr id="72" name="Body Level One…"/>
          <p:cNvSpPr txBox="1"/>
          <p:nvPr>
            <p:ph type="body" idx="1"/>
          </p:nvPr>
        </p:nvSpPr>
        <p:spPr>
          <a:xfrm>
            <a:off x="569912" y="2130425"/>
            <a:ext cx="8229601" cy="4727575"/>
          </a:xfrm>
          <a:prstGeom prst="rect">
            <a:avLst/>
          </a:prstGeom>
        </p:spPr>
        <p:txBody>
          <a:bodyPr>
            <a:noAutofit/>
          </a:bodyPr>
          <a:lstStyle/>
          <a:p>
            <a:pPr/>
            <a:r>
              <a:t>Body Level One</a:t>
            </a:r>
          </a:p>
          <a:p>
            <a:pPr lvl="1"/>
            <a:r>
              <a:t>Body Level Two</a:t>
            </a:r>
          </a:p>
          <a:p>
            <a:pPr lvl="2"/>
            <a:r>
              <a:t>Body Level Three</a:t>
            </a:r>
          </a:p>
          <a:p>
            <a:pPr lvl="3"/>
            <a:r>
              <a:t>Body Level Four</a:t>
            </a:r>
          </a:p>
          <a:p>
            <a:pPr lvl="4"/>
            <a:r>
              <a:t>Body Level Five</a:t>
            </a:r>
          </a:p>
        </p:txBody>
      </p:sp>
      <p:sp>
        <p:nvSpPr>
          <p:cNvPr id="73" name="Slide Number"/>
          <p:cNvSpPr txBox="1"/>
          <p:nvPr>
            <p:ph type="sldNum" sz="quarter" idx="2"/>
          </p:nvPr>
        </p:nvSpPr>
        <p:spPr>
          <a:xfrm>
            <a:off x="4387713" y="6388100"/>
            <a:ext cx="368574" cy="381000"/>
          </a:xfrm>
          <a:prstGeom prst="rect">
            <a:avLst/>
          </a:prstGeom>
        </p:spPr>
        <p:txBody>
          <a:bodyPr/>
          <a:lstStyle>
            <a:lvl1pPr>
              <a:defRPr>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Rectangle"/>
          <p:cNvSpPr/>
          <p:nvPr/>
        </p:nvSpPr>
        <p:spPr>
          <a:xfrm>
            <a:off x="0" y="0"/>
            <a:ext cx="9144000" cy="1143000"/>
          </a:xfrm>
          <a:prstGeom prst="rect">
            <a:avLst/>
          </a:prstGeom>
          <a:solidFill>
            <a:srgbClr val="000000"/>
          </a:solidFill>
          <a:ln w="12700">
            <a:miter lim="400000"/>
          </a:ln>
        </p:spPr>
        <p:txBody>
          <a:bodyPr lIns="50800" tIns="50800" rIns="50800" bIns="50800" anchor="ctr"/>
          <a:lstStyle/>
          <a:p>
            <a:pPr marL="40639" marR="40639" algn="l" defTabSz="914400">
              <a:defRPr>
                <a:uFill>
                  <a:solidFill>
                    <a:srgbClr val="000000"/>
                  </a:solidFill>
                </a:uFill>
                <a:latin typeface="Arial"/>
                <a:ea typeface="Arial"/>
                <a:cs typeface="Arial"/>
                <a:sym typeface="Arial"/>
              </a:defRPr>
            </a:pPr>
          </a:p>
        </p:txBody>
      </p:sp>
      <p:pic>
        <p:nvPicPr>
          <p:cNvPr id="3" name="DoubleT-485.jpg" descr="DoubleT-485.jpg"/>
          <p:cNvPicPr>
            <a:picLocks noChangeAspect="0"/>
          </p:cNvPicPr>
          <p:nvPr/>
        </p:nvPicPr>
        <p:blipFill>
          <a:blip r:embed="rId2">
            <a:extLst/>
          </a:blip>
          <a:srcRect l="20190" t="17184" r="29963" b="22038"/>
          <a:stretch>
            <a:fillRect/>
          </a:stretch>
        </p:blipFill>
        <p:spPr>
          <a:xfrm>
            <a:off x="8058150" y="133350"/>
            <a:ext cx="762000" cy="914400"/>
          </a:xfrm>
          <a:prstGeom prst="rect">
            <a:avLst/>
          </a:prstGeom>
          <a:ln w="12700">
            <a:miter lim="400000"/>
          </a:ln>
        </p:spPr>
      </p:pic>
      <p:sp>
        <p:nvSpPr>
          <p:cNvPr id="4" name="Title Text"/>
          <p:cNvSpPr txBox="1"/>
          <p:nvPr>
            <p:ph type="title"/>
          </p:nvPr>
        </p:nvSpPr>
        <p:spPr>
          <a:xfrm>
            <a:off x="614362" y="12700"/>
            <a:ext cx="7515226" cy="1143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Title Text</a:t>
            </a:r>
          </a:p>
        </p:txBody>
      </p:sp>
      <p:sp>
        <p:nvSpPr>
          <p:cNvPr id="5" name="Body Level One…"/>
          <p:cNvSpPr txBox="1"/>
          <p:nvPr>
            <p:ph type="body" idx="1"/>
          </p:nvPr>
        </p:nvSpPr>
        <p:spPr>
          <a:xfrm>
            <a:off x="188912" y="1444625"/>
            <a:ext cx="7667859" cy="472757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2pPr marL="440690" indent="-285750">
              <a:spcBef>
                <a:spcPts val="500"/>
              </a:spcBef>
              <a:buClr>
                <a:srgbClr val="D81E00"/>
              </a:buClr>
              <a:buSzPct val="90000"/>
              <a:buChar char=""/>
              <a:defRPr sz="2400"/>
            </a:lvl2pPr>
            <a:lvl3pPr marL="783590" indent="-228600">
              <a:buSzPct val="100000"/>
              <a:buChar char="•"/>
              <a:defRPr i="1" sz="2000"/>
            </a:lvl3pPr>
            <a:lvl4pPr marL="1299527" indent="-228600">
              <a:spcBef>
                <a:spcPts val="800"/>
              </a:spcBef>
              <a:buSzPct val="100000"/>
              <a:buChar char="–"/>
              <a:defRPr sz="1800"/>
            </a:lvl4pPr>
            <a:lvl5pPr marL="1463039">
              <a:spcBef>
                <a:spcPts val="400"/>
              </a:spcBef>
              <a:defRPr sz="1800"/>
            </a:lvl5pPr>
          </a:lstStyle>
          <a:p>
            <a:pPr/>
            <a:r>
              <a:t>Body Level One</a:t>
            </a:r>
          </a:p>
          <a:p>
            <a:pPr lvl="1"/>
            <a:r>
              <a:t>Body Level Two</a:t>
            </a:r>
          </a:p>
          <a:p>
            <a:pPr lvl="2"/>
            <a:r>
              <a:t>Body Level Three</a:t>
            </a:r>
          </a:p>
          <a:p>
            <a:pPr lvl="3"/>
            <a:r>
              <a:t>Body Level Four</a:t>
            </a:r>
          </a:p>
          <a:p>
            <a:pPr lvl="4"/>
            <a:r>
              <a:t>Body Level Five</a:t>
            </a:r>
          </a:p>
        </p:txBody>
      </p:sp>
      <p:sp>
        <p:nvSpPr>
          <p:cNvPr id="6" name="Slide Number"/>
          <p:cNvSpPr txBox="1"/>
          <p:nvPr>
            <p:ph type="sldNum" sz="quarter" idx="2"/>
          </p:nvPr>
        </p:nvSpPr>
        <p:spPr>
          <a:xfrm>
            <a:off x="4387713" y="6388100"/>
            <a:ext cx="368574" cy="360822"/>
          </a:xfrm>
          <a:prstGeom prst="rect">
            <a:avLst/>
          </a:prstGeom>
          <a:ln w="12700">
            <a:miter lim="400000"/>
          </a:ln>
        </p:spPr>
        <p:txBody>
          <a:bodyPr wrap="none" lIns="50800" tIns="50800" rIns="50800" bIns="50800">
            <a:spAutoFit/>
          </a:bodyPr>
          <a:lstStyle>
            <a:lvl1pPr defTabSz="584200">
              <a:defRPr>
                <a:uFill>
                  <a:solidFill>
                    <a:srgbClr val="000000"/>
                  </a:solidFill>
                </a:uFill>
                <a:latin typeface="Arial"/>
                <a:ea typeface="Arial"/>
                <a:cs typeface="Arial"/>
                <a:sym typeface="Aria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Lst>
  <p:transition xmlns:p14="http://schemas.microsoft.com/office/powerpoint/2010/main" spd="med" advClick="1"/>
  <p:txStyles>
    <p:titleStyle>
      <a:lvl1pPr marL="40639" marR="40639" indent="0" algn="l" defTabSz="914400" latinLnBrk="0">
        <a:lnSpc>
          <a:spcPct val="100000"/>
        </a:lnSpc>
        <a:spcBef>
          <a:spcPts val="0"/>
        </a:spcBef>
        <a:spcAft>
          <a:spcPts val="0"/>
        </a:spcAft>
        <a:buClrTx/>
        <a:buSzTx/>
        <a:buFontTx/>
        <a:buNone/>
        <a:tabLst/>
        <a:defRPr b="0" baseline="0" cap="small" i="0" spc="0" strike="noStrike" sz="2400" u="none">
          <a:ln>
            <a:noFill/>
          </a:ln>
          <a:solidFill>
            <a:srgbClr val="FFFFFF"/>
          </a:solidFill>
          <a:uFill>
            <a:solidFill>
              <a:srgbClr val="FFFFFF"/>
            </a:solidFill>
          </a:uFill>
          <a:latin typeface="Helvetica"/>
          <a:ea typeface="Helvetica"/>
          <a:cs typeface="Helvetica"/>
          <a:sym typeface="Helvetica"/>
        </a:defRPr>
      </a:lvl1pPr>
      <a:lvl2pPr marL="40639" marR="40639" indent="228600" algn="l" defTabSz="914400" latinLnBrk="0">
        <a:lnSpc>
          <a:spcPct val="100000"/>
        </a:lnSpc>
        <a:spcBef>
          <a:spcPts val="0"/>
        </a:spcBef>
        <a:spcAft>
          <a:spcPts val="0"/>
        </a:spcAft>
        <a:buClrTx/>
        <a:buSzTx/>
        <a:buFontTx/>
        <a:buNone/>
        <a:tabLst/>
        <a:defRPr b="0" baseline="0" cap="small" i="0" spc="0" strike="noStrike" sz="2400" u="none">
          <a:ln>
            <a:noFill/>
          </a:ln>
          <a:solidFill>
            <a:srgbClr val="FFFFFF"/>
          </a:solidFill>
          <a:uFill>
            <a:solidFill>
              <a:srgbClr val="FFFFFF"/>
            </a:solidFill>
          </a:uFill>
          <a:latin typeface="Helvetica"/>
          <a:ea typeface="Helvetica"/>
          <a:cs typeface="Helvetica"/>
          <a:sym typeface="Helvetica"/>
        </a:defRPr>
      </a:lvl2pPr>
      <a:lvl3pPr marL="40639" marR="40639" indent="457200" algn="l" defTabSz="914400" latinLnBrk="0">
        <a:lnSpc>
          <a:spcPct val="100000"/>
        </a:lnSpc>
        <a:spcBef>
          <a:spcPts val="0"/>
        </a:spcBef>
        <a:spcAft>
          <a:spcPts val="0"/>
        </a:spcAft>
        <a:buClrTx/>
        <a:buSzTx/>
        <a:buFontTx/>
        <a:buNone/>
        <a:tabLst/>
        <a:defRPr b="0" baseline="0" cap="small" i="0" spc="0" strike="noStrike" sz="2400" u="none">
          <a:ln>
            <a:noFill/>
          </a:ln>
          <a:solidFill>
            <a:srgbClr val="FFFFFF"/>
          </a:solidFill>
          <a:uFill>
            <a:solidFill>
              <a:srgbClr val="FFFFFF"/>
            </a:solidFill>
          </a:uFill>
          <a:latin typeface="Helvetica"/>
          <a:ea typeface="Helvetica"/>
          <a:cs typeface="Helvetica"/>
          <a:sym typeface="Helvetica"/>
        </a:defRPr>
      </a:lvl3pPr>
      <a:lvl4pPr marL="40639" marR="40639" indent="685800" algn="l" defTabSz="914400" latinLnBrk="0">
        <a:lnSpc>
          <a:spcPct val="100000"/>
        </a:lnSpc>
        <a:spcBef>
          <a:spcPts val="0"/>
        </a:spcBef>
        <a:spcAft>
          <a:spcPts val="0"/>
        </a:spcAft>
        <a:buClrTx/>
        <a:buSzTx/>
        <a:buFontTx/>
        <a:buNone/>
        <a:tabLst/>
        <a:defRPr b="0" baseline="0" cap="small" i="0" spc="0" strike="noStrike" sz="2400" u="none">
          <a:ln>
            <a:noFill/>
          </a:ln>
          <a:solidFill>
            <a:srgbClr val="FFFFFF"/>
          </a:solidFill>
          <a:uFill>
            <a:solidFill>
              <a:srgbClr val="FFFFFF"/>
            </a:solidFill>
          </a:uFill>
          <a:latin typeface="Helvetica"/>
          <a:ea typeface="Helvetica"/>
          <a:cs typeface="Helvetica"/>
          <a:sym typeface="Helvetica"/>
        </a:defRPr>
      </a:lvl4pPr>
      <a:lvl5pPr marL="40639" marR="40639" indent="914400" algn="l" defTabSz="914400" latinLnBrk="0">
        <a:lnSpc>
          <a:spcPct val="100000"/>
        </a:lnSpc>
        <a:spcBef>
          <a:spcPts val="0"/>
        </a:spcBef>
        <a:spcAft>
          <a:spcPts val="0"/>
        </a:spcAft>
        <a:buClrTx/>
        <a:buSzTx/>
        <a:buFontTx/>
        <a:buNone/>
        <a:tabLst/>
        <a:defRPr b="0" baseline="0" cap="small" i="0" spc="0" strike="noStrike" sz="2400" u="none">
          <a:ln>
            <a:noFill/>
          </a:ln>
          <a:solidFill>
            <a:srgbClr val="FFFFFF"/>
          </a:solidFill>
          <a:uFill>
            <a:solidFill>
              <a:srgbClr val="FFFFFF"/>
            </a:solidFill>
          </a:uFill>
          <a:latin typeface="Helvetica"/>
          <a:ea typeface="Helvetica"/>
          <a:cs typeface="Helvetica"/>
          <a:sym typeface="Helvetica"/>
        </a:defRPr>
      </a:lvl5pPr>
      <a:lvl6pPr marL="40639" marR="40639" indent="1143000" algn="l" defTabSz="914400" latinLnBrk="0">
        <a:lnSpc>
          <a:spcPct val="100000"/>
        </a:lnSpc>
        <a:spcBef>
          <a:spcPts val="0"/>
        </a:spcBef>
        <a:spcAft>
          <a:spcPts val="0"/>
        </a:spcAft>
        <a:buClrTx/>
        <a:buSzTx/>
        <a:buFontTx/>
        <a:buNone/>
        <a:tabLst/>
        <a:defRPr b="0" baseline="0" cap="small" i="0" spc="0" strike="noStrike" sz="2400" u="none">
          <a:ln>
            <a:noFill/>
          </a:ln>
          <a:solidFill>
            <a:srgbClr val="FFFFFF"/>
          </a:solidFill>
          <a:uFill>
            <a:solidFill>
              <a:srgbClr val="FFFFFF"/>
            </a:solidFill>
          </a:uFill>
          <a:latin typeface="Helvetica"/>
          <a:ea typeface="Helvetica"/>
          <a:cs typeface="Helvetica"/>
          <a:sym typeface="Helvetica"/>
        </a:defRPr>
      </a:lvl6pPr>
      <a:lvl7pPr marL="40639" marR="40639" indent="1371600" algn="l" defTabSz="914400" latinLnBrk="0">
        <a:lnSpc>
          <a:spcPct val="100000"/>
        </a:lnSpc>
        <a:spcBef>
          <a:spcPts val="0"/>
        </a:spcBef>
        <a:spcAft>
          <a:spcPts val="0"/>
        </a:spcAft>
        <a:buClrTx/>
        <a:buSzTx/>
        <a:buFontTx/>
        <a:buNone/>
        <a:tabLst/>
        <a:defRPr b="0" baseline="0" cap="small" i="0" spc="0" strike="noStrike" sz="2400" u="none">
          <a:ln>
            <a:noFill/>
          </a:ln>
          <a:solidFill>
            <a:srgbClr val="FFFFFF"/>
          </a:solidFill>
          <a:uFill>
            <a:solidFill>
              <a:srgbClr val="FFFFFF"/>
            </a:solidFill>
          </a:uFill>
          <a:latin typeface="Helvetica"/>
          <a:ea typeface="Helvetica"/>
          <a:cs typeface="Helvetica"/>
          <a:sym typeface="Helvetica"/>
        </a:defRPr>
      </a:lvl7pPr>
      <a:lvl8pPr marL="40639" marR="40639" indent="1600200" algn="l" defTabSz="914400" latinLnBrk="0">
        <a:lnSpc>
          <a:spcPct val="100000"/>
        </a:lnSpc>
        <a:spcBef>
          <a:spcPts val="0"/>
        </a:spcBef>
        <a:spcAft>
          <a:spcPts val="0"/>
        </a:spcAft>
        <a:buClrTx/>
        <a:buSzTx/>
        <a:buFontTx/>
        <a:buNone/>
        <a:tabLst/>
        <a:defRPr b="0" baseline="0" cap="small" i="0" spc="0" strike="noStrike" sz="2400" u="none">
          <a:ln>
            <a:noFill/>
          </a:ln>
          <a:solidFill>
            <a:srgbClr val="FFFFFF"/>
          </a:solidFill>
          <a:uFill>
            <a:solidFill>
              <a:srgbClr val="FFFFFF"/>
            </a:solidFill>
          </a:uFill>
          <a:latin typeface="Helvetica"/>
          <a:ea typeface="Helvetica"/>
          <a:cs typeface="Helvetica"/>
          <a:sym typeface="Helvetica"/>
        </a:defRPr>
      </a:lvl8pPr>
      <a:lvl9pPr marL="40639" marR="40639" indent="1828800" algn="l" defTabSz="914400" latinLnBrk="0">
        <a:lnSpc>
          <a:spcPct val="100000"/>
        </a:lnSpc>
        <a:spcBef>
          <a:spcPts val="0"/>
        </a:spcBef>
        <a:spcAft>
          <a:spcPts val="0"/>
        </a:spcAft>
        <a:buClrTx/>
        <a:buSzTx/>
        <a:buFontTx/>
        <a:buNone/>
        <a:tabLst/>
        <a:defRPr b="0" baseline="0" cap="small" i="0" spc="0" strike="noStrike" sz="2400" u="none">
          <a:ln>
            <a:noFill/>
          </a:ln>
          <a:solidFill>
            <a:srgbClr val="FFFFFF"/>
          </a:solidFill>
          <a:uFill>
            <a:solidFill>
              <a:srgbClr val="FFFFFF"/>
            </a:solidFill>
          </a:uFill>
          <a:latin typeface="Helvetica"/>
          <a:ea typeface="Helvetica"/>
          <a:cs typeface="Helvetica"/>
          <a:sym typeface="Helvetica"/>
        </a:defRPr>
      </a:lvl9pPr>
    </p:titleStyle>
    <p:bodyStyle>
      <a:lvl1pPr marL="40639" marR="40639" indent="0" algn="l" defTabSz="914400" latinLnBrk="0">
        <a:lnSpc>
          <a:spcPct val="100000"/>
        </a:lnSpc>
        <a:spcBef>
          <a:spcPts val="900"/>
        </a:spcBef>
        <a:spcAft>
          <a:spcPts val="0"/>
        </a:spcAft>
        <a:buClrTx/>
        <a:buSzTx/>
        <a:buFontTx/>
        <a:buNone/>
        <a:tabLst/>
        <a:defRPr b="0" baseline="0" cap="none" i="0" spc="0" strike="noStrike" sz="3200" u="none">
          <a:ln>
            <a:noFill/>
          </a:ln>
          <a:solidFill>
            <a:srgbClr val="000000"/>
          </a:solidFill>
          <a:uFill>
            <a:solidFill>
              <a:srgbClr val="000000"/>
            </a:solidFill>
          </a:uFill>
          <a:latin typeface="Helvetica"/>
          <a:ea typeface="Helvetica"/>
          <a:cs typeface="Helvetica"/>
          <a:sym typeface="Helvetica"/>
        </a:defRPr>
      </a:lvl1pPr>
      <a:lvl2pPr marL="40639" marR="40639" indent="154939" algn="l" defTabSz="914400" latinLnBrk="0">
        <a:lnSpc>
          <a:spcPct val="100000"/>
        </a:lnSpc>
        <a:spcBef>
          <a:spcPts val="900"/>
        </a:spcBef>
        <a:spcAft>
          <a:spcPts val="0"/>
        </a:spcAft>
        <a:buClrTx/>
        <a:buSzTx/>
        <a:buFontTx/>
        <a:buNone/>
        <a:tabLst/>
        <a:defRPr b="0" baseline="0" cap="none" i="0" spc="0" strike="noStrike" sz="3200" u="none">
          <a:ln>
            <a:noFill/>
          </a:ln>
          <a:solidFill>
            <a:srgbClr val="000000"/>
          </a:solidFill>
          <a:uFill>
            <a:solidFill>
              <a:srgbClr val="000000"/>
            </a:solidFill>
          </a:uFill>
          <a:latin typeface="Helvetica"/>
          <a:ea typeface="Helvetica"/>
          <a:cs typeface="Helvetica"/>
          <a:sym typeface="Helvetica"/>
        </a:defRPr>
      </a:lvl2pPr>
      <a:lvl3pPr marL="40639" marR="40639" indent="554990" algn="l" defTabSz="914400" latinLnBrk="0">
        <a:lnSpc>
          <a:spcPct val="100000"/>
        </a:lnSpc>
        <a:spcBef>
          <a:spcPts val="900"/>
        </a:spcBef>
        <a:spcAft>
          <a:spcPts val="0"/>
        </a:spcAft>
        <a:buClrTx/>
        <a:buSzTx/>
        <a:buFontTx/>
        <a:buNone/>
        <a:tabLst/>
        <a:defRPr b="0" baseline="0" cap="none" i="0" spc="0" strike="noStrike" sz="3200" u="none">
          <a:ln>
            <a:noFill/>
          </a:ln>
          <a:solidFill>
            <a:srgbClr val="000000"/>
          </a:solidFill>
          <a:uFill>
            <a:solidFill>
              <a:srgbClr val="000000"/>
            </a:solidFill>
          </a:uFill>
          <a:latin typeface="Helvetica"/>
          <a:ea typeface="Helvetica"/>
          <a:cs typeface="Helvetica"/>
          <a:sym typeface="Helvetica"/>
        </a:defRPr>
      </a:lvl3pPr>
      <a:lvl4pPr marL="40639" marR="40639" indent="1070927" algn="l" defTabSz="914400" latinLnBrk="0">
        <a:lnSpc>
          <a:spcPct val="100000"/>
        </a:lnSpc>
        <a:spcBef>
          <a:spcPts val="900"/>
        </a:spcBef>
        <a:spcAft>
          <a:spcPts val="0"/>
        </a:spcAft>
        <a:buClrTx/>
        <a:buSzTx/>
        <a:buFontTx/>
        <a:buNone/>
        <a:tabLst/>
        <a:defRPr b="0" baseline="0" cap="none" i="0" spc="0" strike="noStrike" sz="3200" u="none">
          <a:ln>
            <a:noFill/>
          </a:ln>
          <a:solidFill>
            <a:srgbClr val="000000"/>
          </a:solidFill>
          <a:uFill>
            <a:solidFill>
              <a:srgbClr val="000000"/>
            </a:solidFill>
          </a:uFill>
          <a:latin typeface="Helvetica"/>
          <a:ea typeface="Helvetica"/>
          <a:cs typeface="Helvetica"/>
          <a:sym typeface="Helvetica"/>
        </a:defRPr>
      </a:lvl4pPr>
      <a:lvl5pPr marL="40639" marR="40639" indent="0" algn="l" defTabSz="914400" latinLnBrk="0">
        <a:lnSpc>
          <a:spcPct val="100000"/>
        </a:lnSpc>
        <a:spcBef>
          <a:spcPts val="900"/>
        </a:spcBef>
        <a:spcAft>
          <a:spcPts val="0"/>
        </a:spcAft>
        <a:buClrTx/>
        <a:buSzTx/>
        <a:buFontTx/>
        <a:buNone/>
        <a:tabLst/>
        <a:defRPr b="0" baseline="0" cap="none" i="0" spc="0" strike="noStrike" sz="3200" u="none">
          <a:ln>
            <a:noFill/>
          </a:ln>
          <a:solidFill>
            <a:srgbClr val="000000"/>
          </a:solidFill>
          <a:uFill>
            <a:solidFill>
              <a:srgbClr val="000000"/>
            </a:solidFill>
          </a:uFill>
          <a:latin typeface="Helvetica"/>
          <a:ea typeface="Helvetica"/>
          <a:cs typeface="Helvetica"/>
          <a:sym typeface="Helvetica"/>
        </a:defRPr>
      </a:lvl5pPr>
      <a:lvl6pPr marL="40639" marR="40639" indent="0" algn="l" defTabSz="914400" latinLnBrk="0">
        <a:lnSpc>
          <a:spcPct val="100000"/>
        </a:lnSpc>
        <a:spcBef>
          <a:spcPts val="900"/>
        </a:spcBef>
        <a:spcAft>
          <a:spcPts val="0"/>
        </a:spcAft>
        <a:buClrTx/>
        <a:buSzTx/>
        <a:buFontTx/>
        <a:buNone/>
        <a:tabLst/>
        <a:defRPr b="0" baseline="0" cap="none" i="0" spc="0" strike="noStrike" sz="3200" u="none">
          <a:ln>
            <a:noFill/>
          </a:ln>
          <a:solidFill>
            <a:srgbClr val="000000"/>
          </a:solidFill>
          <a:uFill>
            <a:solidFill>
              <a:srgbClr val="000000"/>
            </a:solidFill>
          </a:uFill>
          <a:latin typeface="Helvetica"/>
          <a:ea typeface="Helvetica"/>
          <a:cs typeface="Helvetica"/>
          <a:sym typeface="Helvetica"/>
        </a:defRPr>
      </a:lvl6pPr>
      <a:lvl7pPr marL="40639" marR="40639" indent="0" algn="l" defTabSz="914400" latinLnBrk="0">
        <a:lnSpc>
          <a:spcPct val="100000"/>
        </a:lnSpc>
        <a:spcBef>
          <a:spcPts val="900"/>
        </a:spcBef>
        <a:spcAft>
          <a:spcPts val="0"/>
        </a:spcAft>
        <a:buClrTx/>
        <a:buSzTx/>
        <a:buFontTx/>
        <a:buNone/>
        <a:tabLst/>
        <a:defRPr b="0" baseline="0" cap="none" i="0" spc="0" strike="noStrike" sz="3200" u="none">
          <a:ln>
            <a:noFill/>
          </a:ln>
          <a:solidFill>
            <a:srgbClr val="000000"/>
          </a:solidFill>
          <a:uFill>
            <a:solidFill>
              <a:srgbClr val="000000"/>
            </a:solidFill>
          </a:uFill>
          <a:latin typeface="Helvetica"/>
          <a:ea typeface="Helvetica"/>
          <a:cs typeface="Helvetica"/>
          <a:sym typeface="Helvetica"/>
        </a:defRPr>
      </a:lvl7pPr>
      <a:lvl8pPr marL="40639" marR="40639" indent="0" algn="l" defTabSz="914400" latinLnBrk="0">
        <a:lnSpc>
          <a:spcPct val="100000"/>
        </a:lnSpc>
        <a:spcBef>
          <a:spcPts val="900"/>
        </a:spcBef>
        <a:spcAft>
          <a:spcPts val="0"/>
        </a:spcAft>
        <a:buClrTx/>
        <a:buSzTx/>
        <a:buFontTx/>
        <a:buNone/>
        <a:tabLst/>
        <a:defRPr b="0" baseline="0" cap="none" i="0" spc="0" strike="noStrike" sz="3200" u="none">
          <a:ln>
            <a:noFill/>
          </a:ln>
          <a:solidFill>
            <a:srgbClr val="000000"/>
          </a:solidFill>
          <a:uFill>
            <a:solidFill>
              <a:srgbClr val="000000"/>
            </a:solidFill>
          </a:uFill>
          <a:latin typeface="Helvetica"/>
          <a:ea typeface="Helvetica"/>
          <a:cs typeface="Helvetica"/>
          <a:sym typeface="Helvetica"/>
        </a:defRPr>
      </a:lvl8pPr>
      <a:lvl9pPr marL="40639" marR="40639" indent="0" algn="l" defTabSz="914400" latinLnBrk="0">
        <a:lnSpc>
          <a:spcPct val="100000"/>
        </a:lnSpc>
        <a:spcBef>
          <a:spcPts val="900"/>
        </a:spcBef>
        <a:spcAft>
          <a:spcPts val="0"/>
        </a:spcAft>
        <a:buClrTx/>
        <a:buSzTx/>
        <a:buFontTx/>
        <a:buNone/>
        <a:tabLst/>
        <a:defRPr b="0" baseline="0" cap="none" i="0" spc="0" strike="noStrike" sz="3200" u="none">
          <a:ln>
            <a:noFill/>
          </a:ln>
          <a:solidFill>
            <a:srgbClr val="000000"/>
          </a:solidFill>
          <a:uFill>
            <a:solidFill>
              <a:srgbClr val="000000"/>
            </a:solidFill>
          </a:uFill>
          <a:latin typeface="Helvetica"/>
          <a:ea typeface="Helvetica"/>
          <a:cs typeface="Helvetica"/>
          <a:sym typeface="Helvetica"/>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
            <a:solidFill>
              <a:srgbClr val="000000"/>
            </a:solidFill>
          </a:uFill>
          <a:latin typeface="+mn-lt"/>
          <a:ea typeface="+mn-ea"/>
          <a:cs typeface="+mn-cs"/>
          <a:sym typeface="Arial"/>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
            <a:solidFill>
              <a:srgbClr val="000000"/>
            </a:solidFill>
          </a:uFill>
          <a:latin typeface="+mn-lt"/>
          <a:ea typeface="+mn-ea"/>
          <a:cs typeface="+mn-cs"/>
          <a:sym typeface="Arial"/>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
            <a:solidFill>
              <a:srgbClr val="000000"/>
            </a:solidFill>
          </a:uFill>
          <a:latin typeface="+mn-lt"/>
          <a:ea typeface="+mn-ea"/>
          <a:cs typeface="+mn-cs"/>
          <a:sym typeface="Arial"/>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
            <a:solidFill>
              <a:srgbClr val="000000"/>
            </a:solidFill>
          </a:uFill>
          <a:latin typeface="+mn-lt"/>
          <a:ea typeface="+mn-ea"/>
          <a:cs typeface="+mn-cs"/>
          <a:sym typeface="Arial"/>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
            <a:solidFill>
              <a:srgbClr val="000000"/>
            </a:solidFill>
          </a:uFill>
          <a:latin typeface="+mn-lt"/>
          <a:ea typeface="+mn-ea"/>
          <a:cs typeface="+mn-cs"/>
          <a:sym typeface="Arial"/>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
            <a:solidFill>
              <a:srgbClr val="000000"/>
            </a:solidFill>
          </a:uFill>
          <a:latin typeface="+mn-lt"/>
          <a:ea typeface="+mn-ea"/>
          <a:cs typeface="+mn-cs"/>
          <a:sym typeface="Arial"/>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
            <a:solidFill>
              <a:srgbClr val="000000"/>
            </a:solidFill>
          </a:uFill>
          <a:latin typeface="+mn-lt"/>
          <a:ea typeface="+mn-ea"/>
          <a:cs typeface="+mn-cs"/>
          <a:sym typeface="Arial"/>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
            <a:solidFill>
              <a:srgbClr val="000000"/>
            </a:solidFill>
          </a:uFill>
          <a:latin typeface="+mn-lt"/>
          <a:ea typeface="+mn-ea"/>
          <a:cs typeface="+mn-cs"/>
          <a:sym typeface="Arial"/>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
            <a:solidFill>
              <a:srgbClr val="000000"/>
            </a:solidFill>
          </a:uFill>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7.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8.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9.png"/><Relationship Id="rId4" Type="http://schemas.openxmlformats.org/officeDocument/2006/relationships/image" Target="../media/image10.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1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 Id="rId3" Type="http://schemas.openxmlformats.org/officeDocument/2006/relationships/image" Target="../media/image1.jpeg"/><Relationship Id="rId4" Type="http://schemas.openxmlformats.org/officeDocument/2006/relationships/image" Target="../media/image13.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 Id="rId3" Type="http://schemas.openxmlformats.org/officeDocument/2006/relationships/image" Target="../media/image1.jpeg"/><Relationship Id="rId4" Type="http://schemas.openxmlformats.org/officeDocument/2006/relationships/image" Target="../media/image15.png"/><Relationship Id="rId5" Type="http://schemas.openxmlformats.org/officeDocument/2006/relationships/image" Target="../media/image16.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video" Target="../media/media2.mp4"/><Relationship Id="rId3" Type="http://schemas.microsoft.com/office/2007/relationships/media" Target="../media/media2.mp4"/><Relationship Id="rId4" Type="http://schemas.openxmlformats.org/officeDocument/2006/relationships/image" Target="../media/image17.png"/><Relationship Id="rId5" Type="http://schemas.openxmlformats.org/officeDocument/2006/relationships/image" Target="../media/image1.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4.png"/><Relationship Id="rId5" Type="http://schemas.openxmlformats.org/officeDocument/2006/relationships/image" Target="../media/image1.jpeg"/><Relationship Id="rId6" Type="http://schemas.openxmlformats.org/officeDocument/2006/relationships/image" Target="../media/image1.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5.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Relationship Id="rId3" Type="http://schemas.openxmlformats.org/officeDocument/2006/relationships/image" Target="../media/image1.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 Id="rId3"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2" name="Development of GLM gridded imagery for operations and research"/>
          <p:cNvSpPr txBox="1"/>
          <p:nvPr>
            <p:ph type="title"/>
          </p:nvPr>
        </p:nvSpPr>
        <p:spPr>
          <a:xfrm>
            <a:off x="1238250" y="1544637"/>
            <a:ext cx="4182517" cy="1431926"/>
          </a:xfrm>
          <a:prstGeom prst="rect">
            <a:avLst/>
          </a:prstGeom>
        </p:spPr>
        <p:txBody>
          <a:bodyPr>
            <a:normAutofit fontScale="100000" lnSpcReduction="0"/>
          </a:bodyPr>
          <a:lstStyle>
            <a:lvl1pPr marL="28447" marR="28447" defTabSz="640079">
              <a:spcBef>
                <a:spcPts val="300"/>
              </a:spcBef>
              <a:defRPr sz="2520"/>
            </a:lvl1pPr>
          </a:lstStyle>
          <a:p>
            <a:pPr>
              <a:defRPr sz="1400"/>
            </a:pPr>
            <a:r>
              <a:rPr sz="2520"/>
              <a:t>Development of GLM gridded imagery for operations and research</a:t>
            </a:r>
          </a:p>
        </p:txBody>
      </p:sp>
      <p:sp>
        <p:nvSpPr>
          <p:cNvPr id="83" name="Eric Bruning…"/>
          <p:cNvSpPr txBox="1"/>
          <p:nvPr>
            <p:ph type="body" sz="half" idx="1"/>
          </p:nvPr>
        </p:nvSpPr>
        <p:spPr>
          <a:xfrm>
            <a:off x="1238250" y="3231108"/>
            <a:ext cx="6426200" cy="3377655"/>
          </a:xfrm>
          <a:prstGeom prst="rect">
            <a:avLst/>
          </a:prstGeom>
        </p:spPr>
        <p:txBody>
          <a:bodyPr>
            <a:normAutofit fontScale="100000" lnSpcReduction="0"/>
          </a:bodyPr>
          <a:lstStyle/>
          <a:p>
            <a:pPr marL="34544" marR="34544" defTabSz="777240">
              <a:defRPr b="1" sz="1700"/>
            </a:pPr>
            <a:r>
              <a:t>Eric Bruning</a:t>
            </a:r>
          </a:p>
          <a:p>
            <a:pPr marL="34544" marR="34544" defTabSz="777240">
              <a:defRPr i="1" sz="1530"/>
            </a:pPr>
            <a:r>
              <a:t>TTU Department of Geosciences</a:t>
            </a:r>
          </a:p>
          <a:p>
            <a:pPr marL="34544" marR="34544" defTabSz="777240">
              <a:defRPr i="1" sz="1530"/>
            </a:pPr>
            <a:r>
              <a:t>Atmospheric Science Group</a:t>
            </a:r>
          </a:p>
          <a:p>
            <a:pPr marL="34544" marR="34544" defTabSz="777240">
              <a:defRPr i="1" sz="1530"/>
            </a:pPr>
          </a:p>
          <a:p>
            <a:pPr marL="34544" marR="34544" defTabSz="777240">
              <a:defRPr b="1" sz="1530"/>
            </a:pPr>
            <a:r>
              <a:t>Crucial contributions by</a:t>
            </a:r>
          </a:p>
          <a:p>
            <a:pPr marL="34544" marR="34544" defTabSz="777240">
              <a:defRPr sz="1360"/>
            </a:pPr>
            <a:r>
              <a:t>Scott Rudlosky — </a:t>
            </a:r>
            <a:r>
              <a:rPr i="1"/>
              <a:t>NESDIS</a:t>
            </a:r>
          </a:p>
          <a:p>
            <a:pPr marL="34544" marR="34544" defTabSz="777240">
              <a:defRPr sz="1360"/>
            </a:pPr>
            <a:r>
              <a:t>Clem Tillier, Samantha Edgington — </a:t>
            </a:r>
            <a:r>
              <a:rPr i="1"/>
              <a:t>Lockheed Martin</a:t>
            </a:r>
          </a:p>
          <a:p>
            <a:pPr marL="34544" marR="34544" defTabSz="777240">
              <a:defRPr sz="1360"/>
            </a:pPr>
            <a:r>
              <a:t>Joe Zajic — </a:t>
            </a:r>
            <a:r>
              <a:rPr i="1"/>
              <a:t>NWS TOWR-S team</a:t>
            </a:r>
          </a:p>
          <a:p>
            <a:pPr marL="34544" marR="34544" defTabSz="777240">
              <a:defRPr sz="1360"/>
            </a:pPr>
            <a:r>
              <a:t>Chad Gravelle, Matt Foster — </a:t>
            </a:r>
            <a:r>
              <a:rPr i="1"/>
              <a:t>NWS OPG</a:t>
            </a:r>
          </a:p>
          <a:p>
            <a:pPr marL="34544" marR="34544" defTabSz="777240">
              <a:defRPr sz="1360"/>
            </a:pPr>
            <a:r>
              <a:t>Kristin Calhoun, Adrian Campbell, Tiffany Meyer — </a:t>
            </a:r>
            <a:r>
              <a:rPr i="1"/>
              <a:t>OU/NSSL/HWT</a:t>
            </a:r>
            <a:endParaRPr i="1"/>
          </a:p>
          <a:p>
            <a:pPr marL="34544" marR="34544" defTabSz="777240">
              <a:defRPr sz="1360"/>
            </a:pPr>
            <a:r>
              <a:t>Geoffrey Stano and Christopher Schultz</a:t>
            </a:r>
            <a:r>
              <a:rPr i="1"/>
              <a:t> — NASA SPoRT</a:t>
            </a:r>
          </a:p>
          <a:p>
            <a:pPr marL="34544" marR="34544" defTabSz="777240">
              <a:defRPr i="1" sz="1445"/>
            </a:pPr>
          </a:p>
          <a:p>
            <a:pPr marL="34544" marR="34544" defTabSz="777240">
              <a:defRPr i="1" sz="1445"/>
            </a:pPr>
            <a:r>
              <a:t>GLM Science Meeting, Huntsville, AL</a:t>
            </a:r>
          </a:p>
          <a:p>
            <a:pPr marL="34544" marR="34544" defTabSz="777240">
              <a:defRPr i="1" sz="1190"/>
            </a:pPr>
            <a:r>
              <a:t>11-13 September, 2018</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Rectangle"/>
          <p:cNvSpPr/>
          <p:nvPr/>
        </p:nvSpPr>
        <p:spPr>
          <a:xfrm>
            <a:off x="0" y="0"/>
            <a:ext cx="9144000" cy="1143000"/>
          </a:xfrm>
          <a:prstGeom prst="rect">
            <a:avLst/>
          </a:prstGeom>
          <a:solidFill>
            <a:srgbClr val="000000"/>
          </a:solidFill>
          <a:ln w="12700">
            <a:miter lim="400000"/>
          </a:ln>
        </p:spPr>
        <p:txBody>
          <a:bodyPr lIns="50800" tIns="50800" rIns="50800" bIns="50800" anchor="ctr"/>
          <a:lstStyle/>
          <a:p>
            <a:pPr marL="40639" marR="40639" algn="l" defTabSz="914400">
              <a:defRPr>
                <a:uFill>
                  <a:solidFill>
                    <a:srgbClr val="000000"/>
                  </a:solidFill>
                </a:uFill>
                <a:latin typeface="Arial"/>
                <a:ea typeface="Arial"/>
                <a:cs typeface="Arial"/>
                <a:sym typeface="Arial"/>
              </a:defRPr>
            </a:pPr>
          </a:p>
        </p:txBody>
      </p:sp>
      <p:graphicFrame>
        <p:nvGraphicFramePr>
          <p:cNvPr id="280" name="Table"/>
          <p:cNvGraphicFramePr/>
          <p:nvPr/>
        </p:nvGraphicFramePr>
        <p:xfrm>
          <a:off x="-16930" y="380122"/>
          <a:ext cx="8058217" cy="1618861"/>
        </p:xfrm>
        <a:graphic xmlns:a="http://schemas.openxmlformats.org/drawingml/2006/main">
          <a:graphicData uri="http://schemas.openxmlformats.org/drawingml/2006/table">
            <a:tbl>
              <a:tblPr firstCol="0" firstRow="1" lastCol="0" lastRow="0" bandCol="0" bandRow="0" rtl="0">
                <a:tableStyleId>{4C3C2611-4C71-4FC5-86AE-919BDF0F9419}</a:tableStyleId>
              </a:tblPr>
              <a:tblGrid>
                <a:gridCol w="4029108"/>
                <a:gridCol w="4029108"/>
              </a:tblGrid>
              <a:tr h="773477">
                <a:tc>
                  <a:txBody>
                    <a:bodyPr/>
                    <a:lstStyle/>
                    <a:p>
                      <a:pPr defTabSz="914400">
                        <a:defRPr>
                          <a:solidFill>
                            <a:srgbClr val="000000"/>
                          </a:solidFill>
                          <a:uFillTx/>
                        </a:defRPr>
                      </a:pPr>
                      <a:r>
                        <a:rPr b="1" sz="2400">
                          <a:solidFill>
                            <a:srgbClr val="FFFFFF"/>
                          </a:solidFill>
                          <a:latin typeface="Helvetica"/>
                          <a:ea typeface="Helvetica"/>
                          <a:cs typeface="Helvetica"/>
                          <a:sym typeface="Helvetica"/>
                        </a:rPr>
                        <a:t>Challenge</a:t>
                      </a:r>
                    </a:p>
                  </a:txBody>
                  <a:tcPr marL="50800" marR="50800" marT="50800" marB="50800" anchor="ctr" anchorCtr="0" horzOverflow="overflow">
                    <a:lnL w="12700">
                      <a:miter lim="400000"/>
                    </a:lnL>
                    <a:lnT w="12700">
                      <a:miter lim="400000"/>
                    </a:lnT>
                    <a:solidFill>
                      <a:srgbClr val="000000"/>
                    </a:solidFill>
                  </a:tcPr>
                </a:tc>
                <a:tc>
                  <a:txBody>
                    <a:bodyPr/>
                    <a:lstStyle/>
                    <a:p>
                      <a:pPr defTabSz="914400">
                        <a:defRPr>
                          <a:solidFill>
                            <a:srgbClr val="000000"/>
                          </a:solidFill>
                          <a:uFillTx/>
                        </a:defRPr>
                      </a:pPr>
                      <a:r>
                        <a:rPr b="1" sz="2400">
                          <a:solidFill>
                            <a:srgbClr val="FFFFFF"/>
                          </a:solidFill>
                          <a:latin typeface="Helvetica"/>
                          <a:ea typeface="Helvetica"/>
                          <a:cs typeface="Helvetica"/>
                          <a:sym typeface="Helvetica"/>
                        </a:rPr>
                        <a:t>Solution</a:t>
                      </a:r>
                    </a:p>
                  </a:txBody>
                  <a:tcPr marL="50800" marR="50800" marT="50800" marB="50800" anchor="ctr" anchorCtr="0" horzOverflow="overflow">
                    <a:lnR w="12700">
                      <a:miter lim="400000"/>
                    </a:lnR>
                    <a:lnT w="12700">
                      <a:miter lim="400000"/>
                    </a:lnT>
                    <a:solidFill>
                      <a:srgbClr val="000000"/>
                    </a:solidFill>
                  </a:tcPr>
                </a:tc>
              </a:tr>
              <a:tr h="845382">
                <a:tc>
                  <a:txBody>
                    <a:bodyPr/>
                    <a:lstStyle/>
                    <a:p>
                      <a:pPr defTabSz="914400">
                        <a:defRPr>
                          <a:solidFill>
                            <a:srgbClr val="000000"/>
                          </a:solidFill>
                          <a:uFillTx/>
                        </a:defRPr>
                      </a:pPr>
                      <a:r>
                        <a:rPr sz="1500">
                          <a:latin typeface="Helvetica"/>
                          <a:ea typeface="Helvetica"/>
                          <a:cs typeface="Helvetica"/>
                          <a:sym typeface="Helvetica"/>
                        </a:rPr>
                        <a:t>The spatial footprint of each L2 event is not provided at L2, but is needed for flash extent density</a:t>
                      </a:r>
                    </a:p>
                  </a:txBody>
                  <a:tcPr marL="50800" marR="50800" marT="50800" marB="50800" anchor="ctr" anchorCtr="0" horzOverflow="overflow">
                    <a:lnL w="12700">
                      <a:miter lim="400000"/>
                    </a:lnL>
                    <a:lnB w="12700">
                      <a:miter lim="400000"/>
                    </a:lnB>
                  </a:tcPr>
                </a:tc>
                <a:tc>
                  <a:txBody>
                    <a:bodyPr/>
                    <a:lstStyle/>
                    <a:p>
                      <a:pPr defTabSz="914400">
                        <a:defRPr>
                          <a:solidFill>
                            <a:srgbClr val="000000"/>
                          </a:solidFill>
                          <a:uFillTx/>
                        </a:defRPr>
                      </a:pPr>
                      <a:r>
                        <a:rPr sz="1500">
                          <a:latin typeface="Helvetica"/>
                          <a:ea typeface="Helvetica"/>
                          <a:cs typeface="Helvetica"/>
                          <a:sym typeface="Helvetica"/>
                        </a:rPr>
                        <a:t>Restore event corner points using a lookup table, preserving L2 solutions that already incorporate the best-available navigation</a:t>
                      </a:r>
                    </a:p>
                  </a:txBody>
                  <a:tcPr marL="50800" marR="50800" marT="50800" marB="50800" anchor="ctr" anchorCtr="0" horzOverflow="overflow">
                    <a:lnR w="12700">
                      <a:miter lim="400000"/>
                    </a:lnR>
                    <a:lnB w="12700">
                      <a:miter lim="400000"/>
                    </a:lnB>
                  </a:tcPr>
                </a:tc>
              </a:tr>
            </a:tbl>
          </a:graphicData>
        </a:graphic>
      </p:graphicFrame>
      <p:pic>
        <p:nvPicPr>
          <p:cNvPr id="281" name="DoubleT-485.jpg" descr="DoubleT-485.jpg"/>
          <p:cNvPicPr>
            <a:picLocks noChangeAspect="0"/>
          </p:cNvPicPr>
          <p:nvPr/>
        </p:nvPicPr>
        <p:blipFill>
          <a:blip r:embed="rId2">
            <a:extLst/>
          </a:blip>
          <a:srcRect l="20190" t="17184" r="29963" b="22038"/>
          <a:stretch>
            <a:fillRect/>
          </a:stretch>
        </p:blipFill>
        <p:spPr>
          <a:xfrm>
            <a:off x="8058150" y="133350"/>
            <a:ext cx="762000" cy="914400"/>
          </a:xfrm>
          <a:prstGeom prst="rect">
            <a:avLst/>
          </a:prstGeom>
          <a:ln w="12700">
            <a:miter lim="400000"/>
          </a:ln>
        </p:spPr>
      </p:pic>
      <p:sp>
        <p:nvSpPr>
          <p:cNvPr id="282" name="Title"/>
          <p:cNvSpPr txBox="1"/>
          <p:nvPr>
            <p:ph type="title"/>
          </p:nvPr>
        </p:nvSpPr>
        <p:spPr>
          <a:prstGeom prst="rect">
            <a:avLst/>
          </a:prstGeom>
        </p:spPr>
        <p:txBody>
          <a:bodyPr/>
          <a:lstStyle/>
          <a:p>
            <a:pPr/>
          </a:p>
        </p:txBody>
      </p:sp>
      <p:sp>
        <p:nvSpPr>
          <p:cNvPr id="283" name="Ordinary jitter and…"/>
          <p:cNvSpPr txBox="1"/>
          <p:nvPr/>
        </p:nvSpPr>
        <p:spPr>
          <a:xfrm>
            <a:off x="6065991" y="5744657"/>
            <a:ext cx="2719072"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500"/>
            </a:pPr>
            <a:r>
              <a:t>Ordinary jitter and</a:t>
            </a:r>
          </a:p>
          <a:p>
            <a:pPr>
              <a:defRPr sz="1500"/>
            </a:pPr>
            <a:r>
              <a:t>one major excursion at 530 ms</a:t>
            </a:r>
          </a:p>
        </p:txBody>
      </p:sp>
      <p:sp>
        <p:nvSpPr>
          <p:cNvPr id="284" name="3 flashes…"/>
          <p:cNvSpPr txBox="1"/>
          <p:nvPr/>
        </p:nvSpPr>
        <p:spPr>
          <a:xfrm>
            <a:off x="6095611" y="2492100"/>
            <a:ext cx="2380302" cy="170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500"/>
            </a:pPr>
            <a:r>
              <a:t>3 flashes</a:t>
            </a:r>
          </a:p>
          <a:p>
            <a:pPr>
              <a:defRPr sz="1500"/>
            </a:pPr>
            <a:r>
              <a:t>6 groups</a:t>
            </a:r>
          </a:p>
          <a:p>
            <a:pPr>
              <a:defRPr sz="1500"/>
            </a:pPr>
            <a:r>
              <a:t>14 events</a:t>
            </a:r>
          </a:p>
          <a:p>
            <a:pPr>
              <a:defRPr sz="1500"/>
            </a:pPr>
          </a:p>
          <a:p>
            <a:pPr>
              <a:defRPr sz="1500"/>
            </a:pPr>
            <a:r>
              <a:t>Area at flash and group</a:t>
            </a:r>
          </a:p>
          <a:p>
            <a:pPr>
              <a:defRPr sz="1500"/>
            </a:pPr>
            <a:r>
              <a:t>level must be replicated to</a:t>
            </a:r>
          </a:p>
          <a:p>
            <a:pPr>
              <a:defRPr sz="1500"/>
            </a:pPr>
            <a:r>
              <a:t>event level</a:t>
            </a:r>
          </a:p>
        </p:txBody>
      </p:sp>
      <p:pic>
        <p:nvPicPr>
          <p:cNvPr id="285" name="Image" descr="Image"/>
          <p:cNvPicPr>
            <a:picLocks noChangeAspect="1"/>
          </p:cNvPicPr>
          <p:nvPr/>
        </p:nvPicPr>
        <p:blipFill>
          <a:blip r:embed="rId3">
            <a:extLst/>
          </a:blip>
          <a:stretch>
            <a:fillRect/>
          </a:stretch>
        </p:blipFill>
        <p:spPr>
          <a:xfrm>
            <a:off x="72029" y="2312968"/>
            <a:ext cx="5143382" cy="4418032"/>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Rectangle"/>
          <p:cNvSpPr/>
          <p:nvPr/>
        </p:nvSpPr>
        <p:spPr>
          <a:xfrm>
            <a:off x="0" y="0"/>
            <a:ext cx="9144000" cy="1143000"/>
          </a:xfrm>
          <a:prstGeom prst="rect">
            <a:avLst/>
          </a:prstGeom>
          <a:solidFill>
            <a:srgbClr val="000000"/>
          </a:solidFill>
          <a:ln w="12700">
            <a:miter lim="400000"/>
          </a:ln>
        </p:spPr>
        <p:txBody>
          <a:bodyPr lIns="50800" tIns="50800" rIns="50800" bIns="50800" anchor="ctr"/>
          <a:lstStyle/>
          <a:p>
            <a:pPr marL="40639" marR="40639" algn="l" defTabSz="914400">
              <a:defRPr>
                <a:uFill>
                  <a:solidFill>
                    <a:srgbClr val="000000"/>
                  </a:solidFill>
                </a:uFill>
                <a:latin typeface="Arial"/>
                <a:ea typeface="Arial"/>
                <a:cs typeface="Arial"/>
                <a:sym typeface="Arial"/>
              </a:defRPr>
            </a:pPr>
          </a:p>
        </p:txBody>
      </p:sp>
      <p:graphicFrame>
        <p:nvGraphicFramePr>
          <p:cNvPr id="288" name="Table"/>
          <p:cNvGraphicFramePr/>
          <p:nvPr/>
        </p:nvGraphicFramePr>
        <p:xfrm>
          <a:off x="-16930" y="621422"/>
          <a:ext cx="9177861" cy="1520589"/>
        </p:xfrm>
        <a:graphic xmlns:a="http://schemas.openxmlformats.org/drawingml/2006/main">
          <a:graphicData uri="http://schemas.openxmlformats.org/drawingml/2006/table">
            <a:tbl>
              <a:tblPr firstCol="0" firstRow="1" lastCol="0" lastRow="0" bandCol="0" bandRow="0" rtl="0">
                <a:tableStyleId>{4C3C2611-4C71-4FC5-86AE-919BDF0F9419}</a:tableStyleId>
              </a:tblPr>
              <a:tblGrid>
                <a:gridCol w="4588930"/>
                <a:gridCol w="4588930"/>
              </a:tblGrid>
              <a:tr h="516597">
                <a:tc>
                  <a:txBody>
                    <a:bodyPr/>
                    <a:lstStyle/>
                    <a:p>
                      <a:pPr defTabSz="914400">
                        <a:defRPr>
                          <a:solidFill>
                            <a:srgbClr val="000000"/>
                          </a:solidFill>
                          <a:uFillTx/>
                        </a:defRPr>
                      </a:pPr>
                      <a:r>
                        <a:rPr b="1" sz="2400">
                          <a:solidFill>
                            <a:srgbClr val="FFFFFF"/>
                          </a:solidFill>
                          <a:latin typeface="Helvetica"/>
                          <a:ea typeface="Helvetica"/>
                          <a:cs typeface="Helvetica"/>
                          <a:sym typeface="Helvetica"/>
                        </a:rPr>
                        <a:t>Challenge</a:t>
                      </a:r>
                    </a:p>
                  </a:txBody>
                  <a:tcPr marL="50800" marR="50800" marT="50800" marB="50800" anchor="ctr" anchorCtr="0" horzOverflow="overflow">
                    <a:lnL w="12700">
                      <a:miter lim="400000"/>
                    </a:lnL>
                    <a:lnT w="12700">
                      <a:miter lim="400000"/>
                    </a:lnT>
                    <a:solidFill>
                      <a:srgbClr val="000000"/>
                    </a:solidFill>
                  </a:tcPr>
                </a:tc>
                <a:tc>
                  <a:txBody>
                    <a:bodyPr/>
                    <a:lstStyle/>
                    <a:p>
                      <a:pPr defTabSz="914400">
                        <a:defRPr>
                          <a:solidFill>
                            <a:srgbClr val="000000"/>
                          </a:solidFill>
                          <a:uFillTx/>
                        </a:defRPr>
                      </a:pPr>
                      <a:r>
                        <a:rPr b="1" sz="2400">
                          <a:solidFill>
                            <a:srgbClr val="FFFFFF"/>
                          </a:solidFill>
                          <a:latin typeface="Helvetica"/>
                          <a:ea typeface="Helvetica"/>
                          <a:cs typeface="Helvetica"/>
                          <a:sym typeface="Helvetica"/>
                        </a:rPr>
                        <a:t>Solution</a:t>
                      </a:r>
                    </a:p>
                  </a:txBody>
                  <a:tcPr marL="50800" marR="50800" marT="50800" marB="50800" anchor="ctr" anchorCtr="0" horzOverflow="overflow">
                    <a:lnR w="12700">
                      <a:miter lim="400000"/>
                    </a:lnR>
                    <a:lnT w="12700">
                      <a:miter lim="400000"/>
                    </a:lnT>
                    <a:solidFill>
                      <a:srgbClr val="000000"/>
                    </a:solidFill>
                  </a:tcPr>
                </a:tc>
              </a:tr>
              <a:tr h="1003990">
                <a:tc>
                  <a:txBody>
                    <a:bodyPr/>
                    <a:lstStyle/>
                    <a:p>
                      <a:pPr defTabSz="914400">
                        <a:defRPr>
                          <a:solidFill>
                            <a:srgbClr val="000000"/>
                          </a:solidFill>
                          <a:uFillTx/>
                        </a:defRPr>
                      </a:pPr>
                      <a:r>
                        <a:rPr sz="1500">
                          <a:latin typeface="Helvetica"/>
                          <a:ea typeface="Helvetica"/>
                          <a:cs typeface="Helvetica"/>
                          <a:sym typeface="Helvetica"/>
                        </a:rPr>
                        <a:t>Event positions may shift due to spacecraft jitter or maneuvers, but processing of large event counts on a per-event basis was too slow.</a:t>
                      </a:r>
                    </a:p>
                  </a:txBody>
                  <a:tcPr marL="50800" marR="50800" marT="50800" marB="50800" anchor="ctr" anchorCtr="0" horzOverflow="overflow">
                    <a:lnL w="12700">
                      <a:miter lim="400000"/>
                    </a:lnL>
                    <a:lnB w="12700">
                      <a:miter lim="400000"/>
                    </a:lnB>
                  </a:tcPr>
                </a:tc>
                <a:tc>
                  <a:txBody>
                    <a:bodyPr/>
                    <a:lstStyle/>
                    <a:p>
                      <a:pPr defTabSz="914400">
                        <a:defRPr>
                          <a:solidFill>
                            <a:srgbClr val="000000"/>
                          </a:solidFill>
                          <a:uFillTx/>
                        </a:defRPr>
                      </a:pPr>
                      <a:r>
                        <a:rPr sz="1500">
                          <a:latin typeface="Helvetica"/>
                          <a:ea typeface="Helvetica"/>
                          <a:cs typeface="Helvetica"/>
                          <a:sym typeface="Helvetica"/>
                        </a:rPr>
                        <a:t>Aggregate flash properties at discretized event locations, reducing per-event processing</a:t>
                      </a:r>
                    </a:p>
                  </a:txBody>
                  <a:tcPr marL="50800" marR="50800" marT="50800" marB="50800" anchor="ctr" anchorCtr="0" horzOverflow="overflow">
                    <a:lnR w="12700">
                      <a:miter lim="400000"/>
                    </a:lnR>
                    <a:lnB w="12700">
                      <a:miter lim="400000"/>
                    </a:lnB>
                  </a:tcPr>
                </a:tc>
              </a:tr>
            </a:tbl>
          </a:graphicData>
        </a:graphic>
      </p:graphicFrame>
      <p:pic>
        <p:nvPicPr>
          <p:cNvPr id="289" name="DoubleT-485.jpg" descr="DoubleT-485.jpg"/>
          <p:cNvPicPr>
            <a:picLocks noChangeAspect="0"/>
          </p:cNvPicPr>
          <p:nvPr/>
        </p:nvPicPr>
        <p:blipFill>
          <a:blip r:embed="rId2">
            <a:extLst/>
          </a:blip>
          <a:srcRect l="20190" t="17184" r="29963" b="22038"/>
          <a:stretch>
            <a:fillRect/>
          </a:stretch>
        </p:blipFill>
        <p:spPr>
          <a:xfrm>
            <a:off x="8058150" y="133350"/>
            <a:ext cx="762000" cy="914400"/>
          </a:xfrm>
          <a:prstGeom prst="rect">
            <a:avLst/>
          </a:prstGeom>
          <a:ln w="12700">
            <a:miter lim="400000"/>
          </a:ln>
        </p:spPr>
      </p:pic>
      <p:sp>
        <p:nvSpPr>
          <p:cNvPr id="290" name="Title"/>
          <p:cNvSpPr txBox="1"/>
          <p:nvPr>
            <p:ph type="title"/>
          </p:nvPr>
        </p:nvSpPr>
        <p:spPr>
          <a:prstGeom prst="rect">
            <a:avLst/>
          </a:prstGeom>
        </p:spPr>
        <p:txBody>
          <a:bodyPr/>
          <a:lstStyle/>
          <a:p>
            <a:pPr/>
          </a:p>
        </p:txBody>
      </p:sp>
      <p:pic>
        <p:nvPicPr>
          <p:cNvPr id="291" name="Image" descr="Image"/>
          <p:cNvPicPr>
            <a:picLocks noChangeAspect="1"/>
          </p:cNvPicPr>
          <p:nvPr/>
        </p:nvPicPr>
        <p:blipFill>
          <a:blip r:embed="rId3">
            <a:extLst/>
          </a:blip>
          <a:stretch>
            <a:fillRect/>
          </a:stretch>
        </p:blipFill>
        <p:spPr>
          <a:xfrm>
            <a:off x="511175" y="2165414"/>
            <a:ext cx="7721600" cy="3060701"/>
          </a:xfrm>
          <a:prstGeom prst="rect">
            <a:avLst/>
          </a:prstGeom>
          <a:ln w="12700">
            <a:miter lim="400000"/>
          </a:ln>
        </p:spPr>
      </p:pic>
      <p:sp>
        <p:nvSpPr>
          <p:cNvPr id="292" name="Total flash area (km2),…"/>
          <p:cNvSpPr txBox="1"/>
          <p:nvPr/>
        </p:nvSpPr>
        <p:spPr>
          <a:xfrm>
            <a:off x="5171232" y="4462525"/>
            <a:ext cx="2937340" cy="749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a:defRPr sz="1400"/>
            </a:pPr>
            <a:r>
              <a:t>Total flash area (km</a:t>
            </a:r>
            <a:r>
              <a:rPr baseline="31999"/>
              <a:t>2</a:t>
            </a:r>
            <a:r>
              <a:t>),</a:t>
            </a:r>
          </a:p>
          <a:p>
            <a:pPr algn="r">
              <a:defRPr sz="1400"/>
            </a:pPr>
            <a:r>
              <a:t>Total group area (km</a:t>
            </a:r>
            <a:r>
              <a:rPr baseline="31999"/>
              <a:t>2</a:t>
            </a:r>
            <a:r>
              <a:t>), Flash count</a:t>
            </a:r>
          </a:p>
          <a:p>
            <a:pPr algn="r">
              <a:defRPr sz="1400"/>
            </a:pPr>
            <a:r>
              <a:t>Group count, Total energy (fJ)</a:t>
            </a:r>
          </a:p>
        </p:txBody>
      </p:sp>
      <p:sp>
        <p:nvSpPr>
          <p:cNvPr id="293" name="Event locations discretized to nearest 28 µrad (~ 1km, greater than typical jitter). Discretized location is mean of original event centroids."/>
          <p:cNvSpPr txBox="1"/>
          <p:nvPr/>
        </p:nvSpPr>
        <p:spPr>
          <a:xfrm>
            <a:off x="1140323" y="5327566"/>
            <a:ext cx="2358262" cy="1181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a:defRPr sz="1400"/>
            </a:lvl1pPr>
          </a:lstStyle>
          <a:p>
            <a:pPr/>
            <a:r>
              <a:t>Event locations discretized to nearest 28 µrad (~ 1km, greater than typical jitter). Discretized location is mean of original event centroids.</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Rectangle"/>
          <p:cNvSpPr/>
          <p:nvPr/>
        </p:nvSpPr>
        <p:spPr>
          <a:xfrm>
            <a:off x="0" y="0"/>
            <a:ext cx="9144000" cy="1143000"/>
          </a:xfrm>
          <a:prstGeom prst="rect">
            <a:avLst/>
          </a:prstGeom>
          <a:solidFill>
            <a:srgbClr val="000000"/>
          </a:solidFill>
          <a:ln w="12700">
            <a:miter lim="400000"/>
          </a:ln>
        </p:spPr>
        <p:txBody>
          <a:bodyPr lIns="50800" tIns="50800" rIns="50800" bIns="50800" anchor="ctr"/>
          <a:lstStyle/>
          <a:p>
            <a:pPr marL="40639" marR="40639" algn="l" defTabSz="914400">
              <a:defRPr>
                <a:uFill>
                  <a:solidFill>
                    <a:srgbClr val="000000"/>
                  </a:solidFill>
                </a:uFill>
                <a:latin typeface="Arial"/>
                <a:ea typeface="Arial"/>
                <a:cs typeface="Arial"/>
                <a:sym typeface="Arial"/>
              </a:defRPr>
            </a:pPr>
          </a:p>
        </p:txBody>
      </p:sp>
      <p:graphicFrame>
        <p:nvGraphicFramePr>
          <p:cNvPr id="296" name="Table"/>
          <p:cNvGraphicFramePr/>
          <p:nvPr/>
        </p:nvGraphicFramePr>
        <p:xfrm>
          <a:off x="-16930" y="621422"/>
          <a:ext cx="9177861" cy="1531645"/>
        </p:xfrm>
        <a:graphic xmlns:a="http://schemas.openxmlformats.org/drawingml/2006/main">
          <a:graphicData uri="http://schemas.openxmlformats.org/drawingml/2006/table">
            <a:tbl>
              <a:tblPr firstCol="0" firstRow="1" lastCol="0" lastRow="0" bandCol="0" bandRow="0" rtl="0">
                <a:tableStyleId>{4C3C2611-4C71-4FC5-86AE-919BDF0F9419}</a:tableStyleId>
              </a:tblPr>
              <a:tblGrid>
                <a:gridCol w="4588930"/>
                <a:gridCol w="4588930"/>
              </a:tblGrid>
              <a:tr h="520353">
                <a:tc>
                  <a:txBody>
                    <a:bodyPr/>
                    <a:lstStyle/>
                    <a:p>
                      <a:pPr defTabSz="914400">
                        <a:defRPr>
                          <a:solidFill>
                            <a:srgbClr val="000000"/>
                          </a:solidFill>
                          <a:uFillTx/>
                        </a:defRPr>
                      </a:pPr>
                      <a:r>
                        <a:rPr b="1" sz="2400">
                          <a:solidFill>
                            <a:srgbClr val="FFFFFF"/>
                          </a:solidFill>
                          <a:latin typeface="Helvetica"/>
                          <a:ea typeface="Helvetica"/>
                          <a:cs typeface="Helvetica"/>
                          <a:sym typeface="Helvetica"/>
                        </a:rPr>
                        <a:t>Challenge</a:t>
                      </a:r>
                    </a:p>
                  </a:txBody>
                  <a:tcPr marL="50800" marR="50800" marT="50800" marB="50800" anchor="ctr" anchorCtr="0" horzOverflow="overflow">
                    <a:lnL w="12700">
                      <a:miter lim="400000"/>
                    </a:lnL>
                    <a:lnT w="12700">
                      <a:miter lim="400000"/>
                    </a:lnT>
                    <a:solidFill>
                      <a:srgbClr val="000000"/>
                    </a:solidFill>
                  </a:tcPr>
                </a:tc>
                <a:tc>
                  <a:txBody>
                    <a:bodyPr/>
                    <a:lstStyle/>
                    <a:p>
                      <a:pPr defTabSz="914400">
                        <a:defRPr>
                          <a:solidFill>
                            <a:srgbClr val="000000"/>
                          </a:solidFill>
                          <a:uFillTx/>
                        </a:defRPr>
                      </a:pPr>
                      <a:r>
                        <a:rPr b="1" sz="2400">
                          <a:solidFill>
                            <a:srgbClr val="FFFFFF"/>
                          </a:solidFill>
                          <a:latin typeface="Helvetica"/>
                          <a:ea typeface="Helvetica"/>
                          <a:cs typeface="Helvetica"/>
                          <a:sym typeface="Helvetica"/>
                        </a:rPr>
                        <a:t>Solution</a:t>
                      </a:r>
                    </a:p>
                  </a:txBody>
                  <a:tcPr marL="50800" marR="50800" marT="50800" marB="50800" anchor="ctr" anchorCtr="0" horzOverflow="overflow">
                    <a:lnR w="12700">
                      <a:miter lim="400000"/>
                    </a:lnR>
                    <a:lnT w="12700">
                      <a:miter lim="400000"/>
                    </a:lnT>
                    <a:solidFill>
                      <a:srgbClr val="000000"/>
                    </a:solidFill>
                  </a:tcPr>
                </a:tc>
              </a:tr>
              <a:tr h="1011289">
                <a:tc>
                  <a:txBody>
                    <a:bodyPr/>
                    <a:lstStyle/>
                    <a:p>
                      <a:pPr defTabSz="914400">
                        <a:defRPr>
                          <a:solidFill>
                            <a:srgbClr val="000000"/>
                          </a:solidFill>
                          <a:uFillTx/>
                        </a:defRPr>
                      </a:pPr>
                      <a:r>
                        <a:rPr sz="1500">
                          <a:latin typeface="Helvetica"/>
                          <a:ea typeface="Helvetica"/>
                          <a:cs typeface="Helvetica"/>
                          <a:sym typeface="Helvetica"/>
                        </a:rPr>
                        <a:t>Event shapes must be mapped onto the target fixed grid — one at a time since the positions are irregular</a:t>
                      </a:r>
                    </a:p>
                  </a:txBody>
                  <a:tcPr marL="50800" marR="50800" marT="50800" marB="50800" anchor="ctr" anchorCtr="0" horzOverflow="overflow">
                    <a:lnL w="12700">
                      <a:miter lim="400000"/>
                    </a:lnL>
                    <a:lnB w="12700">
                      <a:miter lim="400000"/>
                    </a:lnB>
                  </a:tcPr>
                </a:tc>
                <a:tc>
                  <a:txBody>
                    <a:bodyPr/>
                    <a:lstStyle/>
                    <a:p>
                      <a:pPr defTabSz="914400">
                        <a:defRPr>
                          <a:solidFill>
                            <a:srgbClr val="000000"/>
                          </a:solidFill>
                          <a:uFillTx/>
                        </a:defRPr>
                      </a:pPr>
                      <a:r>
                        <a:rPr sz="1500">
                          <a:latin typeface="Helvetica"/>
                          <a:ea typeface="Helvetica"/>
                          <a:cs typeface="Helvetica"/>
                          <a:sym typeface="Helvetica"/>
                        </a:rPr>
                        <a:t>Use polygon clipping and area weighting to assign final values. Results in oversampled, antialiased image, retaining flexible event positioning.</a:t>
                      </a:r>
                    </a:p>
                  </a:txBody>
                  <a:tcPr marL="50800" marR="50800" marT="50800" marB="50800" anchor="ctr" anchorCtr="0" horzOverflow="overflow">
                    <a:lnR w="12700">
                      <a:miter lim="400000"/>
                    </a:lnR>
                    <a:lnB w="12700">
                      <a:miter lim="400000"/>
                    </a:lnB>
                  </a:tcPr>
                </a:tc>
              </a:tr>
            </a:tbl>
          </a:graphicData>
        </a:graphic>
      </p:graphicFrame>
      <p:pic>
        <p:nvPicPr>
          <p:cNvPr id="297" name="DoubleT-485.jpg" descr="DoubleT-485.jpg"/>
          <p:cNvPicPr>
            <a:picLocks noChangeAspect="0"/>
          </p:cNvPicPr>
          <p:nvPr/>
        </p:nvPicPr>
        <p:blipFill>
          <a:blip r:embed="rId2">
            <a:extLst/>
          </a:blip>
          <a:srcRect l="20190" t="17184" r="29963" b="22038"/>
          <a:stretch>
            <a:fillRect/>
          </a:stretch>
        </p:blipFill>
        <p:spPr>
          <a:xfrm>
            <a:off x="8058150" y="133350"/>
            <a:ext cx="762000" cy="914400"/>
          </a:xfrm>
          <a:prstGeom prst="rect">
            <a:avLst/>
          </a:prstGeom>
          <a:ln w="12700">
            <a:miter lim="400000"/>
          </a:ln>
        </p:spPr>
      </p:pic>
      <p:sp>
        <p:nvSpPr>
          <p:cNvPr id="298" name="Title"/>
          <p:cNvSpPr txBox="1"/>
          <p:nvPr>
            <p:ph type="title"/>
          </p:nvPr>
        </p:nvSpPr>
        <p:spPr>
          <a:prstGeom prst="rect">
            <a:avLst/>
          </a:prstGeom>
        </p:spPr>
        <p:txBody>
          <a:bodyPr/>
          <a:lstStyle/>
          <a:p>
            <a:pPr/>
          </a:p>
        </p:txBody>
      </p:sp>
      <p:pic>
        <p:nvPicPr>
          <p:cNvPr id="299" name="Image" descr="Image"/>
          <p:cNvPicPr>
            <a:picLocks noChangeAspect="1"/>
          </p:cNvPicPr>
          <p:nvPr/>
        </p:nvPicPr>
        <p:blipFill>
          <a:blip r:embed="rId3">
            <a:extLst/>
          </a:blip>
          <a:stretch>
            <a:fillRect/>
          </a:stretch>
        </p:blipFill>
        <p:spPr>
          <a:xfrm>
            <a:off x="11647" y="2652257"/>
            <a:ext cx="6150676" cy="2823533"/>
          </a:xfrm>
          <a:prstGeom prst="rect">
            <a:avLst/>
          </a:prstGeom>
          <a:ln w="12700">
            <a:miter lim="400000"/>
          </a:ln>
        </p:spPr>
      </p:pic>
      <p:pic>
        <p:nvPicPr>
          <p:cNvPr id="300" name="Image" descr="Image"/>
          <p:cNvPicPr>
            <a:picLocks noChangeAspect="1"/>
          </p:cNvPicPr>
          <p:nvPr/>
        </p:nvPicPr>
        <p:blipFill>
          <a:blip r:embed="rId4">
            <a:extLst/>
          </a:blip>
          <a:stretch>
            <a:fillRect/>
          </a:stretch>
        </p:blipFill>
        <p:spPr>
          <a:xfrm>
            <a:off x="6204143" y="3388949"/>
            <a:ext cx="2496229" cy="2934395"/>
          </a:xfrm>
          <a:prstGeom prst="rect">
            <a:avLst/>
          </a:prstGeom>
          <a:ln w="12700">
            <a:miter lim="400000"/>
          </a:ln>
        </p:spPr>
      </p:pic>
      <p:sp>
        <p:nvSpPr>
          <p:cNvPr id="301" name="2. Calculate fraction of target grid fg covered by each sub-poly…"/>
          <p:cNvSpPr txBox="1"/>
          <p:nvPr/>
        </p:nvSpPr>
        <p:spPr>
          <a:xfrm>
            <a:off x="6008039" y="2647101"/>
            <a:ext cx="2888436" cy="8128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200"/>
            </a:pPr>
            <a:r>
              <a:t>2. Calculate fraction of target grid </a:t>
            </a:r>
            <a:r>
              <a:rPr i="1"/>
              <a:t>f</a:t>
            </a:r>
            <a:r>
              <a:rPr baseline="-5999" i="1"/>
              <a:t>g </a:t>
            </a:r>
            <a:r>
              <a:t>covered by each sub-poly</a:t>
            </a:r>
          </a:p>
          <a:p>
            <a:pPr>
              <a:defRPr sz="1200"/>
            </a:pPr>
            <a:r>
              <a:t>3. Calculate fraction of each event </a:t>
            </a:r>
            <a:r>
              <a:rPr i="1"/>
              <a:t>f</a:t>
            </a:r>
            <a:r>
              <a:rPr baseline="-5999" i="1"/>
              <a:t>0</a:t>
            </a:r>
            <a:r>
              <a:t> covered by each sub-poly</a:t>
            </a:r>
          </a:p>
        </p:txBody>
      </p:sp>
      <p:sp>
        <p:nvSpPr>
          <p:cNvPr id="302" name="1. Use the target grid to slice each event into sub-event polygons"/>
          <p:cNvSpPr txBox="1"/>
          <p:nvPr/>
        </p:nvSpPr>
        <p:spPr>
          <a:xfrm>
            <a:off x="818732" y="2393101"/>
            <a:ext cx="4536506"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00"/>
            </a:lvl1pPr>
          </a:lstStyle>
          <a:p>
            <a:pPr/>
            <a:r>
              <a:t>1. Use the target grid to slice each event into sub-event polygons</a:t>
            </a:r>
          </a:p>
        </p:txBody>
      </p:sp>
      <p:sp>
        <p:nvSpPr>
          <p:cNvPr id="303" name="A subtle distinction in assigning weights:…"/>
          <p:cNvSpPr txBox="1"/>
          <p:nvPr/>
        </p:nvSpPr>
        <p:spPr>
          <a:xfrm>
            <a:off x="456949" y="5474157"/>
            <a:ext cx="4910660"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200"/>
            </a:pPr>
            <a:r>
              <a:t>A subtle distinction in assigning weights:</a:t>
            </a:r>
          </a:p>
          <a:p>
            <a:pPr>
              <a:defRPr sz="1200"/>
            </a:pPr>
            <a:r>
              <a:t>4a. For an extensive quantity </a:t>
            </a:r>
            <a:r>
              <a:rPr i="1"/>
              <a:t>q</a:t>
            </a:r>
            <a:r>
              <a:rPr baseline="-5999" i="1"/>
              <a:t>e</a:t>
            </a:r>
            <a:r>
              <a:t> (flash count, total area, etc.), </a:t>
            </a:r>
            <a:r>
              <a:rPr i="1"/>
              <a:t>q</a:t>
            </a:r>
            <a:r>
              <a:rPr baseline="-5999" i="1"/>
              <a:t>eg</a:t>
            </a:r>
            <a:r>
              <a:rPr i="1"/>
              <a:t> = q</a:t>
            </a:r>
            <a:r>
              <a:rPr baseline="-5999" i="1"/>
              <a:t>e</a:t>
            </a:r>
            <a:r>
              <a:rPr i="1"/>
              <a:t>f</a:t>
            </a:r>
            <a:r>
              <a:rPr baseline="-5999" i="1"/>
              <a:t>g</a:t>
            </a:r>
            <a:endParaRPr baseline="-5999" i="1"/>
          </a:p>
          <a:p>
            <a:pPr>
              <a:defRPr sz="1200"/>
            </a:pPr>
            <a:r>
              <a:t>4b. For a conserved quantity </a:t>
            </a:r>
            <a:r>
              <a:rPr i="1"/>
              <a:t>q</a:t>
            </a:r>
            <a:r>
              <a:rPr baseline="-5999" i="1"/>
              <a:t>c</a:t>
            </a:r>
            <a:r>
              <a:t> (total energy), </a:t>
            </a:r>
            <a:r>
              <a:rPr i="1"/>
              <a:t>q</a:t>
            </a:r>
            <a:r>
              <a:rPr baseline="-5999" i="1"/>
              <a:t>cg</a:t>
            </a:r>
            <a:r>
              <a:rPr i="1"/>
              <a:t> = q</a:t>
            </a:r>
            <a:r>
              <a:rPr baseline="-5999" i="1"/>
              <a:t>c</a:t>
            </a:r>
            <a:r>
              <a:rPr i="1"/>
              <a:t>f</a:t>
            </a:r>
            <a:r>
              <a:rPr baseline="-5999" i="1"/>
              <a:t>0</a:t>
            </a:r>
            <a:r>
              <a:rPr i="1"/>
              <a:t> = q</a:t>
            </a:r>
            <a:r>
              <a:rPr baseline="-5999" i="1"/>
              <a:t>c</a:t>
            </a:r>
            <a:r>
              <a:t> </a:t>
            </a:r>
            <a:r>
              <a:rPr i="1"/>
              <a:t>f</a:t>
            </a:r>
            <a:r>
              <a:rPr baseline="-5999" i="1"/>
              <a:t>g</a:t>
            </a:r>
            <a:r>
              <a:t> </a:t>
            </a:r>
            <a:r>
              <a:rPr i="1"/>
              <a:t>A</a:t>
            </a:r>
            <a:r>
              <a:rPr baseline="-5999" i="1"/>
              <a:t>g</a:t>
            </a:r>
            <a:r>
              <a:t> </a:t>
            </a:r>
            <a:r>
              <a:rPr i="1"/>
              <a:t>/ A</a:t>
            </a:r>
            <a:r>
              <a:rPr baseline="-5999" i="1"/>
              <a:t>0</a:t>
            </a:r>
          </a:p>
        </p:txBody>
      </p:sp>
      <p:sp>
        <p:nvSpPr>
          <p:cNvPr id="304" name="fg (above) and the…"/>
          <p:cNvSpPr txBox="1"/>
          <p:nvPr/>
        </p:nvSpPr>
        <p:spPr>
          <a:xfrm>
            <a:off x="6079104" y="4627546"/>
            <a:ext cx="2888435"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000"/>
            </a:pPr>
            <a:r>
              <a:rPr i="1"/>
              <a:t>f</a:t>
            </a:r>
            <a:r>
              <a:rPr baseline="-5999" i="1"/>
              <a:t>g </a:t>
            </a:r>
            <a:r>
              <a:t>(above) and the </a:t>
            </a:r>
          </a:p>
          <a:p>
            <a:pPr>
              <a:defRPr sz="1000"/>
            </a:pPr>
            <a:r>
              <a:t>sum of </a:t>
            </a:r>
            <a:r>
              <a:rPr i="1"/>
              <a:t>f</a:t>
            </a:r>
            <a:r>
              <a:rPr baseline="-5999" i="1"/>
              <a:t>g</a:t>
            </a:r>
            <a:r>
              <a:t> (below) in each grid box</a:t>
            </a:r>
          </a:p>
        </p:txBody>
      </p:sp>
      <p:sp>
        <p:nvSpPr>
          <p:cNvPr id="305" name="Extent density is the sum of weighted (flash, group) counts for all event polygons that contribute to a grid box…"/>
          <p:cNvSpPr txBox="1"/>
          <p:nvPr/>
        </p:nvSpPr>
        <p:spPr>
          <a:xfrm>
            <a:off x="576657" y="6400527"/>
            <a:ext cx="7973244"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200"/>
            </a:pPr>
            <a:r>
              <a:t>Extent density is the sum of weighted (flash, group) counts for all event polygons that contribute to a grid box</a:t>
            </a:r>
          </a:p>
          <a:p>
            <a:pPr>
              <a:defRPr sz="1200"/>
            </a:pPr>
            <a:r>
              <a:t>Average area is the sum of all areas for all event polygons that contribute to a grid box, divided by the extent density</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7" name="Rectangle"/>
          <p:cNvSpPr/>
          <p:nvPr/>
        </p:nvSpPr>
        <p:spPr>
          <a:xfrm>
            <a:off x="0" y="0"/>
            <a:ext cx="9144000" cy="1143000"/>
          </a:xfrm>
          <a:prstGeom prst="rect">
            <a:avLst/>
          </a:prstGeom>
          <a:solidFill>
            <a:srgbClr val="000000"/>
          </a:solidFill>
          <a:ln w="12700">
            <a:miter lim="400000"/>
          </a:ln>
        </p:spPr>
        <p:txBody>
          <a:bodyPr lIns="50800" tIns="50800" rIns="50800" bIns="50800" anchor="ctr"/>
          <a:lstStyle/>
          <a:p>
            <a:pPr marL="40639" marR="40639" algn="l" defTabSz="914400">
              <a:defRPr>
                <a:uFill>
                  <a:solidFill>
                    <a:srgbClr val="000000"/>
                  </a:solidFill>
                </a:uFill>
                <a:latin typeface="Arial"/>
                <a:ea typeface="Arial"/>
                <a:cs typeface="Arial"/>
                <a:sym typeface="Arial"/>
              </a:defRPr>
            </a:pPr>
          </a:p>
        </p:txBody>
      </p:sp>
      <p:graphicFrame>
        <p:nvGraphicFramePr>
          <p:cNvPr id="308" name="Table"/>
          <p:cNvGraphicFramePr/>
          <p:nvPr/>
        </p:nvGraphicFramePr>
        <p:xfrm>
          <a:off x="-16930" y="621422"/>
          <a:ext cx="9177861" cy="1531645"/>
        </p:xfrm>
        <a:graphic xmlns:a="http://schemas.openxmlformats.org/drawingml/2006/main">
          <a:graphicData uri="http://schemas.openxmlformats.org/drawingml/2006/table">
            <a:tbl>
              <a:tblPr firstCol="0" firstRow="1" lastCol="0" lastRow="0" bandCol="0" bandRow="0" rtl="0">
                <a:tableStyleId>{4C3C2611-4C71-4FC5-86AE-919BDF0F9419}</a:tableStyleId>
              </a:tblPr>
              <a:tblGrid>
                <a:gridCol w="4588930"/>
                <a:gridCol w="4588930"/>
              </a:tblGrid>
              <a:tr h="520353">
                <a:tc>
                  <a:txBody>
                    <a:bodyPr/>
                    <a:lstStyle/>
                    <a:p>
                      <a:pPr defTabSz="914400">
                        <a:defRPr>
                          <a:solidFill>
                            <a:srgbClr val="000000"/>
                          </a:solidFill>
                          <a:uFillTx/>
                        </a:defRPr>
                      </a:pPr>
                      <a:r>
                        <a:rPr b="1" sz="2400">
                          <a:solidFill>
                            <a:srgbClr val="FFFFFF"/>
                          </a:solidFill>
                          <a:latin typeface="Helvetica"/>
                          <a:ea typeface="Helvetica"/>
                          <a:cs typeface="Helvetica"/>
                          <a:sym typeface="Helvetica"/>
                        </a:rPr>
                        <a:t>Challenge</a:t>
                      </a:r>
                    </a:p>
                  </a:txBody>
                  <a:tcPr marL="50800" marR="50800" marT="50800" marB="50800" anchor="ctr" anchorCtr="0" horzOverflow="overflow">
                    <a:lnL w="12700">
                      <a:miter lim="400000"/>
                    </a:lnL>
                    <a:lnT w="12700">
                      <a:miter lim="400000"/>
                    </a:lnT>
                    <a:solidFill>
                      <a:srgbClr val="000000"/>
                    </a:solidFill>
                  </a:tcPr>
                </a:tc>
                <a:tc>
                  <a:txBody>
                    <a:bodyPr/>
                    <a:lstStyle/>
                    <a:p>
                      <a:pPr defTabSz="914400">
                        <a:defRPr>
                          <a:solidFill>
                            <a:srgbClr val="000000"/>
                          </a:solidFill>
                          <a:uFillTx/>
                        </a:defRPr>
                      </a:pPr>
                      <a:r>
                        <a:rPr b="1" sz="2400">
                          <a:solidFill>
                            <a:srgbClr val="FFFFFF"/>
                          </a:solidFill>
                          <a:latin typeface="Helvetica"/>
                          <a:ea typeface="Helvetica"/>
                          <a:cs typeface="Helvetica"/>
                          <a:sym typeface="Helvetica"/>
                        </a:rPr>
                        <a:t>Solution</a:t>
                      </a:r>
                    </a:p>
                  </a:txBody>
                  <a:tcPr marL="50800" marR="50800" marT="50800" marB="50800" anchor="ctr" anchorCtr="0" horzOverflow="overflow">
                    <a:lnR w="12700">
                      <a:miter lim="400000"/>
                    </a:lnR>
                    <a:lnT w="12700">
                      <a:miter lim="400000"/>
                    </a:lnT>
                    <a:solidFill>
                      <a:srgbClr val="000000"/>
                    </a:solidFill>
                  </a:tcPr>
                </a:tc>
              </a:tr>
              <a:tr h="1011289">
                <a:tc>
                  <a:txBody>
                    <a:bodyPr/>
                    <a:lstStyle/>
                    <a:p>
                      <a:pPr defTabSz="914400">
                        <a:defRPr>
                          <a:solidFill>
                            <a:srgbClr val="000000"/>
                          </a:solidFill>
                          <a:uFillTx/>
                        </a:defRPr>
                      </a:pPr>
                      <a:r>
                        <a:rPr sz="1500">
                          <a:latin typeface="Helvetica"/>
                          <a:ea typeface="Helvetica"/>
                          <a:cs typeface="Helvetica"/>
                          <a:sym typeface="Helvetica"/>
                        </a:rPr>
                        <a:t>Event shapes must be mapped onto the target fixed grid — one at a time since the positions are irregular</a:t>
                      </a:r>
                    </a:p>
                  </a:txBody>
                  <a:tcPr marL="50800" marR="50800" marT="50800" marB="50800" anchor="ctr" anchorCtr="0" horzOverflow="overflow">
                    <a:lnL w="12700">
                      <a:miter lim="400000"/>
                    </a:lnL>
                    <a:lnB w="12700">
                      <a:miter lim="400000"/>
                    </a:lnB>
                  </a:tcPr>
                </a:tc>
                <a:tc>
                  <a:txBody>
                    <a:bodyPr/>
                    <a:lstStyle/>
                    <a:p>
                      <a:pPr defTabSz="914400">
                        <a:defRPr>
                          <a:solidFill>
                            <a:srgbClr val="000000"/>
                          </a:solidFill>
                          <a:uFillTx/>
                        </a:defRPr>
                      </a:pPr>
                      <a:r>
                        <a:rPr sz="1500">
                          <a:latin typeface="Helvetica"/>
                          <a:ea typeface="Helvetica"/>
                          <a:cs typeface="Helvetica"/>
                          <a:sym typeface="Helvetica"/>
                        </a:rPr>
                        <a:t>Use polygon clipping and area weighting to assign final values. Results in oversampled, antialiased image, retaining flexible event positioning.</a:t>
                      </a:r>
                    </a:p>
                  </a:txBody>
                  <a:tcPr marL="50800" marR="50800" marT="50800" marB="50800" anchor="ctr" anchorCtr="0" horzOverflow="overflow">
                    <a:lnR w="12700">
                      <a:miter lim="400000"/>
                    </a:lnR>
                    <a:lnB w="12700">
                      <a:miter lim="400000"/>
                    </a:lnB>
                  </a:tcPr>
                </a:tc>
              </a:tr>
            </a:tbl>
          </a:graphicData>
        </a:graphic>
      </p:graphicFrame>
      <p:pic>
        <p:nvPicPr>
          <p:cNvPr id="309" name="DoubleT-485.jpg" descr="DoubleT-485.jpg"/>
          <p:cNvPicPr>
            <a:picLocks noChangeAspect="0"/>
          </p:cNvPicPr>
          <p:nvPr/>
        </p:nvPicPr>
        <p:blipFill>
          <a:blip r:embed="rId2">
            <a:extLst/>
          </a:blip>
          <a:srcRect l="20190" t="17184" r="29963" b="22038"/>
          <a:stretch>
            <a:fillRect/>
          </a:stretch>
        </p:blipFill>
        <p:spPr>
          <a:xfrm>
            <a:off x="8058150" y="133350"/>
            <a:ext cx="762000" cy="914400"/>
          </a:xfrm>
          <a:prstGeom prst="rect">
            <a:avLst/>
          </a:prstGeom>
          <a:ln w="12700">
            <a:miter lim="400000"/>
          </a:ln>
        </p:spPr>
      </p:pic>
      <p:sp>
        <p:nvSpPr>
          <p:cNvPr id="310" name="Title"/>
          <p:cNvSpPr txBox="1"/>
          <p:nvPr>
            <p:ph type="title"/>
          </p:nvPr>
        </p:nvSpPr>
        <p:spPr>
          <a:prstGeom prst="rect">
            <a:avLst/>
          </a:prstGeom>
        </p:spPr>
        <p:txBody>
          <a:bodyPr/>
          <a:lstStyle/>
          <a:p>
            <a:pPr/>
          </a:p>
        </p:txBody>
      </p:sp>
      <p:sp>
        <p:nvSpPr>
          <p:cNvPr id="311" name="Calculations from the pre-aggregated event-totals for four grid cells shown to the right.…"/>
          <p:cNvSpPr txBox="1"/>
          <p:nvPr/>
        </p:nvSpPr>
        <p:spPr>
          <a:xfrm>
            <a:off x="208702" y="3210969"/>
            <a:ext cx="2811340" cy="193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500"/>
            </a:pPr>
            <a:r>
              <a:t>Calculations from the pre-aggregated event-totals for four grid cells shown to the right.</a:t>
            </a:r>
          </a:p>
          <a:p>
            <a:pPr>
              <a:defRPr sz="1500"/>
            </a:pPr>
          </a:p>
          <a:p>
            <a:pPr>
              <a:defRPr sz="1500"/>
            </a:pPr>
            <a:r>
              <a:t>No need to study this live on the screen, but the calculations are not elaborate.</a:t>
            </a:r>
          </a:p>
        </p:txBody>
      </p:sp>
      <p:pic>
        <p:nvPicPr>
          <p:cNvPr id="312" name="Image" descr="Image"/>
          <p:cNvPicPr>
            <a:picLocks noChangeAspect="1"/>
          </p:cNvPicPr>
          <p:nvPr/>
        </p:nvPicPr>
        <p:blipFill>
          <a:blip r:embed="rId3">
            <a:extLst/>
          </a:blip>
          <a:stretch>
            <a:fillRect/>
          </a:stretch>
        </p:blipFill>
        <p:spPr>
          <a:xfrm>
            <a:off x="3460339" y="2226768"/>
            <a:ext cx="5692259" cy="4284001"/>
          </a:xfrm>
          <a:prstGeom prst="rect">
            <a:avLst/>
          </a:prstGeom>
          <a:ln w="12700">
            <a:miter lim="400000"/>
          </a:ln>
        </p:spPr>
      </p:pic>
      <p:sp>
        <p:nvSpPr>
          <p:cNvPr id="313" name="Extent density is the sum of weighted counts for all polygons that contribute to a grid box…"/>
          <p:cNvSpPr txBox="1"/>
          <p:nvPr/>
        </p:nvSpPr>
        <p:spPr>
          <a:xfrm>
            <a:off x="784235" y="6400527"/>
            <a:ext cx="7558088"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200"/>
            </a:pPr>
            <a:r>
              <a:t>Extent density is the sum of weighted counts for all polygons that contribute to a grid box</a:t>
            </a:r>
          </a:p>
          <a:p>
            <a:pPr>
              <a:defRPr sz="1200"/>
            </a:pPr>
            <a:r>
              <a:t>Average area is the sum of all areas for all polygons that contribute to a grid box, divided by the extent density</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5" name="Image" descr="Image"/>
          <p:cNvPicPr>
            <a:picLocks noChangeAspect="1"/>
          </p:cNvPicPr>
          <p:nvPr/>
        </p:nvPicPr>
        <p:blipFill>
          <a:blip r:embed="rId2">
            <a:extLst/>
          </a:blip>
          <a:srcRect l="13193" t="22104" r="11699" b="1699"/>
          <a:stretch>
            <a:fillRect/>
          </a:stretch>
        </p:blipFill>
        <p:spPr>
          <a:xfrm>
            <a:off x="4797102" y="1505172"/>
            <a:ext cx="4369594" cy="2509534"/>
          </a:xfrm>
          <a:prstGeom prst="rect">
            <a:avLst/>
          </a:prstGeom>
          <a:ln w="12700">
            <a:miter lim="400000"/>
          </a:ln>
        </p:spPr>
      </p:pic>
      <p:sp>
        <p:nvSpPr>
          <p:cNvPr id="316" name="Rectangle"/>
          <p:cNvSpPr/>
          <p:nvPr/>
        </p:nvSpPr>
        <p:spPr>
          <a:xfrm>
            <a:off x="0" y="0"/>
            <a:ext cx="9144000" cy="1143000"/>
          </a:xfrm>
          <a:prstGeom prst="rect">
            <a:avLst/>
          </a:prstGeom>
          <a:solidFill>
            <a:srgbClr val="000000"/>
          </a:solidFill>
          <a:ln w="12700">
            <a:miter lim="400000"/>
          </a:ln>
        </p:spPr>
        <p:txBody>
          <a:bodyPr lIns="50800" tIns="50800" rIns="50800" bIns="50800" anchor="ctr"/>
          <a:lstStyle/>
          <a:p>
            <a:pPr marL="40639" marR="40639" algn="l" defTabSz="914400">
              <a:defRPr>
                <a:uFill>
                  <a:solidFill>
                    <a:srgbClr val="000000"/>
                  </a:solidFill>
                </a:uFill>
                <a:latin typeface="Arial"/>
                <a:ea typeface="Arial"/>
                <a:cs typeface="Arial"/>
                <a:sym typeface="Arial"/>
              </a:defRPr>
            </a:pPr>
          </a:p>
        </p:txBody>
      </p:sp>
      <p:pic>
        <p:nvPicPr>
          <p:cNvPr id="317" name="DoubleT-485.jpg" descr="DoubleT-485.jpg"/>
          <p:cNvPicPr>
            <a:picLocks noChangeAspect="0"/>
          </p:cNvPicPr>
          <p:nvPr/>
        </p:nvPicPr>
        <p:blipFill>
          <a:blip r:embed="rId3">
            <a:extLst/>
          </a:blip>
          <a:srcRect l="20190" t="17184" r="29963" b="22038"/>
          <a:stretch>
            <a:fillRect/>
          </a:stretch>
        </p:blipFill>
        <p:spPr>
          <a:xfrm>
            <a:off x="8058150" y="133350"/>
            <a:ext cx="762000" cy="914400"/>
          </a:xfrm>
          <a:prstGeom prst="rect">
            <a:avLst/>
          </a:prstGeom>
          <a:ln w="12700">
            <a:miter lim="400000"/>
          </a:ln>
        </p:spPr>
      </p:pic>
      <p:sp>
        <p:nvSpPr>
          <p:cNvPr id="318" name="Status of NWS dissemination"/>
          <p:cNvSpPr txBox="1"/>
          <p:nvPr>
            <p:ph type="title"/>
          </p:nvPr>
        </p:nvSpPr>
        <p:spPr>
          <a:prstGeom prst="rect">
            <a:avLst/>
          </a:prstGeom>
        </p:spPr>
        <p:txBody>
          <a:bodyPr/>
          <a:lstStyle/>
          <a:p>
            <a:pPr/>
            <a:r>
              <a:t>Status of NWS dissemination</a:t>
            </a:r>
          </a:p>
        </p:txBody>
      </p:sp>
      <p:sp>
        <p:nvSpPr>
          <p:cNvPr id="319" name="Rollout of flash extent density to 130 WFOs complete as of late August…"/>
          <p:cNvSpPr txBox="1"/>
          <p:nvPr>
            <p:ph type="body" sz="half" idx="1"/>
          </p:nvPr>
        </p:nvSpPr>
        <p:spPr>
          <a:xfrm>
            <a:off x="316284" y="1216415"/>
            <a:ext cx="4369595" cy="5634940"/>
          </a:xfrm>
          <a:prstGeom prst="rect">
            <a:avLst/>
          </a:prstGeom>
        </p:spPr>
        <p:txBody>
          <a:bodyPr/>
          <a:lstStyle/>
          <a:p>
            <a:pPr lvl="1" marL="299669" marR="27635" indent="-194310" defTabSz="621791">
              <a:spcBef>
                <a:spcPts val="300"/>
              </a:spcBef>
              <a:defRPr b="1" sz="1632"/>
            </a:pPr>
            <a:r>
              <a:t>Rollout of flash extent density to 130 WFOs complete as of late August</a:t>
            </a:r>
          </a:p>
          <a:p>
            <a:pPr lvl="2" marL="532841" marR="27635" indent="-155447" defTabSz="621791">
              <a:spcBef>
                <a:spcPts val="600"/>
              </a:spcBef>
              <a:defRPr sz="1360"/>
            </a:pPr>
            <a:r>
              <a:t>1 min, 5 min accumulations with 1 min update</a:t>
            </a:r>
          </a:p>
          <a:p>
            <a:pPr lvl="2" marL="532841" marR="27635" indent="-155447" defTabSz="621791">
              <a:spcBef>
                <a:spcPts val="600"/>
              </a:spcBef>
              <a:defRPr sz="1360"/>
            </a:pPr>
            <a:r>
              <a:t>CONUS sector</a:t>
            </a:r>
          </a:p>
          <a:p>
            <a:pPr lvl="1" marL="299669" marR="27635" indent="-194310" defTabSz="621791">
              <a:spcBef>
                <a:spcPts val="300"/>
              </a:spcBef>
              <a:defRPr sz="1632"/>
            </a:pPr>
            <a:r>
              <a:t>NSSL HWT activities in May and OPG-led pre-operational demonstration through summer with 20 offices addressed</a:t>
            </a:r>
          </a:p>
          <a:p>
            <a:pPr lvl="2" marL="532841" marR="27635" indent="-155447" defTabSz="621791">
              <a:spcBef>
                <a:spcPts val="600"/>
              </a:spcBef>
              <a:defRPr sz="1360"/>
            </a:pPr>
            <a:r>
              <a:t>Timeliness and correctness of imagery</a:t>
            </a:r>
          </a:p>
          <a:p>
            <a:pPr lvl="2" marL="532841" marR="27635" indent="-155447" defTabSz="621791">
              <a:spcBef>
                <a:spcPts val="600"/>
              </a:spcBef>
              <a:defRPr sz="1360"/>
            </a:pPr>
            <a:r>
              <a:t>AWIPS display performance and colormaps</a:t>
            </a:r>
          </a:p>
          <a:p>
            <a:pPr lvl="2" marL="532841" marR="27635" indent="-155447" defTabSz="621791">
              <a:spcBef>
                <a:spcPts val="600"/>
              </a:spcBef>
              <a:defRPr sz="1360"/>
            </a:pPr>
            <a:r>
              <a:t>Refinement of training narrative and materials</a:t>
            </a:r>
          </a:p>
          <a:p>
            <a:pPr lvl="2" marL="532841" marR="27635" indent="-155447" defTabSz="621791">
              <a:spcBef>
                <a:spcPts val="600"/>
              </a:spcBef>
              <a:defRPr sz="1360"/>
            </a:pPr>
            <a:r>
              <a:t>Surprises such as scattering of light by low clouds</a:t>
            </a:r>
          </a:p>
          <a:p>
            <a:pPr lvl="2" marL="532841" marR="27635" indent="-155447" defTabSz="621791">
              <a:spcBef>
                <a:spcPts val="600"/>
              </a:spcBef>
              <a:defRPr sz="1360"/>
            </a:pPr>
            <a:r>
              <a:t>Instrument artifacts (e.g., overshoots in Bahamas)</a:t>
            </a:r>
          </a:p>
          <a:p>
            <a:pPr lvl="1" marL="299669" marR="27635" indent="-194310" defTabSz="621791">
              <a:spcBef>
                <a:spcPts val="300"/>
              </a:spcBef>
              <a:defRPr sz="1632"/>
            </a:pPr>
            <a:r>
              <a:t>20 offices continue to evaluate average flash area and total optical energy</a:t>
            </a:r>
          </a:p>
          <a:p>
            <a:pPr lvl="2" marL="532841" marR="27635" indent="-155447" defTabSz="621791">
              <a:spcBef>
                <a:spcPts val="600"/>
              </a:spcBef>
              <a:defRPr sz="1360"/>
            </a:pPr>
            <a:r>
              <a:t>HWT feedback: it really helps to see all fields to gain confidence!</a:t>
            </a:r>
          </a:p>
          <a:p>
            <a:pPr lvl="2" marL="532841" marR="27635" indent="-155447" defTabSz="621791">
              <a:spcBef>
                <a:spcPts val="600"/>
              </a:spcBef>
              <a:defRPr sz="1360"/>
            </a:pPr>
            <a:r>
              <a:t>Feedback from offices with less expert, on-site guidance: not sure what I’m supposed to do with these!</a:t>
            </a:r>
          </a:p>
        </p:txBody>
      </p:sp>
      <p:sp>
        <p:nvSpPr>
          <p:cNvPr id="320" name="From SPoRT-led NWS training quick brief"/>
          <p:cNvSpPr txBox="1"/>
          <p:nvPr/>
        </p:nvSpPr>
        <p:spPr>
          <a:xfrm>
            <a:off x="5196470" y="4084685"/>
            <a:ext cx="3625807"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a:r>
              <a:t>From SPoRT-led NWS training quick brief</a:t>
            </a:r>
          </a:p>
        </p:txBody>
      </p:sp>
      <p:pic>
        <p:nvPicPr>
          <p:cNvPr id="321" name="Image" descr="Image"/>
          <p:cNvPicPr>
            <a:picLocks noChangeAspect="1"/>
          </p:cNvPicPr>
          <p:nvPr/>
        </p:nvPicPr>
        <p:blipFill>
          <a:blip r:embed="rId4">
            <a:extLst/>
          </a:blip>
          <a:stretch>
            <a:fillRect/>
          </a:stretch>
        </p:blipFill>
        <p:spPr>
          <a:xfrm>
            <a:off x="4747330" y="4470260"/>
            <a:ext cx="4469138" cy="186714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 name="Rectangle"/>
          <p:cNvSpPr/>
          <p:nvPr/>
        </p:nvSpPr>
        <p:spPr>
          <a:xfrm>
            <a:off x="0" y="0"/>
            <a:ext cx="9144000" cy="1143000"/>
          </a:xfrm>
          <a:prstGeom prst="rect">
            <a:avLst/>
          </a:prstGeom>
          <a:solidFill>
            <a:srgbClr val="000000"/>
          </a:solidFill>
          <a:ln w="12700">
            <a:miter lim="400000"/>
          </a:ln>
        </p:spPr>
        <p:txBody>
          <a:bodyPr lIns="50800" tIns="50800" rIns="50800" bIns="50800" anchor="ctr"/>
          <a:lstStyle/>
          <a:p>
            <a:pPr marL="40639" marR="40639" algn="l" defTabSz="914400">
              <a:defRPr>
                <a:uFill>
                  <a:solidFill>
                    <a:srgbClr val="000000"/>
                  </a:solidFill>
                </a:uFill>
                <a:latin typeface="Arial"/>
                <a:ea typeface="Arial"/>
                <a:cs typeface="Arial"/>
                <a:sym typeface="Arial"/>
              </a:defRPr>
            </a:pPr>
          </a:p>
        </p:txBody>
      </p:sp>
      <p:pic>
        <p:nvPicPr>
          <p:cNvPr id="324" name="DoubleT-485.jpg" descr="DoubleT-485.jpg"/>
          <p:cNvPicPr>
            <a:picLocks noChangeAspect="0"/>
          </p:cNvPicPr>
          <p:nvPr/>
        </p:nvPicPr>
        <p:blipFill>
          <a:blip r:embed="rId2">
            <a:extLst/>
          </a:blip>
          <a:srcRect l="20190" t="17184" r="29963" b="22038"/>
          <a:stretch>
            <a:fillRect/>
          </a:stretch>
        </p:blipFill>
        <p:spPr>
          <a:xfrm>
            <a:off x="8058150" y="133350"/>
            <a:ext cx="762000" cy="914400"/>
          </a:xfrm>
          <a:prstGeom prst="rect">
            <a:avLst/>
          </a:prstGeom>
          <a:ln w="12700">
            <a:miter lim="400000"/>
          </a:ln>
        </p:spPr>
      </p:pic>
      <p:sp>
        <p:nvSpPr>
          <p:cNvPr id="325" name="NWS ISatSS implementation"/>
          <p:cNvSpPr txBox="1"/>
          <p:nvPr>
            <p:ph type="title"/>
          </p:nvPr>
        </p:nvSpPr>
        <p:spPr>
          <a:prstGeom prst="rect">
            <a:avLst/>
          </a:prstGeom>
        </p:spPr>
        <p:txBody>
          <a:bodyPr/>
          <a:lstStyle/>
          <a:p>
            <a:pPr/>
            <a:r>
              <a:t>NWS ISatSS implementation</a:t>
            </a:r>
          </a:p>
        </p:txBody>
      </p:sp>
      <p:sp>
        <p:nvSpPr>
          <p:cNvPr id="326" name="Led by TOWR-S / Joe Zajic: intermediate, real-time-grade processing layer to prepare GOES-R data for AWIPS…"/>
          <p:cNvSpPr txBox="1"/>
          <p:nvPr>
            <p:ph type="body" idx="1"/>
          </p:nvPr>
        </p:nvSpPr>
        <p:spPr>
          <a:prstGeom prst="rect">
            <a:avLst/>
          </a:prstGeom>
        </p:spPr>
        <p:txBody>
          <a:bodyPr/>
          <a:lstStyle/>
          <a:p>
            <a:pPr lvl="1"/>
            <a:r>
              <a:t>Led by TOWR-S / Joe Zajic: intermediate, real-time-grade processing layer to prepare GOES-R data for AWIPS</a:t>
            </a:r>
          </a:p>
          <a:p>
            <a:pPr lvl="2"/>
            <a:r>
              <a:t>Python, with core packages available (NetCDF, xarray, etc.)</a:t>
            </a:r>
          </a:p>
          <a:p>
            <a:pPr lvl="2"/>
            <a:r>
              <a:t>glmtools integrated as processing module within this infrastructure</a:t>
            </a:r>
          </a:p>
          <a:p>
            <a:pPr lvl="2"/>
            <a:r>
              <a:t>Pre-operational demonstration run on AWC ISatSS instance adjacent to OPG and products distributed over LDM, before rollout to NCEP Central Operations</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8" name="Image" descr="Image"/>
          <p:cNvPicPr>
            <a:picLocks noChangeAspect="1"/>
          </p:cNvPicPr>
          <p:nvPr/>
        </p:nvPicPr>
        <p:blipFill>
          <a:blip r:embed="rId2">
            <a:extLst/>
          </a:blip>
          <a:srcRect l="50647" t="0" r="0" b="0"/>
          <a:stretch>
            <a:fillRect/>
          </a:stretch>
        </p:blipFill>
        <p:spPr>
          <a:xfrm>
            <a:off x="6618387" y="2254398"/>
            <a:ext cx="2392393" cy="1661850"/>
          </a:xfrm>
          <a:prstGeom prst="rect">
            <a:avLst/>
          </a:prstGeom>
          <a:ln w="12700">
            <a:miter lim="400000"/>
          </a:ln>
        </p:spPr>
      </p:pic>
      <p:sp>
        <p:nvSpPr>
          <p:cNvPr id="329" name="Rectangle"/>
          <p:cNvSpPr/>
          <p:nvPr/>
        </p:nvSpPr>
        <p:spPr>
          <a:xfrm>
            <a:off x="0" y="0"/>
            <a:ext cx="9144000" cy="1143000"/>
          </a:xfrm>
          <a:prstGeom prst="rect">
            <a:avLst/>
          </a:prstGeom>
          <a:solidFill>
            <a:srgbClr val="000000"/>
          </a:solidFill>
          <a:ln w="12700">
            <a:miter lim="400000"/>
          </a:ln>
        </p:spPr>
        <p:txBody>
          <a:bodyPr lIns="50800" tIns="50800" rIns="50800" bIns="50800" anchor="ctr"/>
          <a:lstStyle/>
          <a:p>
            <a:pPr marL="40639" marR="40639" algn="l" defTabSz="914400">
              <a:defRPr>
                <a:uFill>
                  <a:solidFill>
                    <a:srgbClr val="000000"/>
                  </a:solidFill>
                </a:uFill>
                <a:latin typeface="Arial"/>
                <a:ea typeface="Arial"/>
                <a:cs typeface="Arial"/>
                <a:sym typeface="Arial"/>
              </a:defRPr>
            </a:pPr>
          </a:p>
        </p:txBody>
      </p:sp>
      <p:pic>
        <p:nvPicPr>
          <p:cNvPr id="330" name="DoubleT-485.jpg" descr="DoubleT-485.jpg"/>
          <p:cNvPicPr>
            <a:picLocks noChangeAspect="0"/>
          </p:cNvPicPr>
          <p:nvPr/>
        </p:nvPicPr>
        <p:blipFill>
          <a:blip r:embed="rId3">
            <a:extLst/>
          </a:blip>
          <a:srcRect l="20190" t="17184" r="29963" b="22038"/>
          <a:stretch>
            <a:fillRect/>
          </a:stretch>
        </p:blipFill>
        <p:spPr>
          <a:xfrm>
            <a:off x="8058150" y="133350"/>
            <a:ext cx="762000" cy="914400"/>
          </a:xfrm>
          <a:prstGeom prst="rect">
            <a:avLst/>
          </a:prstGeom>
          <a:ln w="12700">
            <a:miter lim="400000"/>
          </a:ln>
        </p:spPr>
      </p:pic>
      <p:sp>
        <p:nvSpPr>
          <p:cNvPr id="331" name="Preliminary integration into probsevere"/>
          <p:cNvSpPr txBox="1"/>
          <p:nvPr>
            <p:ph type="title"/>
          </p:nvPr>
        </p:nvSpPr>
        <p:spPr>
          <a:prstGeom prst="rect">
            <a:avLst/>
          </a:prstGeom>
        </p:spPr>
        <p:txBody>
          <a:bodyPr/>
          <a:lstStyle/>
          <a:p>
            <a:pPr/>
            <a:r>
              <a:t>Preliminary integration into probsevere</a:t>
            </a:r>
          </a:p>
        </p:txBody>
      </p:sp>
      <p:sp>
        <p:nvSpPr>
          <p:cNvPr id="332" name="Face-to-face interaction at HWT with ProbSevere team (Sieglaff) led to visit at UW with (Cintineo)…"/>
          <p:cNvSpPr txBox="1"/>
          <p:nvPr>
            <p:ph type="body" sz="half" idx="1"/>
          </p:nvPr>
        </p:nvSpPr>
        <p:spPr>
          <a:xfrm>
            <a:off x="188912" y="1444625"/>
            <a:ext cx="6393285" cy="2462066"/>
          </a:xfrm>
          <a:prstGeom prst="rect">
            <a:avLst/>
          </a:prstGeom>
        </p:spPr>
        <p:txBody>
          <a:bodyPr/>
          <a:lstStyle/>
          <a:p>
            <a:pPr lvl="1" marL="321703" marR="29667" indent="-208597" defTabSz="667512">
              <a:spcBef>
                <a:spcPts val="300"/>
              </a:spcBef>
              <a:defRPr sz="1752"/>
            </a:pPr>
            <a:r>
              <a:t>Face-to-face interaction at HWT with ProbSevere team (Sieglaff) led to visit at UW with (Cintineo)</a:t>
            </a:r>
          </a:p>
          <a:p>
            <a:pPr lvl="2" marL="572020" marR="29667" indent="-166878" defTabSz="667512">
              <a:spcBef>
                <a:spcPts val="600"/>
              </a:spcBef>
              <a:defRPr sz="1460"/>
            </a:pPr>
            <a:r>
              <a:t>Identified a few bugs and clarified product interpretation</a:t>
            </a:r>
          </a:p>
          <a:p>
            <a:pPr lvl="2" marL="572020" marR="29667" indent="-166878" defTabSz="667512">
              <a:spcBef>
                <a:spcPts val="600"/>
              </a:spcBef>
              <a:defRPr sz="1460"/>
            </a:pPr>
            <a:r>
              <a:t>Facilitated initial probabilistic characterization of GLM data</a:t>
            </a:r>
          </a:p>
          <a:p>
            <a:pPr lvl="1" marL="321703" marR="29667" indent="-208597" defTabSz="667512">
              <a:spcBef>
                <a:spcPts val="300"/>
              </a:spcBef>
              <a:defRPr sz="1752"/>
            </a:pPr>
            <a:r>
              <a:t>Fuego volcano comparison: 3 June 2018 (Cintineo)</a:t>
            </a:r>
          </a:p>
          <a:p>
            <a:pPr lvl="2" marL="572020" marR="29667" indent="-166878" defTabSz="667512">
              <a:spcBef>
                <a:spcPts val="600"/>
              </a:spcBef>
              <a:defRPr sz="1460"/>
            </a:pPr>
            <a:r>
              <a:t>Dimmer </a:t>
            </a:r>
            <a:r>
              <a:rPr>
                <a:solidFill>
                  <a:schemeClr val="accent3"/>
                </a:solidFill>
              </a:rPr>
              <a:t>optical signals</a:t>
            </a:r>
            <a:r>
              <a:t> from volcano event at same </a:t>
            </a:r>
            <a:r>
              <a:rPr>
                <a:solidFill>
                  <a:srgbClr val="C42000"/>
                </a:solidFill>
              </a:rPr>
              <a:t>flash rate</a:t>
            </a:r>
            <a:endParaRPr>
              <a:solidFill>
                <a:srgbClr val="C42000"/>
              </a:solidFill>
            </a:endParaRPr>
          </a:p>
          <a:p>
            <a:pPr lvl="1" marL="321703" marR="29667" indent="-208597" defTabSz="667512">
              <a:spcBef>
                <a:spcPts val="300"/>
              </a:spcBef>
              <a:defRPr sz="1752"/>
            </a:pPr>
            <a:r>
              <a:t>Availability of imagery-like products seems to speed adoption and inquiry of GLM data —beyond flash rate</a:t>
            </a:r>
          </a:p>
        </p:txBody>
      </p:sp>
      <p:pic>
        <p:nvPicPr>
          <p:cNvPr id="333" name="Image" descr="Image"/>
          <p:cNvPicPr>
            <a:picLocks noChangeAspect="1"/>
          </p:cNvPicPr>
          <p:nvPr/>
        </p:nvPicPr>
        <p:blipFill>
          <a:blip r:embed="rId4">
            <a:extLst/>
          </a:blip>
          <a:stretch>
            <a:fillRect/>
          </a:stretch>
        </p:blipFill>
        <p:spPr>
          <a:xfrm>
            <a:off x="27570" y="4170215"/>
            <a:ext cx="4512403" cy="2656533"/>
          </a:xfrm>
          <a:prstGeom prst="rect">
            <a:avLst/>
          </a:prstGeom>
          <a:ln w="12700">
            <a:miter lim="400000"/>
          </a:ln>
        </p:spPr>
      </p:pic>
      <p:pic>
        <p:nvPicPr>
          <p:cNvPr id="334" name="Image" descr="Image"/>
          <p:cNvPicPr>
            <a:picLocks noChangeAspect="1"/>
          </p:cNvPicPr>
          <p:nvPr/>
        </p:nvPicPr>
        <p:blipFill>
          <a:blip r:embed="rId5">
            <a:extLst/>
          </a:blip>
          <a:stretch>
            <a:fillRect/>
          </a:stretch>
        </p:blipFill>
        <p:spPr>
          <a:xfrm>
            <a:off x="4631849" y="4170215"/>
            <a:ext cx="4512403" cy="2656533"/>
          </a:xfrm>
          <a:prstGeom prst="rect">
            <a:avLst/>
          </a:prstGeom>
          <a:ln w="12700">
            <a:miter lim="400000"/>
          </a:ln>
        </p:spPr>
      </p:pic>
      <p:sp>
        <p:nvSpPr>
          <p:cNvPr id="335" name="Thunderstorm"/>
          <p:cNvSpPr txBox="1"/>
          <p:nvPr/>
        </p:nvSpPr>
        <p:spPr>
          <a:xfrm>
            <a:off x="2722810" y="4259115"/>
            <a:ext cx="1300089"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a:r>
              <a:t>Thunderstorm</a:t>
            </a:r>
          </a:p>
        </p:txBody>
      </p:sp>
      <p:sp>
        <p:nvSpPr>
          <p:cNvPr id="336" name="Volcano"/>
          <p:cNvSpPr txBox="1"/>
          <p:nvPr/>
        </p:nvSpPr>
        <p:spPr>
          <a:xfrm>
            <a:off x="4877624" y="4259115"/>
            <a:ext cx="792306"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a:r>
              <a:t>Volcano</a:t>
            </a:r>
          </a:p>
        </p:txBody>
      </p:sp>
      <p:sp>
        <p:nvSpPr>
          <p:cNvPr id="337" name="2145 UTC…"/>
          <p:cNvSpPr txBox="1"/>
          <p:nvPr/>
        </p:nvSpPr>
        <p:spPr>
          <a:xfrm>
            <a:off x="6981887" y="1727738"/>
            <a:ext cx="1665363"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400"/>
            </a:pPr>
            <a:r>
              <a:t>2145 UTC </a:t>
            </a:r>
          </a:p>
          <a:p>
            <a:pPr>
              <a:defRPr sz="1400"/>
            </a:pPr>
            <a:r>
              <a:t>(image: CSU/CIRA)</a:t>
            </a:r>
          </a:p>
        </p:txBody>
      </p:sp>
      <p:sp>
        <p:nvSpPr>
          <p:cNvPr id="338" name="Line"/>
          <p:cNvSpPr/>
          <p:nvPr/>
        </p:nvSpPr>
        <p:spPr>
          <a:xfrm flipV="1">
            <a:off x="5729982" y="3170986"/>
            <a:ext cx="1732129" cy="1121858"/>
          </a:xfrm>
          <a:prstGeom prst="line">
            <a:avLst/>
          </a:prstGeom>
          <a:ln w="25400">
            <a:solidFill>
              <a:srgbClr val="ED7D31"/>
            </a:solidFill>
            <a:miter lim="400000"/>
          </a:ln>
        </p:spPr>
        <p:txBody>
          <a:bodyPr lIns="50800" tIns="50800" rIns="50800" bIns="50800" anchor="ct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339" name="Line"/>
          <p:cNvSpPr/>
          <p:nvPr/>
        </p:nvSpPr>
        <p:spPr>
          <a:xfrm flipV="1">
            <a:off x="5732261" y="4284541"/>
            <a:ext cx="1" cy="2174153"/>
          </a:xfrm>
          <a:prstGeom prst="line">
            <a:avLst/>
          </a:prstGeom>
          <a:ln w="25400">
            <a:solidFill>
              <a:srgbClr val="ED7D31"/>
            </a:solidFill>
            <a:miter lim="400000"/>
          </a:ln>
        </p:spPr>
        <p:txBody>
          <a:bodyPr lIns="50800" tIns="50800" rIns="50800" bIns="50800" anchor="ct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Rectangle"/>
          <p:cNvSpPr/>
          <p:nvPr/>
        </p:nvSpPr>
        <p:spPr>
          <a:xfrm>
            <a:off x="0" y="0"/>
            <a:ext cx="9144000" cy="1143000"/>
          </a:xfrm>
          <a:prstGeom prst="rect">
            <a:avLst/>
          </a:prstGeom>
          <a:solidFill>
            <a:srgbClr val="000000"/>
          </a:solidFill>
          <a:ln w="12700">
            <a:miter lim="400000"/>
          </a:ln>
        </p:spPr>
        <p:txBody>
          <a:bodyPr lIns="50800" tIns="50800" rIns="50800" bIns="50800" anchor="ctr"/>
          <a:lstStyle/>
          <a:p>
            <a:pPr marL="40639" marR="40639" algn="l" defTabSz="914400">
              <a:defRPr>
                <a:uFill>
                  <a:solidFill>
                    <a:srgbClr val="000000"/>
                  </a:solidFill>
                </a:uFill>
                <a:latin typeface="Arial"/>
                <a:ea typeface="Arial"/>
                <a:cs typeface="Arial"/>
                <a:sym typeface="Arial"/>
              </a:defRPr>
            </a:pPr>
          </a:p>
        </p:txBody>
      </p:sp>
      <p:pic>
        <p:nvPicPr>
          <p:cNvPr id="342" name="DoubleT-485.jpg" descr="DoubleT-485.jpg"/>
          <p:cNvPicPr>
            <a:picLocks noChangeAspect="0"/>
          </p:cNvPicPr>
          <p:nvPr/>
        </p:nvPicPr>
        <p:blipFill>
          <a:blip r:embed="rId2">
            <a:extLst/>
          </a:blip>
          <a:srcRect l="20190" t="17184" r="29963" b="22038"/>
          <a:stretch>
            <a:fillRect/>
          </a:stretch>
        </p:blipFill>
        <p:spPr>
          <a:xfrm>
            <a:off x="8058150" y="133350"/>
            <a:ext cx="762000" cy="914400"/>
          </a:xfrm>
          <a:prstGeom prst="rect">
            <a:avLst/>
          </a:prstGeom>
          <a:ln w="12700">
            <a:miter lim="400000"/>
          </a:ln>
        </p:spPr>
      </p:pic>
      <p:sp>
        <p:nvSpPr>
          <p:cNvPr id="343" name="Community-focused dissemination"/>
          <p:cNvSpPr txBox="1"/>
          <p:nvPr>
            <p:ph type="title"/>
          </p:nvPr>
        </p:nvSpPr>
        <p:spPr>
          <a:prstGeom prst="rect">
            <a:avLst/>
          </a:prstGeom>
        </p:spPr>
        <p:txBody>
          <a:bodyPr/>
          <a:lstStyle/>
          <a:p>
            <a:pPr/>
            <a:r>
              <a:t>Community-focused dissemination</a:t>
            </a:r>
          </a:p>
        </p:txBody>
      </p:sp>
      <p:sp>
        <p:nvSpPr>
          <p:cNvPr id="344" name="Equipment award from Unidata to TTU will support generation of all 7 GLM grids and their distribution over LDM to any interested user.…"/>
          <p:cNvSpPr txBox="1"/>
          <p:nvPr>
            <p:ph type="body" idx="1"/>
          </p:nvPr>
        </p:nvSpPr>
        <p:spPr>
          <a:prstGeom prst="rect">
            <a:avLst/>
          </a:prstGeom>
        </p:spPr>
        <p:txBody>
          <a:bodyPr/>
          <a:lstStyle/>
          <a:p>
            <a:pPr lvl="1"/>
            <a:r>
              <a:t>Equipment award from Unidata to TTU will support generation of all 7 GLM grids and their distribution over LDM to any interested user.</a:t>
            </a:r>
          </a:p>
          <a:p>
            <a:pPr lvl="2"/>
            <a:r>
              <a:t>Nominal plan is CONUS and a special mesoscale domain to support RELAMPAGO / CACTI</a:t>
            </a:r>
          </a:p>
          <a:p>
            <a:pPr lvl="1"/>
            <a:r>
              <a:t>Working with Unidata to add GLM grid display to McIDAS</a:t>
            </a:r>
          </a:p>
          <a:p>
            <a:pPr lvl="2"/>
            <a:r>
              <a:t>needed, for example, to allow display on widely used College of DuPage experimental GOES-16 viewer</a:t>
            </a:r>
          </a:p>
          <a:p>
            <a:pPr lvl="2"/>
          </a:p>
          <a:p>
            <a:pPr lvl="1"/>
            <a:r>
              <a:t>You can run it, too!</a:t>
            </a:r>
          </a:p>
        </p:txBody>
      </p:sp>
      <p:sp>
        <p:nvSpPr>
          <p:cNvPr id="345" name="python make_GLM_grids.py -o /path/to/output/ \…"/>
          <p:cNvSpPr txBox="1"/>
          <p:nvPr/>
        </p:nvSpPr>
        <p:spPr>
          <a:xfrm>
            <a:off x="3109021" y="5307657"/>
            <a:ext cx="6048710" cy="132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1000">
                <a:latin typeface="Courier"/>
                <a:ea typeface="Courier"/>
                <a:cs typeface="Courier"/>
                <a:sym typeface="Courier"/>
              </a:defRPr>
            </a:pPr>
            <a:r>
              <a:t>    python make_GLM_grids.py -o /path/to/output/ \</a:t>
            </a:r>
          </a:p>
          <a:p>
            <a:pPr algn="l">
              <a:defRPr sz="1000">
                <a:latin typeface="Courier"/>
                <a:ea typeface="Courier"/>
                <a:cs typeface="Courier"/>
                <a:sym typeface="Courier"/>
              </a:defRPr>
            </a:pPr>
            <a:r>
              <a:t>    --fixed_grid --split_events \</a:t>
            </a:r>
          </a:p>
          <a:p>
            <a:pPr algn="l">
              <a:defRPr sz="1000">
                <a:latin typeface="Courier"/>
                <a:ea typeface="Courier"/>
                <a:cs typeface="Courier"/>
                <a:sym typeface="Courier"/>
              </a:defRPr>
            </a:pPr>
            <a:r>
              <a:t>    --goes_position east --goes_sector conus \</a:t>
            </a:r>
          </a:p>
          <a:p>
            <a:pPr algn="l">
              <a:defRPr sz="1000">
                <a:latin typeface="Courier"/>
                <a:ea typeface="Courier"/>
                <a:cs typeface="Courier"/>
                <a:sym typeface="Courier"/>
              </a:defRPr>
            </a:pPr>
            <a:r>
              <a:t>    --dx=2.0 --dy=2.0 \</a:t>
            </a:r>
          </a:p>
          <a:p>
            <a:pPr algn="l">
              <a:defRPr sz="1000">
                <a:latin typeface="Courier"/>
                <a:ea typeface="Courier"/>
                <a:cs typeface="Courier"/>
                <a:sym typeface="Courier"/>
              </a:defRPr>
            </a:pPr>
            <a:r>
              <a:t>    OR_GLM-L2-LCFA_G16_s20181830433000_e20181830433200_c20181830433231.nc \</a:t>
            </a:r>
          </a:p>
          <a:p>
            <a:pPr algn="l">
              <a:defRPr sz="1000">
                <a:latin typeface="Courier"/>
                <a:ea typeface="Courier"/>
                <a:cs typeface="Courier"/>
                <a:sym typeface="Courier"/>
              </a:defRPr>
            </a:pPr>
            <a:r>
              <a:t>    OR_GLM-L2-LCFA_G16_s20181830433200_e20181830433400_c20181830433424.nc \</a:t>
            </a:r>
          </a:p>
          <a:p>
            <a:pPr algn="l">
              <a:defRPr sz="1000">
                <a:latin typeface="Courier"/>
                <a:ea typeface="Courier"/>
                <a:cs typeface="Courier"/>
                <a:sym typeface="Courier"/>
              </a:defRPr>
            </a:pPr>
            <a:r>
              <a:t>    OR_GLM-L2-LCFA_G16_s20181830433400_e20181830434000_c20181830434029.nc \</a:t>
            </a:r>
          </a:p>
        </p:txBody>
      </p:sp>
      <p:sp>
        <p:nvSpPr>
          <p:cNvPr id="346" name="github.com/deeplycloudy/glmtools/"/>
          <p:cNvSpPr txBox="1"/>
          <p:nvPr/>
        </p:nvSpPr>
        <p:spPr>
          <a:xfrm>
            <a:off x="570112" y="6474145"/>
            <a:ext cx="3608711"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github.com/deeplycloudy/glmtools/</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8" name="glmandir30May.mp4" descr="glmandir30May.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291479" y="1144373"/>
            <a:ext cx="10613917" cy="5731237"/>
          </a:xfrm>
          <a:prstGeom prst="rect">
            <a:avLst/>
          </a:prstGeom>
          <a:ln w="12700">
            <a:miter lim="400000"/>
          </a:ln>
        </p:spPr>
      </p:pic>
      <p:sp>
        <p:nvSpPr>
          <p:cNvPr id="349" name="Rectangle"/>
          <p:cNvSpPr/>
          <p:nvPr/>
        </p:nvSpPr>
        <p:spPr>
          <a:xfrm>
            <a:off x="0" y="0"/>
            <a:ext cx="9144000" cy="1143000"/>
          </a:xfrm>
          <a:prstGeom prst="rect">
            <a:avLst/>
          </a:prstGeom>
          <a:solidFill>
            <a:srgbClr val="000000"/>
          </a:solidFill>
          <a:ln w="12700">
            <a:miter lim="400000"/>
          </a:ln>
        </p:spPr>
        <p:txBody>
          <a:bodyPr lIns="50800" tIns="50800" rIns="50800" bIns="50800" anchor="ctr"/>
          <a:lstStyle/>
          <a:p>
            <a:pPr marL="40639" marR="40639" algn="l" defTabSz="914400">
              <a:defRPr>
                <a:uFill>
                  <a:solidFill>
                    <a:srgbClr val="000000"/>
                  </a:solidFill>
                </a:uFill>
                <a:latin typeface="Arial"/>
                <a:ea typeface="Arial"/>
                <a:cs typeface="Arial"/>
                <a:sym typeface="Arial"/>
              </a:defRPr>
            </a:pPr>
          </a:p>
        </p:txBody>
      </p:sp>
      <p:pic>
        <p:nvPicPr>
          <p:cNvPr id="350" name="DoubleT-485.jpg" descr="DoubleT-485.jpg"/>
          <p:cNvPicPr>
            <a:picLocks noChangeAspect="0"/>
          </p:cNvPicPr>
          <p:nvPr/>
        </p:nvPicPr>
        <p:blipFill>
          <a:blip r:embed="rId5">
            <a:extLst/>
          </a:blip>
          <a:srcRect l="20190" t="17184" r="29963" b="22038"/>
          <a:stretch>
            <a:fillRect/>
          </a:stretch>
        </p:blipFill>
        <p:spPr>
          <a:xfrm>
            <a:off x="8058150" y="133350"/>
            <a:ext cx="762000" cy="914400"/>
          </a:xfrm>
          <a:prstGeom prst="rect">
            <a:avLst/>
          </a:prstGeom>
          <a:ln w="12700">
            <a:miter lim="400000"/>
          </a:ln>
        </p:spPr>
      </p:pic>
      <p:sp>
        <p:nvSpPr>
          <p:cNvPr id="351" name="Next steps"/>
          <p:cNvSpPr txBox="1"/>
          <p:nvPr>
            <p:ph type="title"/>
          </p:nvPr>
        </p:nvSpPr>
        <p:spPr>
          <a:prstGeom prst="rect">
            <a:avLst/>
          </a:prstGeom>
        </p:spPr>
        <p:txBody>
          <a:bodyPr/>
          <a:lstStyle/>
          <a:p>
            <a:pPr/>
            <a:r>
              <a:t>Next steps</a:t>
            </a:r>
          </a:p>
        </p:txBody>
      </p:sp>
      <p:sp>
        <p:nvSpPr>
          <p:cNvPr id="352" name="Identify a final operational home for GLM grids…"/>
          <p:cNvSpPr txBox="1"/>
          <p:nvPr>
            <p:ph type="body" sz="quarter" idx="1"/>
          </p:nvPr>
        </p:nvSpPr>
        <p:spPr>
          <a:xfrm>
            <a:off x="188912" y="1444625"/>
            <a:ext cx="7051468" cy="1246736"/>
          </a:xfrm>
          <a:prstGeom prst="rect">
            <a:avLst/>
          </a:prstGeom>
        </p:spPr>
        <p:txBody>
          <a:bodyPr/>
          <a:lstStyle/>
          <a:p>
            <a:pPr lvl="1" marL="330517" marR="30479" indent="-214312" defTabSz="685800">
              <a:spcBef>
                <a:spcPts val="400"/>
              </a:spcBef>
              <a:defRPr sz="1800">
                <a:solidFill>
                  <a:srgbClr val="FFFFFF"/>
                </a:solidFill>
              </a:defRPr>
            </a:pPr>
            <a:r>
              <a:t>Identify a final operational home for GLM grids</a:t>
            </a:r>
          </a:p>
          <a:p>
            <a:pPr lvl="1" marL="330517" marR="30479" indent="-214312" defTabSz="685800">
              <a:spcBef>
                <a:spcPts val="400"/>
              </a:spcBef>
              <a:defRPr sz="1800">
                <a:solidFill>
                  <a:srgbClr val="FFFFFF"/>
                </a:solidFill>
              </a:defRPr>
            </a:pPr>
            <a:r>
              <a:t>Build a large library of short 1-3 min use case vignettes for NWS</a:t>
            </a:r>
          </a:p>
          <a:p>
            <a:pPr lvl="1" marL="330517" marR="30479" indent="-214312" defTabSz="685800">
              <a:spcBef>
                <a:spcPts val="400"/>
              </a:spcBef>
              <a:defRPr sz="1800">
                <a:solidFill>
                  <a:srgbClr val="FFFFFF"/>
                </a:solidFill>
              </a:defRPr>
            </a:pPr>
            <a:r>
              <a:t>Advocate for use of products beyond FED within NWS</a:t>
            </a:r>
          </a:p>
        </p:txBody>
      </p:sp>
      <p:sp>
        <p:nvSpPr>
          <p:cNvPr id="353" name="(Loop by  Scott Rudlosky/ NESDIS/UMD)"/>
          <p:cNvSpPr txBox="1"/>
          <p:nvPr/>
        </p:nvSpPr>
        <p:spPr>
          <a:xfrm>
            <a:off x="6206784" y="177799"/>
            <a:ext cx="1586713" cy="78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0639" marR="40639" algn="l" defTabSz="914400">
              <a:spcBef>
                <a:spcPts val="900"/>
              </a:spcBef>
              <a:defRPr sz="1500">
                <a:solidFill>
                  <a:srgbClr val="FFFFFF"/>
                </a:solidFill>
                <a:uFill>
                  <a:solidFill>
                    <a:srgbClr val="000000"/>
                  </a:solidFill>
                </a:uFill>
              </a:defRPr>
            </a:pPr>
            <a:r>
              <a:t>(Loop by </a:t>
            </a:r>
            <a:br/>
            <a:r>
              <a:t>Scott Rudlosky/</a:t>
            </a:r>
            <a:br/>
            <a:r>
              <a:t>NESDIS/UMD)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65000000" fill="hold"/>
                                        <p:tgtEl>
                                          <p:spTgt spid="348"/>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48"/>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 name="Rectangle"/>
          <p:cNvSpPr/>
          <p:nvPr/>
        </p:nvSpPr>
        <p:spPr>
          <a:xfrm>
            <a:off x="0" y="0"/>
            <a:ext cx="9144000" cy="1143000"/>
          </a:xfrm>
          <a:prstGeom prst="rect">
            <a:avLst/>
          </a:prstGeom>
          <a:solidFill>
            <a:srgbClr val="000000"/>
          </a:solidFill>
          <a:ln w="12700">
            <a:miter lim="400000"/>
          </a:ln>
        </p:spPr>
        <p:txBody>
          <a:bodyPr lIns="50800" tIns="50800" rIns="50800" bIns="50800" anchor="ctr"/>
          <a:lstStyle/>
          <a:p>
            <a:pPr marL="40639" marR="40639" algn="l" defTabSz="914400">
              <a:defRPr>
                <a:uFill>
                  <a:solidFill>
                    <a:srgbClr val="000000"/>
                  </a:solidFill>
                </a:uFill>
                <a:latin typeface="Arial"/>
                <a:ea typeface="Arial"/>
                <a:cs typeface="Arial"/>
                <a:sym typeface="Arial"/>
              </a:defRPr>
            </a:pPr>
          </a:p>
        </p:txBody>
      </p:sp>
      <p:pic>
        <p:nvPicPr>
          <p:cNvPr id="86" name="DoubleT-485.jpg" descr="DoubleT-485.jpg"/>
          <p:cNvPicPr>
            <a:picLocks noChangeAspect="0"/>
          </p:cNvPicPr>
          <p:nvPr/>
        </p:nvPicPr>
        <p:blipFill>
          <a:blip r:embed="rId2">
            <a:extLst/>
          </a:blip>
          <a:srcRect l="20190" t="17184" r="29963" b="22038"/>
          <a:stretch>
            <a:fillRect/>
          </a:stretch>
        </p:blipFill>
        <p:spPr>
          <a:xfrm>
            <a:off x="8058150" y="133350"/>
            <a:ext cx="762000" cy="914400"/>
          </a:xfrm>
          <a:prstGeom prst="rect">
            <a:avLst/>
          </a:prstGeom>
          <a:ln w="12700">
            <a:miter lim="400000"/>
          </a:ln>
        </p:spPr>
      </p:pic>
      <p:sp>
        <p:nvSpPr>
          <p:cNvPr id="87" name="Status of GLM grids as of a year ago"/>
          <p:cNvSpPr txBox="1"/>
          <p:nvPr>
            <p:ph type="title"/>
          </p:nvPr>
        </p:nvSpPr>
        <p:spPr>
          <a:prstGeom prst="rect">
            <a:avLst/>
          </a:prstGeom>
        </p:spPr>
        <p:txBody>
          <a:bodyPr/>
          <a:lstStyle/>
          <a:p>
            <a:pPr/>
            <a:r>
              <a:t>Status of GLM grids as of a year ago</a:t>
            </a:r>
          </a:p>
        </p:txBody>
      </p:sp>
      <p:sp>
        <p:nvSpPr>
          <p:cNvPr id="88" name="A year ago, imagery made from GLM L2 data was full of undesirable compromises…"/>
          <p:cNvSpPr txBox="1"/>
          <p:nvPr>
            <p:ph type="body" idx="1"/>
          </p:nvPr>
        </p:nvSpPr>
        <p:spPr>
          <a:prstGeom prst="rect">
            <a:avLst/>
          </a:prstGeom>
        </p:spPr>
        <p:txBody>
          <a:bodyPr/>
          <a:lstStyle/>
          <a:p>
            <a:pPr lvl="1" marL="414248" marR="38201" indent="-268604" defTabSz="859536">
              <a:defRPr sz="2256"/>
            </a:pPr>
            <a:r>
              <a:t>A year ago, imagery made from GLM L2 data was full of undesirable compromises</a:t>
            </a:r>
          </a:p>
          <a:p>
            <a:pPr lvl="2" marL="736574" marR="38201" indent="-214884" defTabSz="859536">
              <a:spcBef>
                <a:spcPts val="800"/>
              </a:spcBef>
              <a:defRPr sz="1879"/>
            </a:pPr>
            <a:r>
              <a:t>Point displays did not depict extent of lightning flashes.</a:t>
            </a:r>
          </a:p>
          <a:p>
            <a:pPr lvl="2" marL="736574" marR="38201" indent="-214884" defTabSz="859536">
              <a:spcBef>
                <a:spcPts val="800"/>
              </a:spcBef>
              <a:defRPr sz="1879"/>
            </a:pPr>
            <a:r>
              <a:t>8 vs. 9 vs. 10 km regular lat-lon grid resulted in either double counting or introduction of gaps.</a:t>
            </a:r>
          </a:p>
          <a:p>
            <a:pPr lvl="1" marL="414248" marR="38201" indent="-268604" defTabSz="859536">
              <a:defRPr sz="2256"/>
            </a:pPr>
            <a:r>
              <a:t>High level goal: encourage (correct, quality-controlled) usage of lightning data by those with minimal expertise in lightning by producing the time series imagery needed to visualize meteorological processes.</a:t>
            </a:r>
          </a:p>
          <a:p>
            <a:pPr lvl="2" marL="736574" marR="38201" indent="-214884" defTabSz="859536">
              <a:spcBef>
                <a:spcPts val="800"/>
              </a:spcBef>
              <a:defRPr sz="1879"/>
            </a:pPr>
            <a:r>
              <a:t>1st priority: link flash and event data to produce flash extent density grids,</a:t>
            </a:r>
          </a:p>
          <a:p>
            <a:pPr lvl="2" marL="736574" marR="38201" indent="-214884" defTabSz="859536">
              <a:spcBef>
                <a:spcPts val="800"/>
              </a:spcBef>
              <a:defRPr sz="1879"/>
            </a:pPr>
            <a:r>
              <a:t>Make the above available to NWS operations,</a:t>
            </a:r>
          </a:p>
          <a:p>
            <a:pPr lvl="2" marL="736574" marR="38201" indent="-214884" defTabSz="859536">
              <a:spcBef>
                <a:spcPts val="800"/>
              </a:spcBef>
              <a:defRPr sz="1879"/>
            </a:pPr>
            <a:r>
              <a:t>Disseminate to non-expert academic and research community.</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 name="Rectangle"/>
          <p:cNvSpPr/>
          <p:nvPr/>
        </p:nvSpPr>
        <p:spPr>
          <a:xfrm>
            <a:off x="0" y="0"/>
            <a:ext cx="9144000" cy="1143000"/>
          </a:xfrm>
          <a:prstGeom prst="rect">
            <a:avLst/>
          </a:prstGeom>
          <a:solidFill>
            <a:srgbClr val="000000"/>
          </a:solidFill>
          <a:ln w="12700">
            <a:miter lim="400000"/>
          </a:ln>
        </p:spPr>
        <p:txBody>
          <a:bodyPr lIns="50800" tIns="50800" rIns="50800" bIns="50800" anchor="ctr"/>
          <a:lstStyle/>
          <a:p>
            <a:pPr marL="40639" marR="40639" algn="l" defTabSz="914400">
              <a:defRPr>
                <a:uFill>
                  <a:solidFill>
                    <a:srgbClr val="000000"/>
                  </a:solidFill>
                </a:uFill>
                <a:latin typeface="Arial"/>
                <a:ea typeface="Arial"/>
                <a:cs typeface="Arial"/>
                <a:sym typeface="Arial"/>
              </a:defRPr>
            </a:pPr>
          </a:p>
        </p:txBody>
      </p:sp>
      <p:pic>
        <p:nvPicPr>
          <p:cNvPr id="91" name="DoubleT-485.jpg" descr="DoubleT-485.jpg"/>
          <p:cNvPicPr>
            <a:picLocks noChangeAspect="0"/>
          </p:cNvPicPr>
          <p:nvPr/>
        </p:nvPicPr>
        <p:blipFill>
          <a:blip r:embed="rId2">
            <a:extLst/>
          </a:blip>
          <a:srcRect l="20190" t="17184" r="29963" b="22038"/>
          <a:stretch>
            <a:fillRect/>
          </a:stretch>
        </p:blipFill>
        <p:spPr>
          <a:xfrm>
            <a:off x="8058150" y="133350"/>
            <a:ext cx="762000" cy="914400"/>
          </a:xfrm>
          <a:prstGeom prst="rect">
            <a:avLst/>
          </a:prstGeom>
          <a:ln w="12700">
            <a:miter lim="400000"/>
          </a:ln>
        </p:spPr>
      </p:pic>
      <p:sp>
        <p:nvSpPr>
          <p:cNvPr id="92" name="Progress in the last year"/>
          <p:cNvSpPr txBox="1"/>
          <p:nvPr>
            <p:ph type="title"/>
          </p:nvPr>
        </p:nvSpPr>
        <p:spPr>
          <a:prstGeom prst="rect">
            <a:avLst/>
          </a:prstGeom>
        </p:spPr>
        <p:txBody>
          <a:bodyPr/>
          <a:lstStyle/>
          <a:p>
            <a:pPr/>
            <a:r>
              <a:t>Progress in the last year</a:t>
            </a:r>
          </a:p>
        </p:txBody>
      </p:sp>
      <p:sp>
        <p:nvSpPr>
          <p:cNvPr id="93" name="Efforts in last year have addressed the needs identified on the previous slide, and have resulted in a suite of GLM gridded products.…"/>
          <p:cNvSpPr txBox="1"/>
          <p:nvPr>
            <p:ph type="body" idx="1"/>
          </p:nvPr>
        </p:nvSpPr>
        <p:spPr>
          <a:prstGeom prst="rect">
            <a:avLst/>
          </a:prstGeom>
        </p:spPr>
        <p:txBody>
          <a:bodyPr/>
          <a:lstStyle/>
          <a:p>
            <a:pPr lvl="1" marL="365772" marR="33731" indent="-237172" defTabSz="758951">
              <a:spcBef>
                <a:spcPts val="400"/>
              </a:spcBef>
              <a:defRPr sz="1992"/>
            </a:pPr>
            <a:r>
              <a:t>Efforts in last year have addressed the needs identified on the previous slide, and have resulted in a suite of GLM gridded products.</a:t>
            </a:r>
          </a:p>
          <a:p>
            <a:pPr lvl="2" marL="650379" marR="33731" indent="-189737" defTabSz="758951">
              <a:spcBef>
                <a:spcPts val="700"/>
              </a:spcBef>
              <a:defRPr sz="1660"/>
            </a:pPr>
            <a:r>
              <a:t>Quantitatively visualize the GLM L2 data</a:t>
            </a:r>
          </a:p>
          <a:p>
            <a:pPr lvl="2" marL="650379" marR="33731" indent="-189737" defTabSz="758951">
              <a:spcBef>
                <a:spcPts val="700"/>
              </a:spcBef>
              <a:defRPr sz="1660"/>
            </a:pPr>
            <a:r>
              <a:t>Stay close to the hardware: visualize the detector array</a:t>
            </a:r>
          </a:p>
          <a:p>
            <a:pPr lvl="2" marL="650379" marR="33731" indent="-189737" defTabSz="758951">
              <a:spcBef>
                <a:spcPts val="700"/>
              </a:spcBef>
              <a:defRPr sz="1660"/>
            </a:pPr>
            <a:r>
              <a:t>A sort of “base data” imagery — think of NEXRAD radar moments</a:t>
            </a:r>
          </a:p>
          <a:p>
            <a:pPr lvl="1" marL="365772" marR="33731" indent="-237172" defTabSz="758951">
              <a:spcBef>
                <a:spcPts val="400"/>
              </a:spcBef>
              <a:defRPr sz="1992"/>
            </a:pPr>
            <a:r>
              <a:t>Core algorithm implemented at TTU in </a:t>
            </a:r>
            <a:r>
              <a:rPr>
                <a:latin typeface="Courier"/>
                <a:ea typeface="Courier"/>
                <a:cs typeface="Courier"/>
                <a:sym typeface="Courier"/>
              </a:rPr>
              <a:t>glmtools</a:t>
            </a:r>
            <a:r>
              <a:t> package</a:t>
            </a:r>
          </a:p>
          <a:p>
            <a:pPr lvl="2" marL="650379" marR="33731" indent="-189737" defTabSz="758951">
              <a:spcBef>
                <a:spcPts val="700"/>
              </a:spcBef>
              <a:defRPr sz="1660"/>
            </a:pPr>
            <a:r>
              <a:t>Python, open source, capitalizes on </a:t>
            </a:r>
            <a:r>
              <a:rPr>
                <a:latin typeface="Courier"/>
                <a:ea typeface="Courier"/>
                <a:cs typeface="Courier"/>
                <a:sym typeface="Courier"/>
              </a:rPr>
              <a:t>lmatools</a:t>
            </a:r>
            <a:r>
              <a:t> built for other cal/val purposes</a:t>
            </a:r>
          </a:p>
          <a:p>
            <a:pPr lvl="2" marL="650379" marR="33731" indent="-189737" defTabSz="758951">
              <a:spcBef>
                <a:spcPts val="700"/>
              </a:spcBef>
              <a:defRPr sz="1660"/>
            </a:pPr>
            <a:r>
              <a:t>Packaged behind a single command line script that generates NetCDF imagery — overlays on ABI imagery with no remapping</a:t>
            </a:r>
          </a:p>
          <a:p>
            <a:pPr lvl="1" marL="365772" marR="33731" indent="-237172" defTabSz="758951">
              <a:spcBef>
                <a:spcPts val="400"/>
              </a:spcBef>
              <a:defRPr sz="1992"/>
            </a:pPr>
            <a:r>
              <a:t>Effort had excellent support from NESDIS, Lockheed Martin, NWS OPG &amp; TOWR-S, NSSL HWT, NASA SPoRT.</a:t>
            </a:r>
          </a:p>
          <a:p>
            <a:pPr lvl="2" marL="650379" marR="33731" indent="-189737" defTabSz="758951">
              <a:spcBef>
                <a:spcPts val="700"/>
              </a:spcBef>
              <a:defRPr sz="1660"/>
            </a:pPr>
            <a:r>
              <a:t>&lt; 9 mo from implementation green light to NWS rollout</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 name="Nearly all of the basic and augmented L2 properties are used to construct the grids"/>
          <p:cNvSpPr txBox="1"/>
          <p:nvPr/>
        </p:nvSpPr>
        <p:spPr>
          <a:xfrm>
            <a:off x="1288349" y="1147076"/>
            <a:ext cx="6792727" cy="29982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defRPr sz="1400">
                <a:latin typeface="Helvetica Neue"/>
                <a:ea typeface="Helvetica Neue"/>
                <a:cs typeface="Helvetica Neue"/>
                <a:sym typeface="Helvetica Neue"/>
              </a:defRPr>
            </a:lvl1pPr>
          </a:lstStyle>
          <a:p>
            <a:pPr/>
            <a:r>
              <a:t>Nearly all of the basic and augmented L2 properties are used to construct the grids </a:t>
            </a:r>
          </a:p>
        </p:txBody>
      </p:sp>
      <p:sp>
        <p:nvSpPr>
          <p:cNvPr id="96" name="Rectangle"/>
          <p:cNvSpPr/>
          <p:nvPr/>
        </p:nvSpPr>
        <p:spPr>
          <a:xfrm>
            <a:off x="0" y="0"/>
            <a:ext cx="9144000" cy="1143000"/>
          </a:xfrm>
          <a:prstGeom prst="rect">
            <a:avLst/>
          </a:prstGeom>
          <a:solidFill>
            <a:srgbClr val="000000"/>
          </a:solidFill>
          <a:ln w="12700">
            <a:miter lim="400000"/>
          </a:ln>
        </p:spPr>
        <p:txBody>
          <a:bodyPr lIns="50800" tIns="50800" rIns="50800" bIns="50800" anchor="ctr"/>
          <a:lstStyle/>
          <a:p>
            <a:pPr marL="40639" marR="40639" algn="l" defTabSz="914400">
              <a:defRPr>
                <a:uFill>
                  <a:solidFill>
                    <a:srgbClr val="000000"/>
                  </a:solidFill>
                </a:uFill>
                <a:latin typeface="Arial"/>
                <a:ea typeface="Arial"/>
                <a:cs typeface="Arial"/>
                <a:sym typeface="Arial"/>
              </a:defRPr>
            </a:pPr>
          </a:p>
        </p:txBody>
      </p:sp>
      <p:pic>
        <p:nvPicPr>
          <p:cNvPr id="97" name="DoubleT-485.jpg" descr="DoubleT-485.jpg"/>
          <p:cNvPicPr>
            <a:picLocks noChangeAspect="0"/>
          </p:cNvPicPr>
          <p:nvPr/>
        </p:nvPicPr>
        <p:blipFill>
          <a:blip r:embed="rId2">
            <a:extLst/>
          </a:blip>
          <a:srcRect l="20190" t="17184" r="29963" b="22038"/>
          <a:stretch>
            <a:fillRect/>
          </a:stretch>
        </p:blipFill>
        <p:spPr>
          <a:xfrm>
            <a:off x="8058150" y="133350"/>
            <a:ext cx="762000" cy="914400"/>
          </a:xfrm>
          <a:prstGeom prst="rect">
            <a:avLst/>
          </a:prstGeom>
          <a:ln w="12700">
            <a:miter lim="400000"/>
          </a:ln>
        </p:spPr>
      </p:pic>
      <p:sp>
        <p:nvSpPr>
          <p:cNvPr id="98" name="GLM grids are made by converting the basic…"/>
          <p:cNvSpPr txBox="1"/>
          <p:nvPr>
            <p:ph type="title"/>
          </p:nvPr>
        </p:nvSpPr>
        <p:spPr>
          <a:prstGeom prst="rect">
            <a:avLst/>
          </a:prstGeom>
        </p:spPr>
        <p:txBody>
          <a:bodyPr/>
          <a:lstStyle/>
          <a:p>
            <a:pPr/>
            <a:r>
              <a:t>GLM grids are made by converting the basic </a:t>
            </a:r>
          </a:p>
          <a:p>
            <a:pPr/>
            <a:r>
              <a:t>L2 measurements into </a:t>
            </a:r>
            <a:r>
              <a:rPr>
                <a:solidFill>
                  <a:srgbClr val="FFFC67"/>
                </a:solidFill>
              </a:rPr>
              <a:t>imagery</a:t>
            </a:r>
          </a:p>
        </p:txBody>
      </p:sp>
      <p:sp>
        <p:nvSpPr>
          <p:cNvPr id="99" name="Body"/>
          <p:cNvSpPr txBox="1"/>
          <p:nvPr>
            <p:ph type="body" idx="1"/>
          </p:nvPr>
        </p:nvSpPr>
        <p:spPr>
          <a:prstGeom prst="rect">
            <a:avLst/>
          </a:prstGeom>
        </p:spPr>
        <p:txBody>
          <a:bodyPr/>
          <a:lstStyle/>
          <a:p>
            <a:pPr/>
          </a:p>
        </p:txBody>
      </p:sp>
      <p:graphicFrame>
        <p:nvGraphicFramePr>
          <p:cNvPr id="100" name="Table"/>
          <p:cNvGraphicFramePr/>
          <p:nvPr/>
        </p:nvGraphicFramePr>
        <p:xfrm>
          <a:off x="608030" y="1465645"/>
          <a:ext cx="8234045" cy="5730629"/>
        </p:xfrm>
        <a:graphic xmlns:a="http://schemas.openxmlformats.org/drawingml/2006/main">
          <a:graphicData uri="http://schemas.openxmlformats.org/drawingml/2006/table">
            <a:tbl>
              <a:tblPr firstCol="0" firstRow="1" lastCol="0" lastRow="0" bandCol="0" bandRow="0" rtl="0">
                <a:tableStyleId>{4C3C2611-4C71-4FC5-86AE-919BDF0F9419}</a:tableStyleId>
              </a:tblPr>
              <a:tblGrid>
                <a:gridCol w="1645919"/>
                <a:gridCol w="1645919"/>
                <a:gridCol w="1645919"/>
                <a:gridCol w="1645919"/>
                <a:gridCol w="1645919"/>
              </a:tblGrid>
              <a:tr h="306995">
                <a:tc>
                  <a:txBody>
                    <a:bodyPr/>
                    <a:lstStyle/>
                    <a:p>
                      <a:pPr algn="l" defTabSz="457200">
                        <a:defRPr sz="1300">
                          <a:solidFill>
                            <a:srgbClr val="000000"/>
                          </a:solidFill>
                          <a:uFillTx/>
                          <a:latin typeface="Helvetica Neue"/>
                          <a:ea typeface="Helvetica Neue"/>
                          <a:cs typeface="Helvetica Neue"/>
                          <a:sym typeface="Helvetica Neue"/>
                        </a:defRPr>
                      </a:pP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l" defTabSz="457200">
                        <a:defRPr b="1" sz="1300">
                          <a:solidFill>
                            <a:srgbClr val="000000"/>
                          </a:solidFill>
                          <a:uFillTx/>
                          <a:latin typeface="Helvetica Neue"/>
                          <a:ea typeface="Helvetica Neue"/>
                          <a:cs typeface="Helvetica Neue"/>
                          <a:sym typeface="Helvetica Neue"/>
                        </a:defRPr>
                      </a:pP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l" defTabSz="457200">
                        <a:defRPr>
                          <a:solidFill>
                            <a:srgbClr val="000000"/>
                          </a:solidFill>
                          <a:uFillTx/>
                        </a:defRPr>
                      </a:pPr>
                      <a:r>
                        <a:rPr b="1" sz="1300">
                          <a:latin typeface="Helvetica Neue"/>
                          <a:ea typeface="Helvetica Neue"/>
                          <a:cs typeface="Helvetica Neue"/>
                          <a:sym typeface="Helvetica Neue"/>
                        </a:rPr>
                        <a:t>Flash</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l" defTabSz="457200">
                        <a:defRPr>
                          <a:solidFill>
                            <a:srgbClr val="000000"/>
                          </a:solidFill>
                          <a:uFillTx/>
                        </a:defRPr>
                      </a:pPr>
                      <a:r>
                        <a:rPr b="1" sz="1300">
                          <a:latin typeface="Helvetica Neue"/>
                          <a:ea typeface="Helvetica Neue"/>
                          <a:cs typeface="Helvetica Neue"/>
                          <a:sym typeface="Helvetica Neue"/>
                        </a:rPr>
                        <a:t>Group</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c>
                  <a:txBody>
                    <a:bodyPr/>
                    <a:lstStyle/>
                    <a:p>
                      <a:pPr algn="l" defTabSz="457200">
                        <a:defRPr>
                          <a:solidFill>
                            <a:srgbClr val="000000"/>
                          </a:solidFill>
                          <a:uFillTx/>
                        </a:defRPr>
                      </a:pPr>
                      <a:r>
                        <a:rPr b="1" sz="1300">
                          <a:latin typeface="Helvetica Neue"/>
                          <a:ea typeface="Helvetica Neue"/>
                          <a:cs typeface="Helvetica Neue"/>
                          <a:sym typeface="Helvetica Neue"/>
                        </a:rPr>
                        <a:t>Event</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a:solidFill>
                        <a:srgbClr val="000000"/>
                      </a:solidFill>
                      <a:miter lim="400000"/>
                    </a:lnB>
                    <a:solidFill>
                      <a:srgbClr val="BEC0BF"/>
                    </a:solidFill>
                  </a:tcPr>
                </a:tc>
              </a:tr>
              <a:tr h="306995">
                <a:tc>
                  <a:txBody>
                    <a:bodyPr/>
                    <a:lstStyle/>
                    <a:p>
                      <a:pPr algn="l" defTabSz="457200">
                        <a:defRPr>
                          <a:solidFill>
                            <a:srgbClr val="000000"/>
                          </a:solidFill>
                          <a:uFillTx/>
                        </a:defRPr>
                      </a:pPr>
                      <a:r>
                        <a:rPr b="1" sz="1300">
                          <a:latin typeface="Helvetica Neue"/>
                          <a:ea typeface="Helvetica Neue"/>
                          <a:cs typeface="Helvetica Neue"/>
                          <a:sym typeface="Helvetica Neue"/>
                        </a:rPr>
                        <a:t>L2 Coordinate</a:t>
                      </a:r>
                    </a:p>
                  </a:txBody>
                  <a:tcPr marL="50800" marR="50800" marT="50800" marB="50800" anchor="t" anchorCtr="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solidFill>
                      <a:srgbClr val="DCDCDC"/>
                    </a:solidFill>
                  </a:tcPr>
                </a:tc>
                <a:tc>
                  <a:txBody>
                    <a:bodyPr/>
                    <a:lstStyle/>
                    <a:p>
                      <a:pPr algn="l" defTabSz="457200">
                        <a:defRPr>
                          <a:solidFill>
                            <a:srgbClr val="000000"/>
                          </a:solidFill>
                          <a:uFillTx/>
                        </a:defRPr>
                      </a:pPr>
                      <a:r>
                        <a:rPr b="1" sz="1300">
                          <a:latin typeface="Helvetica Neue"/>
                          <a:ea typeface="Helvetica Neue"/>
                          <a:cs typeface="Helvetica Neue"/>
                          <a:sym typeface="Helvetica Neue"/>
                        </a:rPr>
                        <a:t>Time</a:t>
                      </a:r>
                    </a:p>
                  </a:txBody>
                  <a:tcPr marL="50800" marR="50800" marT="50800" marB="50800" anchor="t" anchorCtr="0" horzOverflow="overflow">
                    <a:lnL w="4445">
                      <a:solidFill>
                        <a:srgbClr val="000000"/>
                      </a:solidFill>
                      <a:miter lim="400000"/>
                    </a:lnL>
                    <a:lnR>
                      <a:solidFill>
                        <a:srgbClr val="000000"/>
                      </a:solidFill>
                      <a:miter lim="400000"/>
                    </a:lnR>
                    <a:lnT>
                      <a:solidFill>
                        <a:srgbClr val="000000"/>
                      </a:solidFill>
                      <a:miter lim="400000"/>
                    </a:lnT>
                    <a:lnB w="4445">
                      <a:solidFill>
                        <a:srgbClr val="000000"/>
                      </a:solidFill>
                      <a:miter lim="400000"/>
                    </a:lnB>
                    <a:solidFill>
                      <a:srgbClr val="DCDCDC"/>
                    </a:solidFill>
                  </a:tcPr>
                </a:tc>
                <a:tc>
                  <a:txBody>
                    <a:bodyPr/>
                    <a:lstStyle/>
                    <a:p>
                      <a:pPr algn="l" defTabSz="457200">
                        <a:defRPr>
                          <a:solidFill>
                            <a:srgbClr val="000000"/>
                          </a:solidFill>
                          <a:uFillTx/>
                        </a:defRPr>
                      </a:pPr>
                      <a:r>
                        <a:rPr sz="1300">
                          <a:latin typeface="Helvetica Neue"/>
                          <a:ea typeface="Helvetica Neue"/>
                          <a:cs typeface="Helvetica Neue"/>
                          <a:sym typeface="Helvetica Neue"/>
                        </a:rPr>
                        <a:t>start</a:t>
                      </a:r>
                    </a:p>
                  </a:txBody>
                  <a:tcPr marL="50800" marR="50800" marT="50800" marB="50800" anchor="t" anchorCtr="0" horzOverflow="overflow">
                    <a:lnL>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tcPr>
                </a:tc>
                <a:tc>
                  <a:txBody>
                    <a:bodyPr/>
                    <a:lstStyle/>
                    <a:p>
                      <a:pPr algn="l" defTabSz="457200">
                        <a:defRPr>
                          <a:solidFill>
                            <a:srgbClr val="000000"/>
                          </a:solidFill>
                          <a:uFillTx/>
                        </a:defRPr>
                      </a:pPr>
                      <a:r>
                        <a:rPr sz="1300">
                          <a:latin typeface="Helvetica Neue"/>
                          <a:ea typeface="Helvetica Neue"/>
                          <a:cs typeface="Helvetica Neue"/>
                          <a:sym typeface="Helvetica Neue"/>
                        </a:rPr>
                        <a:t>time</a:t>
                      </a:r>
                    </a:p>
                  </a:txBody>
                  <a:tcPr marL="50800" marR="50800" marT="50800" marB="50800" anchor="t" anchorCtr="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tcPr>
                </a:tc>
                <a:tc>
                  <a:txBody>
                    <a:bodyPr/>
                    <a:lstStyle/>
                    <a:p>
                      <a:pPr algn="l" defTabSz="457200">
                        <a:defRPr>
                          <a:solidFill>
                            <a:srgbClr val="000000"/>
                          </a:solidFill>
                          <a:uFillTx/>
                        </a:defRPr>
                      </a:pPr>
                      <a:r>
                        <a:rPr sz="1300">
                          <a:latin typeface="Helvetica Neue"/>
                          <a:ea typeface="Helvetica Neue"/>
                          <a:cs typeface="Helvetica Neue"/>
                          <a:sym typeface="Helvetica Neue"/>
                        </a:rPr>
                        <a:t>time</a:t>
                      </a:r>
                    </a:p>
                  </a:txBody>
                  <a:tcPr marL="50800" marR="50800" marT="50800" marB="50800" anchor="t" anchorCtr="0" horzOverflow="overflow">
                    <a:lnL w="4445">
                      <a:solidFill>
                        <a:srgbClr val="000000"/>
                      </a:solidFill>
                      <a:miter lim="400000"/>
                    </a:lnL>
                    <a:lnR w="4445">
                      <a:solidFill>
                        <a:srgbClr val="000000"/>
                      </a:solidFill>
                      <a:miter lim="400000"/>
                    </a:lnR>
                    <a:lnT>
                      <a:solidFill>
                        <a:srgbClr val="000000"/>
                      </a:solidFill>
                      <a:miter lim="400000"/>
                    </a:lnT>
                    <a:lnB w="4445">
                      <a:solidFill>
                        <a:srgbClr val="000000"/>
                      </a:solidFill>
                      <a:miter lim="400000"/>
                    </a:lnB>
                  </a:tcPr>
                </a:tc>
              </a:tr>
              <a:tr h="308583">
                <a:tc>
                  <a:txBody>
                    <a:bodyPr/>
                    <a:lstStyle/>
                    <a:p>
                      <a:pPr algn="l" defTabSz="457200">
                        <a:defRPr b="1" sz="1300">
                          <a:solidFill>
                            <a:srgbClr val="000000"/>
                          </a:solidFill>
                          <a:uFillTx/>
                          <a:latin typeface="Helvetica Neue"/>
                          <a:ea typeface="Helvetica Neue"/>
                          <a:cs typeface="Helvetica Neue"/>
                          <a:sym typeface="Helvetica Neue"/>
                        </a:defRPr>
                      </a:pP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defRPr b="1" sz="1300">
                          <a:solidFill>
                            <a:srgbClr val="000000"/>
                          </a:solidFill>
                          <a:uFillTx/>
                          <a:latin typeface="Helvetica Neue"/>
                          <a:ea typeface="Helvetica Neue"/>
                          <a:cs typeface="Helvetica Neue"/>
                          <a:sym typeface="Helvetica Neue"/>
                        </a:defRPr>
                      </a:pPr>
                    </a:p>
                  </a:txBody>
                  <a:tcPr marL="50800" marR="50800" marT="50800" marB="50800" anchor="t" anchorCtr="0" horzOverflow="overflow">
                    <a:lnL w="4445">
                      <a:solidFill>
                        <a:srgbClr val="000000"/>
                      </a:solidFill>
                      <a:miter lim="400000"/>
                    </a:lnL>
                    <a:lnR>
                      <a:solidFill>
                        <a:srgbClr val="000000"/>
                      </a:solidFill>
                      <a:miter lim="400000"/>
                    </a:lnR>
                    <a:lnT w="4445">
                      <a:solidFill>
                        <a:srgbClr val="000000"/>
                      </a:solidFill>
                      <a:miter lim="400000"/>
                    </a:lnT>
                    <a:lnB w="12700">
                      <a:solidFill>
                        <a:srgbClr val="000000"/>
                      </a:solidFill>
                      <a:miter lim="400000"/>
                    </a:lnB>
                    <a:solidFill>
                      <a:srgbClr val="DCDCDC"/>
                    </a:solidFill>
                  </a:tcPr>
                </a:tc>
                <a:tc>
                  <a:txBody>
                    <a:bodyPr/>
                    <a:lstStyle/>
                    <a:p>
                      <a:pPr algn="l" defTabSz="457200">
                        <a:defRPr>
                          <a:solidFill>
                            <a:srgbClr val="000000"/>
                          </a:solidFill>
                          <a:uFillTx/>
                        </a:defRPr>
                      </a:pPr>
                      <a:r>
                        <a:rPr sz="1300">
                          <a:latin typeface="Helvetica Neue"/>
                          <a:ea typeface="Helvetica Neue"/>
                          <a:cs typeface="Helvetica Neue"/>
                          <a:sym typeface="Helvetica Neue"/>
                        </a:rPr>
                        <a:t>end</a:t>
                      </a:r>
                    </a:p>
                  </a:txBody>
                  <a:tcPr marL="50800" marR="50800" marT="50800" marB="50800" anchor="t" anchorCtr="0" horzOverflow="overflow">
                    <a:lnL>
                      <a:solidFill>
                        <a:srgbClr val="000000"/>
                      </a:solidFill>
                      <a:miter lim="400000"/>
                    </a:lnL>
                    <a:lnR w="4445">
                      <a:solidFill>
                        <a:srgbClr val="000000"/>
                      </a:solidFill>
                      <a:miter lim="400000"/>
                    </a:lnR>
                    <a:lnT w="4445">
                      <a:solidFill>
                        <a:srgbClr val="000000"/>
                      </a:solidFill>
                      <a:miter lim="400000"/>
                    </a:lnT>
                    <a:lnB w="12700">
                      <a:solidFill>
                        <a:srgbClr val="000000"/>
                      </a:solidFill>
                      <a:miter lim="400000"/>
                    </a:lnB>
                  </a:tcPr>
                </a:tc>
                <a:tc>
                  <a:txBody>
                    <a:bodyPr/>
                    <a:lstStyle/>
                    <a:p>
                      <a:pPr algn="l" defTabSz="457200">
                        <a:defRPr sz="1300">
                          <a:solidFill>
                            <a:srgbClr val="000000"/>
                          </a:solidFill>
                          <a:uFillTx/>
                          <a:latin typeface="Helvetica Neue"/>
                          <a:ea typeface="Helvetica Neue"/>
                          <a:cs typeface="Helvetica Neue"/>
                          <a:sym typeface="Helvetica Neue"/>
                        </a:defRPr>
                      </a:pP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12700">
                      <a:solidFill>
                        <a:srgbClr val="000000"/>
                      </a:solidFill>
                      <a:miter lim="400000"/>
                    </a:lnB>
                  </a:tcPr>
                </a:tc>
                <a:tc>
                  <a:txBody>
                    <a:bodyPr/>
                    <a:lstStyle/>
                    <a:p>
                      <a:pPr algn="l" defTabSz="457200">
                        <a:defRPr sz="1300">
                          <a:solidFill>
                            <a:srgbClr val="000000"/>
                          </a:solidFill>
                          <a:uFillTx/>
                          <a:latin typeface="Helvetica Neue"/>
                          <a:ea typeface="Helvetica Neue"/>
                          <a:cs typeface="Helvetica Neue"/>
                          <a:sym typeface="Helvetica Neue"/>
                        </a:defRPr>
                      </a:pP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12700">
                      <a:solidFill>
                        <a:srgbClr val="000000"/>
                      </a:solidFill>
                      <a:miter lim="400000"/>
                    </a:lnB>
                  </a:tcPr>
                </a:tc>
              </a:tr>
              <a:tr h="308583">
                <a:tc>
                  <a:txBody>
                    <a:bodyPr/>
                    <a:lstStyle/>
                    <a:p>
                      <a:pPr algn="l" defTabSz="457200">
                        <a:defRPr b="1" sz="1300">
                          <a:solidFill>
                            <a:srgbClr val="000000"/>
                          </a:solidFill>
                          <a:uFillTx/>
                          <a:latin typeface="Helvetica Neue"/>
                          <a:ea typeface="Helvetica Neue"/>
                          <a:cs typeface="Helvetica Neue"/>
                          <a:sym typeface="Helvetica Neue"/>
                        </a:defRPr>
                      </a:pP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defRPr>
                          <a:solidFill>
                            <a:srgbClr val="000000"/>
                          </a:solidFill>
                          <a:uFillTx/>
                        </a:defRPr>
                      </a:pPr>
                      <a:r>
                        <a:rPr b="1" sz="1300">
                          <a:latin typeface="Helvetica Neue"/>
                          <a:ea typeface="Helvetica Neue"/>
                          <a:cs typeface="Helvetica Neue"/>
                          <a:sym typeface="Helvetica Neue"/>
                        </a:rPr>
                        <a:t>Space</a:t>
                      </a:r>
                    </a:p>
                  </a:txBody>
                  <a:tcPr marL="50800" marR="50800" marT="50800" marB="50800" anchor="t" anchorCtr="0" horzOverflow="overflow">
                    <a:lnL w="4445">
                      <a:solidFill>
                        <a:srgbClr val="000000"/>
                      </a:solidFill>
                      <a:miter lim="400000"/>
                    </a:lnL>
                    <a:lnR>
                      <a:solidFill>
                        <a:srgbClr val="000000"/>
                      </a:solidFill>
                      <a:miter lim="400000"/>
                    </a:lnR>
                    <a:lnT w="12700">
                      <a:solidFill>
                        <a:srgbClr val="000000"/>
                      </a:solidFill>
                      <a:miter lim="400000"/>
                    </a:lnT>
                    <a:lnB w="4445">
                      <a:solidFill>
                        <a:srgbClr val="000000"/>
                      </a:solidFill>
                      <a:miter lim="400000"/>
                    </a:lnB>
                    <a:solidFill>
                      <a:srgbClr val="DCDCDC"/>
                    </a:solidFill>
                  </a:tcPr>
                </a:tc>
                <a:tc>
                  <a:txBody>
                    <a:bodyPr/>
                    <a:lstStyle/>
                    <a:p>
                      <a:pPr algn="l" defTabSz="457200">
                        <a:defRPr>
                          <a:solidFill>
                            <a:srgbClr val="000000"/>
                          </a:solidFill>
                          <a:uFillTx/>
                        </a:defRPr>
                      </a:pPr>
                      <a:r>
                        <a:rPr sz="1300">
                          <a:latin typeface="Helvetica Neue"/>
                          <a:ea typeface="Helvetica Neue"/>
                          <a:cs typeface="Helvetica Neue"/>
                          <a:sym typeface="Helvetica Neue"/>
                        </a:rPr>
                        <a:t>centroid latitude</a:t>
                      </a:r>
                    </a:p>
                  </a:txBody>
                  <a:tcPr marL="50800" marR="50800" marT="50800" marB="50800" anchor="t" anchorCtr="0" horzOverflow="overflow">
                    <a:lnL>
                      <a:solidFill>
                        <a:srgbClr val="000000"/>
                      </a:solidFill>
                      <a:miter lim="400000"/>
                    </a:lnL>
                    <a:lnR w="4445">
                      <a:solidFill>
                        <a:srgbClr val="000000"/>
                      </a:solidFill>
                      <a:miter lim="400000"/>
                    </a:lnR>
                    <a:lnT w="12700">
                      <a:solidFill>
                        <a:srgbClr val="000000"/>
                      </a:solidFill>
                      <a:miter lim="400000"/>
                    </a:lnT>
                    <a:lnB w="4445">
                      <a:solidFill>
                        <a:srgbClr val="000000"/>
                      </a:solidFill>
                      <a:miter lim="400000"/>
                    </a:lnB>
                  </a:tcPr>
                </a:tc>
                <a:tc>
                  <a:txBody>
                    <a:bodyPr/>
                    <a:lstStyle/>
                    <a:p>
                      <a:pPr algn="l" defTabSz="457200">
                        <a:defRPr>
                          <a:solidFill>
                            <a:srgbClr val="000000"/>
                          </a:solidFill>
                          <a:uFillTx/>
                        </a:defRPr>
                      </a:pPr>
                      <a:r>
                        <a:rPr sz="1300">
                          <a:latin typeface="Helvetica Neue"/>
                          <a:ea typeface="Helvetica Neue"/>
                          <a:cs typeface="Helvetica Neue"/>
                          <a:sym typeface="Helvetica Neue"/>
                        </a:rPr>
                        <a:t>centroid latitude</a:t>
                      </a:r>
                    </a:p>
                  </a:txBody>
                  <a:tcPr marL="50800" marR="50800" marT="50800" marB="50800" anchor="t" anchorCtr="0" horzOverflow="overflow">
                    <a:lnL w="4445">
                      <a:solidFill>
                        <a:srgbClr val="000000"/>
                      </a:solidFill>
                      <a:miter lim="400000"/>
                    </a:lnL>
                    <a:lnR w="4445">
                      <a:solidFill>
                        <a:srgbClr val="000000"/>
                      </a:solidFill>
                      <a:miter lim="400000"/>
                    </a:lnR>
                    <a:lnT w="12700">
                      <a:solidFill>
                        <a:srgbClr val="000000"/>
                      </a:solidFill>
                      <a:miter lim="400000"/>
                    </a:lnT>
                    <a:lnB w="4445">
                      <a:solidFill>
                        <a:srgbClr val="000000"/>
                      </a:solidFill>
                      <a:miter lim="400000"/>
                    </a:lnB>
                  </a:tcPr>
                </a:tc>
                <a:tc>
                  <a:txBody>
                    <a:bodyPr/>
                    <a:lstStyle/>
                    <a:p>
                      <a:pPr algn="l" defTabSz="457200">
                        <a:defRPr>
                          <a:solidFill>
                            <a:srgbClr val="000000"/>
                          </a:solidFill>
                          <a:uFillTx/>
                        </a:defRPr>
                      </a:pPr>
                      <a:r>
                        <a:rPr sz="1300">
                          <a:latin typeface="Helvetica Neue"/>
                          <a:ea typeface="Helvetica Neue"/>
                          <a:cs typeface="Helvetica Neue"/>
                          <a:sym typeface="Helvetica Neue"/>
                        </a:rPr>
                        <a:t>latitude</a:t>
                      </a:r>
                    </a:p>
                  </a:txBody>
                  <a:tcPr marL="50800" marR="50800" marT="50800" marB="50800" anchor="t" anchorCtr="0" horzOverflow="overflow">
                    <a:lnL w="4445">
                      <a:solidFill>
                        <a:srgbClr val="000000"/>
                      </a:solidFill>
                      <a:miter lim="400000"/>
                    </a:lnL>
                    <a:lnR w="4445">
                      <a:solidFill>
                        <a:srgbClr val="000000"/>
                      </a:solidFill>
                      <a:miter lim="400000"/>
                    </a:lnR>
                    <a:lnT w="12700">
                      <a:solidFill>
                        <a:srgbClr val="000000"/>
                      </a:solidFill>
                      <a:miter lim="400000"/>
                    </a:lnT>
                    <a:lnB w="4445">
                      <a:solidFill>
                        <a:srgbClr val="000000"/>
                      </a:solidFill>
                      <a:miter lim="400000"/>
                    </a:lnB>
                  </a:tcPr>
                </a:tc>
              </a:tr>
              <a:tr h="308583">
                <a:tc>
                  <a:txBody>
                    <a:bodyPr/>
                    <a:lstStyle/>
                    <a:p>
                      <a:pPr algn="l" defTabSz="457200">
                        <a:defRPr b="1" sz="1300">
                          <a:solidFill>
                            <a:srgbClr val="000000"/>
                          </a:solidFill>
                          <a:uFillTx/>
                          <a:latin typeface="Helvetica Neue"/>
                          <a:ea typeface="Helvetica Neue"/>
                          <a:cs typeface="Helvetica Neue"/>
                          <a:sym typeface="Helvetica Neue"/>
                        </a:defRPr>
                      </a:pP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defRPr b="1" sz="1300">
                          <a:solidFill>
                            <a:srgbClr val="000000"/>
                          </a:solidFill>
                          <a:uFillTx/>
                          <a:latin typeface="Helvetica Neue"/>
                          <a:ea typeface="Helvetica Neue"/>
                          <a:cs typeface="Helvetica Neue"/>
                          <a:sym typeface="Helvetica Neue"/>
                        </a:defRPr>
                      </a:pPr>
                    </a:p>
                  </a:txBody>
                  <a:tcPr marL="50800" marR="50800" marT="50800" marB="50800" anchor="t" anchorCtr="0" horzOverflow="overflow">
                    <a:lnL w="4445">
                      <a:solidFill>
                        <a:srgbClr val="000000"/>
                      </a:solidFill>
                      <a:miter lim="400000"/>
                    </a:lnL>
                    <a:lnR>
                      <a:solidFill>
                        <a:srgbClr val="000000"/>
                      </a:solidFill>
                      <a:miter lim="400000"/>
                    </a:lnR>
                    <a:lnT w="4445">
                      <a:solidFill>
                        <a:srgbClr val="000000"/>
                      </a:solidFill>
                      <a:miter lim="400000"/>
                    </a:lnT>
                    <a:lnB w="12700">
                      <a:solidFill>
                        <a:srgbClr val="000000"/>
                      </a:solidFill>
                      <a:miter lim="400000"/>
                    </a:lnB>
                    <a:solidFill>
                      <a:srgbClr val="DCDCDC"/>
                    </a:solidFill>
                  </a:tcPr>
                </a:tc>
                <a:tc>
                  <a:txBody>
                    <a:bodyPr/>
                    <a:lstStyle/>
                    <a:p>
                      <a:pPr algn="l" defTabSz="457200">
                        <a:defRPr>
                          <a:solidFill>
                            <a:srgbClr val="000000"/>
                          </a:solidFill>
                          <a:uFillTx/>
                        </a:defRPr>
                      </a:pPr>
                      <a:r>
                        <a:rPr sz="1300">
                          <a:latin typeface="Helvetica Neue"/>
                          <a:ea typeface="Helvetica Neue"/>
                          <a:cs typeface="Helvetica Neue"/>
                          <a:sym typeface="Helvetica Neue"/>
                        </a:rPr>
                        <a:t>centroid longitude</a:t>
                      </a:r>
                    </a:p>
                  </a:txBody>
                  <a:tcPr marL="50800" marR="50800" marT="50800" marB="50800" anchor="t" anchorCtr="0" horzOverflow="overflow">
                    <a:lnL>
                      <a:solidFill>
                        <a:srgbClr val="000000"/>
                      </a:solidFill>
                      <a:miter lim="400000"/>
                    </a:lnL>
                    <a:lnR w="4445">
                      <a:solidFill>
                        <a:srgbClr val="000000"/>
                      </a:solidFill>
                      <a:miter lim="400000"/>
                    </a:lnR>
                    <a:lnT w="4445">
                      <a:solidFill>
                        <a:srgbClr val="000000"/>
                      </a:solidFill>
                      <a:miter lim="400000"/>
                    </a:lnT>
                    <a:lnB w="12700">
                      <a:solidFill>
                        <a:srgbClr val="000000"/>
                      </a:solidFill>
                      <a:miter lim="400000"/>
                    </a:lnB>
                  </a:tcPr>
                </a:tc>
                <a:tc>
                  <a:txBody>
                    <a:bodyPr/>
                    <a:lstStyle/>
                    <a:p>
                      <a:pPr algn="l" defTabSz="457200">
                        <a:defRPr>
                          <a:solidFill>
                            <a:srgbClr val="000000"/>
                          </a:solidFill>
                          <a:uFillTx/>
                        </a:defRPr>
                      </a:pPr>
                      <a:r>
                        <a:rPr sz="1300">
                          <a:latin typeface="Helvetica Neue"/>
                          <a:ea typeface="Helvetica Neue"/>
                          <a:cs typeface="Helvetica Neue"/>
                          <a:sym typeface="Helvetica Neue"/>
                        </a:rPr>
                        <a:t>centroid longitude</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12700">
                      <a:solidFill>
                        <a:srgbClr val="000000"/>
                      </a:solidFill>
                      <a:miter lim="400000"/>
                    </a:lnB>
                  </a:tcPr>
                </a:tc>
                <a:tc>
                  <a:txBody>
                    <a:bodyPr/>
                    <a:lstStyle/>
                    <a:p>
                      <a:pPr algn="l" defTabSz="457200">
                        <a:defRPr>
                          <a:solidFill>
                            <a:srgbClr val="000000"/>
                          </a:solidFill>
                          <a:uFillTx/>
                        </a:defRPr>
                      </a:pPr>
                      <a:r>
                        <a:rPr sz="1300">
                          <a:latin typeface="Helvetica Neue"/>
                          <a:ea typeface="Helvetica Neue"/>
                          <a:cs typeface="Helvetica Neue"/>
                          <a:sym typeface="Helvetica Neue"/>
                        </a:rPr>
                        <a:t>longitude</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12700">
                      <a:solidFill>
                        <a:srgbClr val="000000"/>
                      </a:solidFill>
                      <a:miter lim="400000"/>
                    </a:lnB>
                  </a:tcPr>
                </a:tc>
              </a:tr>
              <a:tr h="308583">
                <a:tc>
                  <a:txBody>
                    <a:bodyPr/>
                    <a:lstStyle/>
                    <a:p>
                      <a:pPr algn="l" defTabSz="457200">
                        <a:defRPr b="1" sz="1300">
                          <a:solidFill>
                            <a:srgbClr val="000000"/>
                          </a:solidFill>
                          <a:uFillTx/>
                          <a:latin typeface="Helvetica Neue"/>
                          <a:ea typeface="Helvetica Neue"/>
                          <a:cs typeface="Helvetica Neue"/>
                          <a:sym typeface="Helvetica Neue"/>
                        </a:defRPr>
                      </a:pP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defRPr>
                          <a:solidFill>
                            <a:srgbClr val="000000"/>
                          </a:solidFill>
                          <a:uFillTx/>
                        </a:defRPr>
                      </a:pPr>
                      <a:r>
                        <a:rPr b="1" sz="1300">
                          <a:latin typeface="Helvetica Neue"/>
                          <a:ea typeface="Helvetica Neue"/>
                          <a:cs typeface="Helvetica Neue"/>
                          <a:sym typeface="Helvetica Neue"/>
                        </a:rPr>
                        <a:t>Hierarchy</a:t>
                      </a:r>
                    </a:p>
                  </a:txBody>
                  <a:tcPr marL="50800" marR="50800" marT="50800" marB="50800" anchor="t" anchorCtr="0" horzOverflow="overflow">
                    <a:lnL w="4445">
                      <a:solidFill>
                        <a:srgbClr val="000000"/>
                      </a:solidFill>
                      <a:miter lim="400000"/>
                    </a:lnL>
                    <a:lnR>
                      <a:solidFill>
                        <a:srgbClr val="000000"/>
                      </a:solidFill>
                      <a:miter lim="400000"/>
                    </a:lnR>
                    <a:lnT w="12700">
                      <a:solidFill>
                        <a:srgbClr val="000000"/>
                      </a:solidFill>
                      <a:miter lim="400000"/>
                    </a:lnT>
                    <a:lnB w="4445">
                      <a:solidFill>
                        <a:srgbClr val="000000"/>
                      </a:solidFill>
                      <a:miter lim="400000"/>
                    </a:lnB>
                    <a:solidFill>
                      <a:srgbClr val="DCDCDC"/>
                    </a:solidFill>
                  </a:tcPr>
                </a:tc>
                <a:tc>
                  <a:txBody>
                    <a:bodyPr/>
                    <a:lstStyle/>
                    <a:p>
                      <a:pPr algn="l" defTabSz="457200">
                        <a:defRPr>
                          <a:solidFill>
                            <a:srgbClr val="000000"/>
                          </a:solidFill>
                          <a:uFillTx/>
                        </a:defRPr>
                      </a:pPr>
                      <a:r>
                        <a:rPr sz="1300">
                          <a:latin typeface="Helvetica Neue"/>
                          <a:ea typeface="Helvetica Neue"/>
                          <a:cs typeface="Helvetica Neue"/>
                          <a:sym typeface="Helvetica Neue"/>
                        </a:rPr>
                        <a:t>id</a:t>
                      </a:r>
                    </a:p>
                  </a:txBody>
                  <a:tcPr marL="50800" marR="50800" marT="50800" marB="50800" anchor="t" anchorCtr="0" horzOverflow="overflow">
                    <a:lnL>
                      <a:solidFill>
                        <a:srgbClr val="000000"/>
                      </a:solidFill>
                      <a:miter lim="400000"/>
                    </a:lnL>
                    <a:lnR w="4445">
                      <a:solidFill>
                        <a:srgbClr val="000000"/>
                      </a:solidFill>
                      <a:miter lim="400000"/>
                    </a:lnR>
                    <a:lnT w="12700">
                      <a:solidFill>
                        <a:srgbClr val="000000"/>
                      </a:solidFill>
                      <a:miter lim="400000"/>
                    </a:lnT>
                    <a:lnB w="4445">
                      <a:solidFill>
                        <a:srgbClr val="000000"/>
                      </a:solidFill>
                      <a:miter lim="400000"/>
                    </a:lnB>
                  </a:tcPr>
                </a:tc>
                <a:tc>
                  <a:txBody>
                    <a:bodyPr/>
                    <a:lstStyle/>
                    <a:p>
                      <a:pPr algn="l" defTabSz="457200">
                        <a:defRPr>
                          <a:solidFill>
                            <a:srgbClr val="000000"/>
                          </a:solidFill>
                          <a:uFillTx/>
                        </a:defRPr>
                      </a:pPr>
                      <a:r>
                        <a:rPr sz="1300">
                          <a:latin typeface="Helvetica Neue"/>
                          <a:ea typeface="Helvetica Neue"/>
                          <a:cs typeface="Helvetica Neue"/>
                          <a:sym typeface="Helvetica Neue"/>
                        </a:rPr>
                        <a:t>id</a:t>
                      </a:r>
                    </a:p>
                  </a:txBody>
                  <a:tcPr marL="50800" marR="50800" marT="50800" marB="50800" anchor="t" anchorCtr="0" horzOverflow="overflow">
                    <a:lnL w="4445">
                      <a:solidFill>
                        <a:srgbClr val="000000"/>
                      </a:solidFill>
                      <a:miter lim="400000"/>
                    </a:lnL>
                    <a:lnR w="4445">
                      <a:solidFill>
                        <a:srgbClr val="000000"/>
                      </a:solidFill>
                      <a:miter lim="400000"/>
                    </a:lnR>
                    <a:lnT w="12700">
                      <a:solidFill>
                        <a:srgbClr val="000000"/>
                      </a:solidFill>
                      <a:miter lim="400000"/>
                    </a:lnT>
                    <a:lnB w="4445">
                      <a:solidFill>
                        <a:srgbClr val="000000"/>
                      </a:solidFill>
                      <a:miter lim="400000"/>
                    </a:lnB>
                  </a:tcPr>
                </a:tc>
                <a:tc>
                  <a:txBody>
                    <a:bodyPr/>
                    <a:lstStyle/>
                    <a:p>
                      <a:pPr algn="l" defTabSz="457200">
                        <a:defRPr>
                          <a:solidFill>
                            <a:srgbClr val="000000"/>
                          </a:solidFill>
                          <a:uFillTx/>
                        </a:defRPr>
                      </a:pPr>
                      <a:r>
                        <a:rPr sz="1300">
                          <a:latin typeface="Helvetica Neue"/>
                          <a:ea typeface="Helvetica Neue"/>
                          <a:cs typeface="Helvetica Neue"/>
                          <a:sym typeface="Helvetica Neue"/>
                        </a:rPr>
                        <a:t>id</a:t>
                      </a:r>
                    </a:p>
                  </a:txBody>
                  <a:tcPr marL="50800" marR="50800" marT="50800" marB="50800" anchor="t" anchorCtr="0" horzOverflow="overflow">
                    <a:lnL w="4445">
                      <a:solidFill>
                        <a:srgbClr val="000000"/>
                      </a:solidFill>
                      <a:miter lim="400000"/>
                    </a:lnL>
                    <a:lnR w="4445">
                      <a:solidFill>
                        <a:srgbClr val="000000"/>
                      </a:solidFill>
                      <a:miter lim="400000"/>
                    </a:lnR>
                    <a:lnT w="12700">
                      <a:solidFill>
                        <a:srgbClr val="000000"/>
                      </a:solidFill>
                      <a:miter lim="400000"/>
                    </a:lnT>
                    <a:lnB w="4445">
                      <a:solidFill>
                        <a:srgbClr val="000000"/>
                      </a:solidFill>
                      <a:miter lim="400000"/>
                    </a:lnB>
                  </a:tcPr>
                </a:tc>
              </a:tr>
              <a:tr h="304455">
                <a:tc>
                  <a:txBody>
                    <a:bodyPr/>
                    <a:lstStyle/>
                    <a:p>
                      <a:pPr algn="l" defTabSz="457200">
                        <a:defRPr b="1" sz="1300">
                          <a:solidFill>
                            <a:srgbClr val="000000"/>
                          </a:solidFill>
                          <a:uFillTx/>
                          <a:latin typeface="Helvetica Neue"/>
                          <a:ea typeface="Helvetica Neue"/>
                          <a:cs typeface="Helvetica Neue"/>
                          <a:sym typeface="Helvetica Neue"/>
                        </a:defRPr>
                      </a:pP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defRPr b="1" sz="1300">
                          <a:solidFill>
                            <a:srgbClr val="000000"/>
                          </a:solidFill>
                          <a:uFillTx/>
                          <a:latin typeface="Helvetica Neue"/>
                          <a:ea typeface="Helvetica Neue"/>
                          <a:cs typeface="Helvetica Neue"/>
                          <a:sym typeface="Helvetica Neue"/>
                        </a:defRPr>
                      </a:pPr>
                    </a:p>
                  </a:txBody>
                  <a:tcPr marL="50800" marR="50800" marT="50800" marB="50800" anchor="t"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defRPr sz="1300">
                          <a:solidFill>
                            <a:srgbClr val="000000"/>
                          </a:solidFill>
                          <a:uFillTx/>
                          <a:latin typeface="Helvetica Neue"/>
                          <a:ea typeface="Helvetica Neue"/>
                          <a:cs typeface="Helvetica Neue"/>
                          <a:sym typeface="Helvetica Neue"/>
                        </a:defRPr>
                      </a:pPr>
                    </a:p>
                  </a:txBody>
                  <a:tcPr marL="50800" marR="50800" marT="50800" marB="50800" anchor="t"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algn="l" defTabSz="457200">
                        <a:defRPr>
                          <a:solidFill>
                            <a:srgbClr val="000000"/>
                          </a:solidFill>
                          <a:uFillTx/>
                        </a:defRPr>
                      </a:pPr>
                      <a:r>
                        <a:rPr sz="1300">
                          <a:latin typeface="Helvetica Neue"/>
                          <a:ea typeface="Helvetica Neue"/>
                          <a:cs typeface="Helvetica Neue"/>
                          <a:sym typeface="Helvetica Neue"/>
                        </a:rPr>
                        <a:t>flash parent id</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algn="l" defTabSz="457200">
                        <a:defRPr>
                          <a:solidFill>
                            <a:srgbClr val="000000"/>
                          </a:solidFill>
                          <a:uFillTx/>
                        </a:defRPr>
                      </a:pPr>
                      <a:r>
                        <a:rPr sz="1300">
                          <a:latin typeface="Helvetica Neue"/>
                          <a:ea typeface="Helvetica Neue"/>
                          <a:cs typeface="Helvetica Neue"/>
                          <a:sym typeface="Helvetica Neue"/>
                        </a:rPr>
                        <a:t>group parent id</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r>
              <a:tr h="304455">
                <a:tc>
                  <a:txBody>
                    <a:bodyPr/>
                    <a:lstStyle/>
                    <a:p>
                      <a:pPr algn="l" defTabSz="457200">
                        <a:defRPr b="1" sz="1300">
                          <a:solidFill>
                            <a:srgbClr val="000000"/>
                          </a:solidFill>
                          <a:uFillTx/>
                          <a:latin typeface="Helvetica Neue"/>
                          <a:ea typeface="Helvetica Neue"/>
                          <a:cs typeface="Helvetica Neue"/>
                          <a:sym typeface="Helvetica Neue"/>
                        </a:defRPr>
                      </a:pP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defRPr b="1" sz="1300">
                          <a:solidFill>
                            <a:srgbClr val="000000"/>
                          </a:solidFill>
                          <a:uFillTx/>
                          <a:latin typeface="Helvetica Neue"/>
                          <a:ea typeface="Helvetica Neue"/>
                          <a:cs typeface="Helvetica Neue"/>
                          <a:sym typeface="Helvetica Neue"/>
                        </a:defRPr>
                      </a:pPr>
                    </a:p>
                  </a:txBody>
                  <a:tcPr marL="50800" marR="50800" marT="50800" marB="50800" anchor="t"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defRPr sz="1300">
                          <a:solidFill>
                            <a:srgbClr val="000000"/>
                          </a:solidFill>
                          <a:uFillTx/>
                          <a:latin typeface="Helvetica Neue"/>
                          <a:ea typeface="Helvetica Neue"/>
                          <a:cs typeface="Helvetica Neue"/>
                          <a:sym typeface="Helvetica Neue"/>
                        </a:defRPr>
                      </a:pPr>
                    </a:p>
                  </a:txBody>
                  <a:tcPr marL="50800" marR="50800" marT="50800" marB="50800" anchor="t"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algn="l" defTabSz="457200">
                        <a:defRPr sz="1300">
                          <a:solidFill>
                            <a:srgbClr val="000000"/>
                          </a:solidFill>
                          <a:uFillTx/>
                          <a:latin typeface="Helvetica Neue"/>
                          <a:ea typeface="Helvetica Neue"/>
                          <a:cs typeface="Helvetica Neue"/>
                          <a:sym typeface="Helvetica Neue"/>
                        </a:defRPr>
                      </a:pP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algn="l" defTabSz="457200">
                        <a:defRPr>
                          <a:solidFill>
                            <a:srgbClr val="000000"/>
                          </a:solidFill>
                          <a:uFillTx/>
                        </a:defRPr>
                      </a:pPr>
                      <a:r>
                        <a:rPr sz="1300">
                          <a:solidFill>
                            <a:srgbClr val="FFFFFF"/>
                          </a:solidFill>
                          <a:latin typeface="Helvetica Neue"/>
                          <a:ea typeface="Helvetica Neue"/>
                          <a:cs typeface="Helvetica Neue"/>
                          <a:sym typeface="Helvetica Neue"/>
                        </a:rPr>
                        <a:t>flash parent id</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5E5E5E"/>
                    </a:solidFill>
                  </a:tcPr>
                </a:tc>
              </a:tr>
              <a:tr h="304455">
                <a:tc>
                  <a:txBody>
                    <a:bodyPr/>
                    <a:lstStyle/>
                    <a:p>
                      <a:pPr algn="l" defTabSz="457200">
                        <a:defRPr b="1" sz="1300">
                          <a:solidFill>
                            <a:srgbClr val="000000"/>
                          </a:solidFill>
                          <a:uFillTx/>
                          <a:latin typeface="Helvetica Neue"/>
                          <a:ea typeface="Helvetica Neue"/>
                          <a:cs typeface="Helvetica Neue"/>
                          <a:sym typeface="Helvetica Neue"/>
                        </a:defRPr>
                      </a:pP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defRPr b="1" sz="1300">
                          <a:solidFill>
                            <a:srgbClr val="000000"/>
                          </a:solidFill>
                          <a:uFillTx/>
                          <a:latin typeface="Helvetica Neue"/>
                          <a:ea typeface="Helvetica Neue"/>
                          <a:cs typeface="Helvetica Neue"/>
                          <a:sym typeface="Helvetica Neue"/>
                        </a:defRPr>
                      </a:pPr>
                    </a:p>
                  </a:txBody>
                  <a:tcPr marL="50800" marR="50800" marT="50800" marB="50800" anchor="t"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defRPr>
                          <a:solidFill>
                            <a:srgbClr val="000000"/>
                          </a:solidFill>
                          <a:uFillTx/>
                        </a:defRPr>
                      </a:pPr>
                      <a:r>
                        <a:rPr sz="1300">
                          <a:solidFill>
                            <a:srgbClr val="FFFFFF"/>
                          </a:solidFill>
                          <a:latin typeface="Helvetica Neue"/>
                          <a:ea typeface="Helvetica Neue"/>
                          <a:cs typeface="Helvetica Neue"/>
                          <a:sym typeface="Helvetica Neue"/>
                        </a:rPr>
                        <a:t>event count</a:t>
                      </a:r>
                    </a:p>
                  </a:txBody>
                  <a:tcPr marL="50800" marR="50800" marT="50800" marB="50800" anchor="t"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5E5E5E"/>
                    </a:solidFill>
                  </a:tcPr>
                </a:tc>
                <a:tc>
                  <a:txBody>
                    <a:bodyPr/>
                    <a:lstStyle/>
                    <a:p>
                      <a:pPr algn="l" defTabSz="457200">
                        <a:defRPr>
                          <a:solidFill>
                            <a:srgbClr val="000000"/>
                          </a:solidFill>
                          <a:uFillTx/>
                        </a:defRPr>
                      </a:pPr>
                      <a:r>
                        <a:rPr sz="1300">
                          <a:solidFill>
                            <a:srgbClr val="FFFFFF"/>
                          </a:solidFill>
                          <a:latin typeface="Helvetica Neue"/>
                          <a:ea typeface="Helvetica Neue"/>
                          <a:cs typeface="Helvetica Neue"/>
                          <a:sym typeface="Helvetica Neue"/>
                        </a:rPr>
                        <a:t>event count</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5E5E5E"/>
                    </a:solidFill>
                  </a:tcPr>
                </a:tc>
                <a:tc>
                  <a:txBody>
                    <a:bodyPr/>
                    <a:lstStyle/>
                    <a:p>
                      <a:pPr algn="l" defTabSz="457200">
                        <a:defRPr sz="1300">
                          <a:solidFill>
                            <a:srgbClr val="000000"/>
                          </a:solidFill>
                          <a:uFillTx/>
                          <a:latin typeface="Helvetica Neue"/>
                          <a:ea typeface="Helvetica Neue"/>
                          <a:cs typeface="Helvetica Neue"/>
                          <a:sym typeface="Helvetica Neue"/>
                        </a:defRPr>
                      </a:pP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r>
              <a:tr h="308583">
                <a:tc>
                  <a:txBody>
                    <a:bodyPr/>
                    <a:lstStyle/>
                    <a:p>
                      <a:pPr algn="l" defTabSz="457200">
                        <a:defRPr b="1" sz="1300">
                          <a:solidFill>
                            <a:srgbClr val="000000"/>
                          </a:solidFill>
                          <a:uFillTx/>
                          <a:latin typeface="Helvetica Neue"/>
                          <a:ea typeface="Helvetica Neue"/>
                          <a:cs typeface="Helvetica Neue"/>
                          <a:sym typeface="Helvetica Neue"/>
                        </a:defRPr>
                      </a:pP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12700">
                      <a:solidFill>
                        <a:srgbClr val="000000"/>
                      </a:solidFill>
                      <a:miter lim="400000"/>
                    </a:lnB>
                    <a:solidFill>
                      <a:srgbClr val="DCDCDC"/>
                    </a:solidFill>
                  </a:tcPr>
                </a:tc>
                <a:tc>
                  <a:txBody>
                    <a:bodyPr/>
                    <a:lstStyle/>
                    <a:p>
                      <a:pPr algn="l" defTabSz="457200">
                        <a:defRPr b="1" sz="1300">
                          <a:solidFill>
                            <a:srgbClr val="000000"/>
                          </a:solidFill>
                          <a:uFillTx/>
                          <a:latin typeface="Helvetica Neue"/>
                          <a:ea typeface="Helvetica Neue"/>
                          <a:cs typeface="Helvetica Neue"/>
                          <a:sym typeface="Helvetica Neue"/>
                        </a:defRPr>
                      </a:pPr>
                    </a:p>
                  </a:txBody>
                  <a:tcPr marL="50800" marR="50800" marT="50800" marB="50800" anchor="t" anchorCtr="0" horzOverflow="overflow">
                    <a:lnL w="4445">
                      <a:solidFill>
                        <a:srgbClr val="000000"/>
                      </a:solidFill>
                      <a:miter lim="400000"/>
                    </a:lnL>
                    <a:lnR>
                      <a:solidFill>
                        <a:srgbClr val="000000"/>
                      </a:solidFill>
                      <a:miter lim="400000"/>
                    </a:lnR>
                    <a:lnT w="4445">
                      <a:solidFill>
                        <a:srgbClr val="000000"/>
                      </a:solidFill>
                      <a:miter lim="400000"/>
                    </a:lnT>
                    <a:lnB w="12700">
                      <a:solidFill>
                        <a:srgbClr val="000000"/>
                      </a:solidFill>
                      <a:miter lim="400000"/>
                    </a:lnB>
                    <a:solidFill>
                      <a:srgbClr val="DCDCDC"/>
                    </a:solidFill>
                  </a:tcPr>
                </a:tc>
                <a:tc>
                  <a:txBody>
                    <a:bodyPr/>
                    <a:lstStyle/>
                    <a:p>
                      <a:pPr algn="l" defTabSz="457200">
                        <a:defRPr>
                          <a:solidFill>
                            <a:srgbClr val="000000"/>
                          </a:solidFill>
                          <a:uFillTx/>
                        </a:defRPr>
                      </a:pPr>
                      <a:r>
                        <a:rPr sz="1300">
                          <a:solidFill>
                            <a:srgbClr val="FFFFFF"/>
                          </a:solidFill>
                          <a:latin typeface="Helvetica Neue"/>
                          <a:ea typeface="Helvetica Neue"/>
                          <a:cs typeface="Helvetica Neue"/>
                          <a:sym typeface="Helvetica Neue"/>
                        </a:rPr>
                        <a:t>group count</a:t>
                      </a:r>
                    </a:p>
                  </a:txBody>
                  <a:tcPr marL="50800" marR="50800" marT="50800" marB="50800" anchor="t" anchorCtr="0" horzOverflow="overflow">
                    <a:lnL>
                      <a:solidFill>
                        <a:srgbClr val="000000"/>
                      </a:solidFill>
                      <a:miter lim="400000"/>
                    </a:lnL>
                    <a:lnR w="4445">
                      <a:solidFill>
                        <a:srgbClr val="000000"/>
                      </a:solidFill>
                      <a:miter lim="400000"/>
                    </a:lnR>
                    <a:lnT w="4445">
                      <a:solidFill>
                        <a:srgbClr val="000000"/>
                      </a:solidFill>
                      <a:miter lim="400000"/>
                    </a:lnT>
                    <a:lnB w="12700">
                      <a:solidFill>
                        <a:srgbClr val="000000"/>
                      </a:solidFill>
                      <a:miter lim="400000"/>
                    </a:lnB>
                    <a:solidFill>
                      <a:srgbClr val="5E5E5E"/>
                    </a:solidFill>
                  </a:tcPr>
                </a:tc>
                <a:tc>
                  <a:txBody>
                    <a:bodyPr/>
                    <a:lstStyle/>
                    <a:p>
                      <a:pPr algn="l" defTabSz="457200">
                        <a:defRPr sz="1300">
                          <a:solidFill>
                            <a:srgbClr val="000000"/>
                          </a:solidFill>
                          <a:uFillTx/>
                          <a:latin typeface="Helvetica Neue"/>
                          <a:ea typeface="Helvetica Neue"/>
                          <a:cs typeface="Helvetica Neue"/>
                          <a:sym typeface="Helvetica Neue"/>
                        </a:defRPr>
                      </a:pP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12700">
                      <a:solidFill>
                        <a:srgbClr val="000000"/>
                      </a:solidFill>
                      <a:miter lim="400000"/>
                    </a:lnB>
                  </a:tcPr>
                </a:tc>
                <a:tc>
                  <a:txBody>
                    <a:bodyPr/>
                    <a:lstStyle/>
                    <a:p>
                      <a:pPr algn="l" defTabSz="457200">
                        <a:defRPr sz="1300">
                          <a:solidFill>
                            <a:srgbClr val="000000"/>
                          </a:solidFill>
                          <a:uFillTx/>
                          <a:latin typeface="Helvetica Neue"/>
                          <a:ea typeface="Helvetica Neue"/>
                          <a:cs typeface="Helvetica Neue"/>
                          <a:sym typeface="Helvetica Neue"/>
                        </a:defRPr>
                      </a:pP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12700">
                      <a:solidFill>
                        <a:srgbClr val="000000"/>
                      </a:solidFill>
                      <a:miter lim="400000"/>
                    </a:lnB>
                  </a:tcPr>
                </a:tc>
              </a:tr>
              <a:tr h="308583">
                <a:tc>
                  <a:txBody>
                    <a:bodyPr/>
                    <a:lstStyle/>
                    <a:p>
                      <a:pPr algn="l" defTabSz="457200">
                        <a:defRPr>
                          <a:solidFill>
                            <a:srgbClr val="000000"/>
                          </a:solidFill>
                          <a:uFillTx/>
                        </a:defRPr>
                      </a:pPr>
                      <a:r>
                        <a:rPr b="1" sz="1300">
                          <a:latin typeface="Helvetica Neue"/>
                          <a:ea typeface="Helvetica Neue"/>
                          <a:cs typeface="Helvetica Neue"/>
                          <a:sym typeface="Helvetica Neue"/>
                        </a:rPr>
                        <a:t>L2 Measurement</a:t>
                      </a:r>
                    </a:p>
                  </a:txBody>
                  <a:tcPr marL="50800" marR="50800" marT="50800" marB="50800" anchor="t" anchorCtr="0" horzOverflow="overflow">
                    <a:lnL w="4445">
                      <a:solidFill>
                        <a:srgbClr val="000000"/>
                      </a:solidFill>
                      <a:miter lim="400000"/>
                    </a:lnL>
                    <a:lnR w="4445">
                      <a:solidFill>
                        <a:srgbClr val="000000"/>
                      </a:solidFill>
                      <a:miter lim="400000"/>
                    </a:lnR>
                    <a:lnT w="12700">
                      <a:solidFill>
                        <a:srgbClr val="000000"/>
                      </a:solidFill>
                      <a:miter lim="400000"/>
                    </a:lnT>
                    <a:lnB w="4445">
                      <a:solidFill>
                        <a:srgbClr val="000000"/>
                      </a:solidFill>
                      <a:miter lim="400000"/>
                    </a:lnB>
                    <a:solidFill>
                      <a:srgbClr val="DCDCDC"/>
                    </a:solidFill>
                  </a:tcPr>
                </a:tc>
                <a:tc>
                  <a:txBody>
                    <a:bodyPr/>
                    <a:lstStyle/>
                    <a:p>
                      <a:pPr algn="l" defTabSz="457200">
                        <a:defRPr>
                          <a:solidFill>
                            <a:srgbClr val="000000"/>
                          </a:solidFill>
                          <a:uFillTx/>
                        </a:defRPr>
                      </a:pPr>
                      <a:r>
                        <a:rPr b="1" sz="1300">
                          <a:latin typeface="Helvetica Neue"/>
                          <a:ea typeface="Helvetica Neue"/>
                          <a:cs typeface="Helvetica Neue"/>
                          <a:sym typeface="Helvetica Neue"/>
                        </a:rPr>
                        <a:t>Physical</a:t>
                      </a:r>
                    </a:p>
                  </a:txBody>
                  <a:tcPr marL="50800" marR="50800" marT="50800" marB="50800" anchor="t" anchorCtr="0" horzOverflow="overflow">
                    <a:lnL w="4445">
                      <a:solidFill>
                        <a:srgbClr val="000000"/>
                      </a:solidFill>
                      <a:miter lim="400000"/>
                    </a:lnL>
                    <a:lnR>
                      <a:solidFill>
                        <a:srgbClr val="000000"/>
                      </a:solidFill>
                      <a:miter lim="400000"/>
                    </a:lnR>
                    <a:lnT w="12700">
                      <a:solidFill>
                        <a:srgbClr val="000000"/>
                      </a:solidFill>
                      <a:miter lim="400000"/>
                    </a:lnT>
                    <a:lnB w="4445">
                      <a:solidFill>
                        <a:srgbClr val="000000"/>
                      </a:solidFill>
                      <a:miter lim="400000"/>
                    </a:lnB>
                    <a:solidFill>
                      <a:srgbClr val="DCDCDC"/>
                    </a:solidFill>
                  </a:tcPr>
                </a:tc>
                <a:tc>
                  <a:txBody>
                    <a:bodyPr/>
                    <a:lstStyle/>
                    <a:p>
                      <a:pPr algn="l" defTabSz="457200">
                        <a:defRPr>
                          <a:solidFill>
                            <a:srgbClr val="000000"/>
                          </a:solidFill>
                          <a:uFillTx/>
                        </a:defRPr>
                      </a:pPr>
                      <a:r>
                        <a:rPr sz="1300">
                          <a:latin typeface="Helvetica Neue"/>
                          <a:ea typeface="Helvetica Neue"/>
                          <a:cs typeface="Helvetica Neue"/>
                          <a:sym typeface="Helvetica Neue"/>
                        </a:rPr>
                        <a:t>energy</a:t>
                      </a:r>
                    </a:p>
                  </a:txBody>
                  <a:tcPr marL="50800" marR="50800" marT="50800" marB="50800" anchor="t" anchorCtr="0" horzOverflow="overflow">
                    <a:lnL>
                      <a:solidFill>
                        <a:srgbClr val="000000"/>
                      </a:solidFill>
                      <a:miter lim="400000"/>
                    </a:lnL>
                    <a:lnR w="4445">
                      <a:solidFill>
                        <a:srgbClr val="000000"/>
                      </a:solidFill>
                      <a:miter lim="400000"/>
                    </a:lnR>
                    <a:lnT w="12700">
                      <a:solidFill>
                        <a:srgbClr val="000000"/>
                      </a:solidFill>
                      <a:miter lim="400000"/>
                    </a:lnT>
                    <a:lnB w="4445">
                      <a:solidFill>
                        <a:srgbClr val="000000"/>
                      </a:solidFill>
                      <a:miter lim="400000"/>
                    </a:lnB>
                  </a:tcPr>
                </a:tc>
                <a:tc>
                  <a:txBody>
                    <a:bodyPr/>
                    <a:lstStyle/>
                    <a:p>
                      <a:pPr algn="l" defTabSz="457200">
                        <a:defRPr>
                          <a:solidFill>
                            <a:srgbClr val="000000"/>
                          </a:solidFill>
                          <a:uFillTx/>
                        </a:defRPr>
                      </a:pPr>
                      <a:r>
                        <a:rPr sz="1300">
                          <a:latin typeface="Helvetica Neue"/>
                          <a:ea typeface="Helvetica Neue"/>
                          <a:cs typeface="Helvetica Neue"/>
                          <a:sym typeface="Helvetica Neue"/>
                        </a:rPr>
                        <a:t>energy</a:t>
                      </a:r>
                    </a:p>
                  </a:txBody>
                  <a:tcPr marL="50800" marR="50800" marT="50800" marB="50800" anchor="t" anchorCtr="0" horzOverflow="overflow">
                    <a:lnL w="4445">
                      <a:solidFill>
                        <a:srgbClr val="000000"/>
                      </a:solidFill>
                      <a:miter lim="400000"/>
                    </a:lnL>
                    <a:lnR w="4445">
                      <a:solidFill>
                        <a:srgbClr val="000000"/>
                      </a:solidFill>
                      <a:miter lim="400000"/>
                    </a:lnR>
                    <a:lnT w="12700">
                      <a:solidFill>
                        <a:srgbClr val="000000"/>
                      </a:solidFill>
                      <a:miter lim="400000"/>
                    </a:lnT>
                    <a:lnB w="4445">
                      <a:solidFill>
                        <a:srgbClr val="000000"/>
                      </a:solidFill>
                      <a:miter lim="400000"/>
                    </a:lnB>
                  </a:tcPr>
                </a:tc>
                <a:tc>
                  <a:txBody>
                    <a:bodyPr/>
                    <a:lstStyle/>
                    <a:p>
                      <a:pPr algn="l" defTabSz="457200">
                        <a:defRPr>
                          <a:solidFill>
                            <a:srgbClr val="000000"/>
                          </a:solidFill>
                          <a:uFillTx/>
                        </a:defRPr>
                      </a:pPr>
                      <a:r>
                        <a:rPr sz="1300">
                          <a:latin typeface="Helvetica Neue"/>
                          <a:ea typeface="Helvetica Neue"/>
                          <a:cs typeface="Helvetica Neue"/>
                          <a:sym typeface="Helvetica Neue"/>
                        </a:rPr>
                        <a:t>energy</a:t>
                      </a:r>
                    </a:p>
                  </a:txBody>
                  <a:tcPr marL="50800" marR="50800" marT="50800" marB="50800" anchor="t" anchorCtr="0" horzOverflow="overflow">
                    <a:lnL w="4445">
                      <a:solidFill>
                        <a:srgbClr val="000000"/>
                      </a:solidFill>
                      <a:miter lim="400000"/>
                    </a:lnL>
                    <a:lnR w="4445">
                      <a:solidFill>
                        <a:srgbClr val="000000"/>
                      </a:solidFill>
                      <a:miter lim="400000"/>
                    </a:lnR>
                    <a:lnT w="12700">
                      <a:solidFill>
                        <a:srgbClr val="000000"/>
                      </a:solidFill>
                      <a:miter lim="400000"/>
                    </a:lnT>
                    <a:lnB w="4445">
                      <a:solidFill>
                        <a:srgbClr val="000000"/>
                      </a:solidFill>
                      <a:miter lim="400000"/>
                    </a:lnB>
                  </a:tcPr>
                </a:tc>
              </a:tr>
              <a:tr h="321283">
                <a:tc>
                  <a:txBody>
                    <a:bodyPr/>
                    <a:lstStyle/>
                    <a:p>
                      <a:pPr algn="l" defTabSz="457200">
                        <a:defRPr b="1" sz="1300">
                          <a:solidFill>
                            <a:srgbClr val="000000"/>
                          </a:solidFill>
                          <a:uFillTx/>
                          <a:latin typeface="Helvetica Neue"/>
                          <a:ea typeface="Helvetica Neue"/>
                          <a:cs typeface="Helvetica Neue"/>
                          <a:sym typeface="Helvetica Neue"/>
                        </a:defRPr>
                      </a:pP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38100">
                      <a:solidFill>
                        <a:srgbClr val="000000"/>
                      </a:solidFill>
                      <a:miter lim="400000"/>
                    </a:lnB>
                    <a:solidFill>
                      <a:srgbClr val="DCDCDC"/>
                    </a:solidFill>
                  </a:tcPr>
                </a:tc>
                <a:tc>
                  <a:txBody>
                    <a:bodyPr/>
                    <a:lstStyle/>
                    <a:p>
                      <a:pPr algn="l" defTabSz="457200">
                        <a:defRPr b="1" sz="1300">
                          <a:solidFill>
                            <a:srgbClr val="000000"/>
                          </a:solidFill>
                          <a:uFillTx/>
                          <a:latin typeface="Helvetica Neue"/>
                          <a:ea typeface="Helvetica Neue"/>
                          <a:cs typeface="Helvetica Neue"/>
                          <a:sym typeface="Helvetica Neue"/>
                        </a:defRPr>
                      </a:pPr>
                    </a:p>
                  </a:txBody>
                  <a:tcPr marL="50800" marR="50800" marT="50800" marB="50800" anchor="t" anchorCtr="0" horzOverflow="overflow">
                    <a:lnL w="4445">
                      <a:solidFill>
                        <a:srgbClr val="000000"/>
                      </a:solidFill>
                      <a:miter lim="400000"/>
                    </a:lnL>
                    <a:lnR>
                      <a:solidFill>
                        <a:srgbClr val="000000"/>
                      </a:solidFill>
                      <a:miter lim="400000"/>
                    </a:lnR>
                    <a:lnT w="4445">
                      <a:solidFill>
                        <a:srgbClr val="000000"/>
                      </a:solidFill>
                      <a:miter lim="400000"/>
                    </a:lnT>
                    <a:lnB w="38100">
                      <a:solidFill>
                        <a:srgbClr val="000000"/>
                      </a:solidFill>
                      <a:miter lim="400000"/>
                    </a:lnB>
                    <a:solidFill>
                      <a:srgbClr val="DCDCDC"/>
                    </a:solidFill>
                  </a:tcPr>
                </a:tc>
                <a:tc>
                  <a:txBody>
                    <a:bodyPr/>
                    <a:lstStyle/>
                    <a:p>
                      <a:pPr algn="l" defTabSz="457200">
                        <a:defRPr>
                          <a:solidFill>
                            <a:srgbClr val="000000"/>
                          </a:solidFill>
                          <a:uFillTx/>
                        </a:defRPr>
                      </a:pPr>
                      <a:r>
                        <a:rPr sz="1300">
                          <a:latin typeface="Helvetica Neue"/>
                          <a:ea typeface="Helvetica Neue"/>
                          <a:cs typeface="Helvetica Neue"/>
                          <a:sym typeface="Helvetica Neue"/>
                        </a:rPr>
                        <a:t>area</a:t>
                      </a:r>
                    </a:p>
                  </a:txBody>
                  <a:tcPr marL="50800" marR="50800" marT="50800" marB="50800" anchor="t" anchorCtr="0" horzOverflow="overflow">
                    <a:lnL>
                      <a:solidFill>
                        <a:srgbClr val="000000"/>
                      </a:solidFill>
                      <a:miter lim="400000"/>
                    </a:lnL>
                    <a:lnR w="4445">
                      <a:solidFill>
                        <a:srgbClr val="000000"/>
                      </a:solidFill>
                      <a:miter lim="400000"/>
                    </a:lnR>
                    <a:lnT w="4445">
                      <a:solidFill>
                        <a:srgbClr val="000000"/>
                      </a:solidFill>
                      <a:miter lim="400000"/>
                    </a:lnT>
                    <a:lnB w="38100">
                      <a:solidFill>
                        <a:srgbClr val="000000"/>
                      </a:solidFill>
                      <a:miter lim="400000"/>
                    </a:lnB>
                  </a:tcPr>
                </a:tc>
                <a:tc>
                  <a:txBody>
                    <a:bodyPr/>
                    <a:lstStyle/>
                    <a:p>
                      <a:pPr algn="l" defTabSz="457200">
                        <a:defRPr>
                          <a:solidFill>
                            <a:srgbClr val="000000"/>
                          </a:solidFill>
                          <a:uFillTx/>
                        </a:defRPr>
                      </a:pPr>
                      <a:r>
                        <a:rPr sz="1300">
                          <a:latin typeface="Helvetica Neue"/>
                          <a:ea typeface="Helvetica Neue"/>
                          <a:cs typeface="Helvetica Neue"/>
                          <a:sym typeface="Helvetica Neue"/>
                        </a:rPr>
                        <a:t>area</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38100">
                      <a:solidFill>
                        <a:srgbClr val="000000"/>
                      </a:solidFill>
                      <a:miter lim="400000"/>
                    </a:lnB>
                  </a:tcPr>
                </a:tc>
                <a:tc>
                  <a:txBody>
                    <a:bodyPr/>
                    <a:lstStyle/>
                    <a:p>
                      <a:pPr algn="l" defTabSz="457200">
                        <a:defRPr>
                          <a:solidFill>
                            <a:srgbClr val="000000"/>
                          </a:solidFill>
                          <a:uFillTx/>
                        </a:defRPr>
                      </a:pPr>
                      <a:r>
                        <a:rPr sz="1300">
                          <a:solidFill>
                            <a:srgbClr val="FFFFFF"/>
                          </a:solidFill>
                          <a:latin typeface="Helvetica Neue"/>
                          <a:ea typeface="Helvetica Neue"/>
                          <a:cs typeface="Helvetica Neue"/>
                          <a:sym typeface="Helvetica Neue"/>
                        </a:rPr>
                        <a:t>corner points</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38100">
                      <a:solidFill>
                        <a:srgbClr val="000000"/>
                      </a:solidFill>
                      <a:miter lim="400000"/>
                    </a:lnB>
                    <a:solidFill>
                      <a:srgbClr val="5E5E5E"/>
                    </a:solidFill>
                  </a:tcPr>
                </a:tc>
              </a:tr>
              <a:tr h="528610">
                <a:tc>
                  <a:txBody>
                    <a:bodyPr/>
                    <a:lstStyle/>
                    <a:p>
                      <a:pPr algn="l" defTabSz="457200">
                        <a:defRPr>
                          <a:solidFill>
                            <a:srgbClr val="000000"/>
                          </a:solidFill>
                          <a:uFillTx/>
                        </a:defRPr>
                      </a:pPr>
                      <a:r>
                        <a:rPr b="1" sz="1300">
                          <a:latin typeface="Helvetica Neue"/>
                          <a:ea typeface="Helvetica Neue"/>
                          <a:cs typeface="Helvetica Neue"/>
                          <a:sym typeface="Helvetica Neue"/>
                        </a:rPr>
                        <a:t>Grid property</a:t>
                      </a:r>
                    </a:p>
                  </a:txBody>
                  <a:tcPr marL="50800" marR="50800" marT="50800" marB="50800" anchor="t" anchorCtr="0" horzOverflow="overflow">
                    <a:lnL w="4445">
                      <a:solidFill>
                        <a:srgbClr val="000000"/>
                      </a:solidFill>
                      <a:miter lim="400000"/>
                    </a:lnL>
                    <a:lnR w="4445">
                      <a:solidFill>
                        <a:srgbClr val="000000"/>
                      </a:solidFill>
                      <a:miter lim="400000"/>
                    </a:lnR>
                    <a:lnT w="38100">
                      <a:solidFill>
                        <a:srgbClr val="000000"/>
                      </a:solidFill>
                      <a:miter lim="400000"/>
                    </a:lnT>
                    <a:lnB w="4445">
                      <a:solidFill>
                        <a:srgbClr val="000000"/>
                      </a:solidFill>
                      <a:miter lim="400000"/>
                    </a:lnB>
                    <a:solidFill>
                      <a:srgbClr val="DCDCDC"/>
                    </a:solidFill>
                  </a:tcPr>
                </a:tc>
                <a:tc>
                  <a:txBody>
                    <a:bodyPr/>
                    <a:lstStyle/>
                    <a:p>
                      <a:pPr algn="l" defTabSz="457200">
                        <a:defRPr>
                          <a:solidFill>
                            <a:srgbClr val="000000"/>
                          </a:solidFill>
                          <a:uFillTx/>
                        </a:defRPr>
                      </a:pPr>
                      <a:r>
                        <a:rPr b="1" sz="1300">
                          <a:latin typeface="Helvetica Neue"/>
                          <a:ea typeface="Helvetica Neue"/>
                          <a:cs typeface="Helvetica Neue"/>
                          <a:sym typeface="Helvetica Neue"/>
                        </a:rPr>
                        <a:t>Centroid-based totals</a:t>
                      </a:r>
                    </a:p>
                  </a:txBody>
                  <a:tcPr marL="50800" marR="50800" marT="50800" marB="50800" anchor="t" anchorCtr="0" horzOverflow="overflow">
                    <a:lnL w="4445">
                      <a:solidFill>
                        <a:srgbClr val="000000"/>
                      </a:solidFill>
                      <a:miter lim="400000"/>
                    </a:lnL>
                    <a:lnR>
                      <a:solidFill>
                        <a:srgbClr val="000000"/>
                      </a:solidFill>
                      <a:miter lim="400000"/>
                    </a:lnR>
                    <a:lnT w="38100">
                      <a:solidFill>
                        <a:srgbClr val="000000"/>
                      </a:solidFill>
                      <a:miter lim="400000"/>
                    </a:lnT>
                    <a:lnB w="12700">
                      <a:solidFill>
                        <a:srgbClr val="000000"/>
                      </a:solidFill>
                      <a:miter lim="400000"/>
                    </a:lnB>
                    <a:solidFill>
                      <a:srgbClr val="DCDCDC"/>
                    </a:solidFill>
                  </a:tcPr>
                </a:tc>
                <a:tc>
                  <a:txBody>
                    <a:bodyPr/>
                    <a:lstStyle/>
                    <a:p>
                      <a:pPr algn="l" defTabSz="457200">
                        <a:defRPr>
                          <a:solidFill>
                            <a:srgbClr val="000000"/>
                          </a:solidFill>
                          <a:uFillTx/>
                        </a:defRPr>
                      </a:pPr>
                      <a:r>
                        <a:rPr sz="1300">
                          <a:latin typeface="Helvetica Neue"/>
                          <a:ea typeface="Helvetica Neue"/>
                          <a:cs typeface="Helvetica Neue"/>
                          <a:sym typeface="Helvetica Neue"/>
                        </a:rPr>
                        <a:t>count (unique id)</a:t>
                      </a:r>
                    </a:p>
                  </a:txBody>
                  <a:tcPr marL="50800" marR="50800" marT="50800" marB="50800" anchor="t" anchorCtr="0" horzOverflow="overflow">
                    <a:lnL>
                      <a:solidFill>
                        <a:srgbClr val="000000"/>
                      </a:solidFill>
                      <a:miter lim="400000"/>
                    </a:lnL>
                    <a:lnR w="4445">
                      <a:solidFill>
                        <a:srgbClr val="000000"/>
                      </a:solidFill>
                      <a:miter lim="400000"/>
                    </a:lnR>
                    <a:lnT w="38100">
                      <a:solidFill>
                        <a:srgbClr val="000000"/>
                      </a:solidFill>
                      <a:miter lim="400000"/>
                    </a:lnT>
                    <a:lnB w="12700">
                      <a:solidFill>
                        <a:srgbClr val="000000"/>
                      </a:solidFill>
                      <a:miter lim="400000"/>
                    </a:lnB>
                    <a:solidFill>
                      <a:srgbClr val="FFFC66"/>
                    </a:solidFill>
                  </a:tcPr>
                </a:tc>
                <a:tc>
                  <a:txBody>
                    <a:bodyPr/>
                    <a:lstStyle/>
                    <a:p>
                      <a:pPr algn="l" defTabSz="457200">
                        <a:defRPr>
                          <a:solidFill>
                            <a:srgbClr val="000000"/>
                          </a:solidFill>
                          <a:uFillTx/>
                        </a:defRPr>
                      </a:pPr>
                      <a:r>
                        <a:rPr sz="1300">
                          <a:latin typeface="Helvetica Neue"/>
                          <a:ea typeface="Helvetica Neue"/>
                          <a:cs typeface="Helvetica Neue"/>
                          <a:sym typeface="Helvetica Neue"/>
                        </a:rPr>
                        <a:t>count (unique id)</a:t>
                      </a:r>
                    </a:p>
                  </a:txBody>
                  <a:tcPr marL="50800" marR="50800" marT="50800" marB="50800" anchor="t" anchorCtr="0" horzOverflow="overflow">
                    <a:lnL w="4445">
                      <a:solidFill>
                        <a:srgbClr val="000000"/>
                      </a:solidFill>
                      <a:miter lim="400000"/>
                    </a:lnL>
                    <a:lnR w="4445">
                      <a:solidFill>
                        <a:srgbClr val="000000"/>
                      </a:solidFill>
                      <a:miter lim="400000"/>
                    </a:lnR>
                    <a:lnT w="38100">
                      <a:solidFill>
                        <a:srgbClr val="000000"/>
                      </a:solidFill>
                      <a:miter lim="400000"/>
                    </a:lnT>
                    <a:lnB w="12700">
                      <a:solidFill>
                        <a:srgbClr val="000000"/>
                      </a:solidFill>
                      <a:miter lim="400000"/>
                    </a:lnB>
                    <a:solidFill>
                      <a:srgbClr val="FFFC66"/>
                    </a:solidFill>
                  </a:tcPr>
                </a:tc>
                <a:tc>
                  <a:txBody>
                    <a:bodyPr/>
                    <a:lstStyle/>
                    <a:p>
                      <a:pPr algn="l" defTabSz="457200">
                        <a:defRPr>
                          <a:solidFill>
                            <a:srgbClr val="000000"/>
                          </a:solidFill>
                          <a:uFillTx/>
                        </a:defRPr>
                      </a:pPr>
                      <a:r>
                        <a:rPr sz="1300">
                          <a:latin typeface="Helvetica Neue"/>
                          <a:ea typeface="Helvetica Neue"/>
                          <a:cs typeface="Helvetica Neue"/>
                          <a:sym typeface="Helvetica Neue"/>
                        </a:rPr>
                        <a:t>count (suffers from gappiness)</a:t>
                      </a:r>
                    </a:p>
                  </a:txBody>
                  <a:tcPr marL="50800" marR="50800" marT="50800" marB="50800" anchor="t" anchorCtr="0" horzOverflow="overflow">
                    <a:lnL w="4445">
                      <a:solidFill>
                        <a:srgbClr val="000000"/>
                      </a:solidFill>
                      <a:miter lim="400000"/>
                    </a:lnL>
                    <a:lnR w="4445">
                      <a:solidFill>
                        <a:srgbClr val="000000"/>
                      </a:solidFill>
                      <a:miter lim="400000"/>
                    </a:lnR>
                    <a:lnT w="38100">
                      <a:solidFill>
                        <a:srgbClr val="000000"/>
                      </a:solidFill>
                      <a:miter lim="400000"/>
                    </a:lnT>
                    <a:lnB w="12700">
                      <a:solidFill>
                        <a:srgbClr val="000000"/>
                      </a:solidFill>
                      <a:miter lim="400000"/>
                    </a:lnB>
                  </a:tcPr>
                </a:tc>
              </a:tr>
              <a:tr h="511783">
                <a:tc>
                  <a:txBody>
                    <a:bodyPr/>
                    <a:lstStyle/>
                    <a:p>
                      <a:pPr algn="l" defTabSz="457200">
                        <a:defRPr b="1" sz="1300">
                          <a:solidFill>
                            <a:srgbClr val="000000"/>
                          </a:solidFill>
                          <a:uFillTx/>
                          <a:latin typeface="Helvetica Neue"/>
                          <a:ea typeface="Helvetica Neue"/>
                          <a:cs typeface="Helvetica Neue"/>
                          <a:sym typeface="Helvetica Neue"/>
                        </a:defRPr>
                      </a:pP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defRPr>
                          <a:solidFill>
                            <a:srgbClr val="000000"/>
                          </a:solidFill>
                          <a:uFillTx/>
                        </a:defRPr>
                      </a:pPr>
                      <a:r>
                        <a:rPr b="1" sz="1300">
                          <a:latin typeface="Helvetica Neue"/>
                          <a:ea typeface="Helvetica Neue"/>
                          <a:cs typeface="Helvetica Neue"/>
                          <a:sym typeface="Helvetica Neue"/>
                        </a:rPr>
                        <a:t>Extent-based totals</a:t>
                      </a:r>
                    </a:p>
                  </a:txBody>
                  <a:tcPr marL="50800" marR="50800" marT="50800" marB="50800" anchor="t" anchorCtr="0" horzOverflow="overflow">
                    <a:lnL w="4445">
                      <a:solidFill>
                        <a:srgbClr val="000000"/>
                      </a:solidFill>
                      <a:miter lim="400000"/>
                    </a:lnL>
                    <a:lnR>
                      <a:solidFill>
                        <a:srgbClr val="000000"/>
                      </a:solidFill>
                      <a:miter lim="400000"/>
                    </a:lnR>
                    <a:lnT w="12700">
                      <a:solidFill>
                        <a:srgbClr val="000000"/>
                      </a:solidFill>
                      <a:miter lim="400000"/>
                    </a:lnT>
                    <a:lnB w="4445">
                      <a:solidFill>
                        <a:srgbClr val="000000"/>
                      </a:solidFill>
                      <a:miter lim="400000"/>
                    </a:lnB>
                    <a:solidFill>
                      <a:srgbClr val="DCDCDC"/>
                    </a:solidFill>
                  </a:tcPr>
                </a:tc>
                <a:tc>
                  <a:txBody>
                    <a:bodyPr/>
                    <a:lstStyle/>
                    <a:p>
                      <a:pPr algn="l" defTabSz="457200">
                        <a:defRPr>
                          <a:solidFill>
                            <a:srgbClr val="000000"/>
                          </a:solidFill>
                          <a:uFillTx/>
                        </a:defRPr>
                      </a:pPr>
                      <a:r>
                        <a:rPr sz="1300">
                          <a:latin typeface="Helvetica Neue"/>
                          <a:ea typeface="Helvetica Neue"/>
                          <a:cs typeface="Helvetica Neue"/>
                          <a:sym typeface="Helvetica Neue"/>
                        </a:rPr>
                        <a:t>count (unique id)</a:t>
                      </a:r>
                    </a:p>
                  </a:txBody>
                  <a:tcPr marL="50800" marR="50800" marT="50800" marB="50800" anchor="t" anchorCtr="0" horzOverflow="overflow">
                    <a:lnL>
                      <a:solidFill>
                        <a:srgbClr val="000000"/>
                      </a:solidFill>
                      <a:miter lim="400000"/>
                    </a:lnL>
                    <a:lnR w="4445">
                      <a:solidFill>
                        <a:srgbClr val="000000"/>
                      </a:solidFill>
                      <a:miter lim="400000"/>
                    </a:lnR>
                    <a:lnT w="12700">
                      <a:solidFill>
                        <a:srgbClr val="000000"/>
                      </a:solidFill>
                      <a:miter lim="400000"/>
                    </a:lnT>
                    <a:lnB w="4445">
                      <a:solidFill>
                        <a:srgbClr val="000000"/>
                      </a:solidFill>
                      <a:miter lim="400000"/>
                    </a:lnB>
                    <a:solidFill>
                      <a:srgbClr val="FFFC66"/>
                    </a:solidFill>
                  </a:tcPr>
                </a:tc>
                <a:tc>
                  <a:txBody>
                    <a:bodyPr/>
                    <a:lstStyle/>
                    <a:p>
                      <a:pPr algn="l" defTabSz="457200">
                        <a:defRPr>
                          <a:solidFill>
                            <a:srgbClr val="000000"/>
                          </a:solidFill>
                          <a:uFillTx/>
                        </a:defRPr>
                      </a:pPr>
                      <a:r>
                        <a:rPr sz="1300">
                          <a:latin typeface="Helvetica Neue"/>
                          <a:ea typeface="Helvetica Neue"/>
                          <a:cs typeface="Helvetica Neue"/>
                          <a:sym typeface="Helvetica Neue"/>
                        </a:rPr>
                        <a:t>count (unique id)</a:t>
                      </a:r>
                    </a:p>
                  </a:txBody>
                  <a:tcPr marL="50800" marR="50800" marT="50800" marB="50800" anchor="t" anchorCtr="0" horzOverflow="overflow">
                    <a:lnL w="4445">
                      <a:solidFill>
                        <a:srgbClr val="000000"/>
                      </a:solidFill>
                      <a:miter lim="400000"/>
                    </a:lnL>
                    <a:lnR w="4445">
                      <a:solidFill>
                        <a:srgbClr val="000000"/>
                      </a:solidFill>
                      <a:miter lim="400000"/>
                    </a:lnR>
                    <a:lnT w="12700">
                      <a:solidFill>
                        <a:srgbClr val="000000"/>
                      </a:solidFill>
                      <a:miter lim="400000"/>
                    </a:lnT>
                    <a:lnB w="4445">
                      <a:solidFill>
                        <a:srgbClr val="000000"/>
                      </a:solidFill>
                      <a:miter lim="400000"/>
                    </a:lnB>
                    <a:solidFill>
                      <a:srgbClr val="FFFC66"/>
                    </a:solidFill>
                  </a:tcPr>
                </a:tc>
                <a:tc>
                  <a:txBody>
                    <a:bodyPr/>
                    <a:lstStyle/>
                    <a:p>
                      <a:pPr algn="l" defTabSz="457200">
                        <a:defRPr>
                          <a:solidFill>
                            <a:srgbClr val="000000"/>
                          </a:solidFill>
                          <a:uFillTx/>
                        </a:defRPr>
                      </a:pPr>
                      <a:r>
                        <a:rPr sz="1300">
                          <a:latin typeface="Helvetica Neue"/>
                          <a:ea typeface="Helvetica Neue"/>
                          <a:cs typeface="Helvetica Neue"/>
                          <a:sym typeface="Helvetica Neue"/>
                        </a:rPr>
                        <a:t>count (unique id)</a:t>
                      </a:r>
                    </a:p>
                  </a:txBody>
                  <a:tcPr marL="50800" marR="50800" marT="50800" marB="50800" anchor="t" anchorCtr="0" horzOverflow="overflow">
                    <a:lnL w="4445">
                      <a:solidFill>
                        <a:srgbClr val="000000"/>
                      </a:solidFill>
                      <a:miter lim="400000"/>
                    </a:lnL>
                    <a:lnR w="4445">
                      <a:solidFill>
                        <a:srgbClr val="000000"/>
                      </a:solidFill>
                      <a:miter lim="400000"/>
                    </a:lnR>
                    <a:lnT w="12700">
                      <a:solidFill>
                        <a:srgbClr val="000000"/>
                      </a:solidFill>
                      <a:miter lim="400000"/>
                    </a:lnT>
                    <a:lnB w="4445">
                      <a:solidFill>
                        <a:srgbClr val="000000"/>
                      </a:solidFill>
                      <a:miter lim="400000"/>
                    </a:lnB>
                  </a:tcPr>
                </a:tc>
              </a:tr>
              <a:tr h="304455">
                <a:tc>
                  <a:txBody>
                    <a:bodyPr/>
                    <a:lstStyle/>
                    <a:p>
                      <a:pPr algn="l" defTabSz="457200">
                        <a:defRPr b="1" sz="1300">
                          <a:solidFill>
                            <a:srgbClr val="000000"/>
                          </a:solidFill>
                          <a:uFillTx/>
                          <a:latin typeface="Helvetica Neue"/>
                          <a:ea typeface="Helvetica Neue"/>
                          <a:cs typeface="Helvetica Neue"/>
                          <a:sym typeface="Helvetica Neue"/>
                        </a:defRPr>
                      </a:pP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defRPr b="1" sz="1300">
                          <a:solidFill>
                            <a:srgbClr val="000000"/>
                          </a:solidFill>
                          <a:uFillTx/>
                          <a:latin typeface="Helvetica Neue"/>
                          <a:ea typeface="Helvetica Neue"/>
                          <a:cs typeface="Helvetica Neue"/>
                          <a:sym typeface="Helvetica Neue"/>
                        </a:defRPr>
                      </a:pPr>
                    </a:p>
                  </a:txBody>
                  <a:tcPr marL="50800" marR="50800" marT="50800" marB="50800" anchor="t"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defRPr>
                          <a:solidFill>
                            <a:srgbClr val="000000"/>
                          </a:solidFill>
                          <a:uFillTx/>
                        </a:defRPr>
                      </a:pPr>
                      <a:r>
                        <a:rPr sz="1300">
                          <a:latin typeface="Helvetica Neue"/>
                          <a:ea typeface="Helvetica Neue"/>
                          <a:cs typeface="Helvetica Neue"/>
                          <a:sym typeface="Helvetica Neue"/>
                        </a:rPr>
                        <a:t>area</a:t>
                      </a:r>
                    </a:p>
                  </a:txBody>
                  <a:tcPr marL="50800" marR="50800" marT="50800" marB="50800" anchor="t"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FFC66"/>
                    </a:solidFill>
                  </a:tcPr>
                </a:tc>
                <a:tc>
                  <a:txBody>
                    <a:bodyPr/>
                    <a:lstStyle/>
                    <a:p>
                      <a:pPr algn="l" defTabSz="457200">
                        <a:defRPr>
                          <a:solidFill>
                            <a:srgbClr val="000000"/>
                          </a:solidFill>
                          <a:uFillTx/>
                        </a:defRPr>
                      </a:pPr>
                      <a:r>
                        <a:rPr sz="1300">
                          <a:latin typeface="Helvetica Neue"/>
                          <a:ea typeface="Helvetica Neue"/>
                          <a:cs typeface="Helvetica Neue"/>
                          <a:sym typeface="Helvetica Neue"/>
                        </a:rPr>
                        <a:t>area</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FFC66"/>
                    </a:solidFill>
                  </a:tcPr>
                </a:tc>
                <a:tc>
                  <a:txBody>
                    <a:bodyPr/>
                    <a:lstStyle/>
                    <a:p>
                      <a:pPr algn="l" defTabSz="457200">
                        <a:defRPr>
                          <a:solidFill>
                            <a:srgbClr val="000000"/>
                          </a:solidFill>
                          <a:uFillTx/>
                        </a:defRPr>
                      </a:pPr>
                      <a:r>
                        <a:rPr sz="1300">
                          <a:latin typeface="Helvetica Neue"/>
                          <a:ea typeface="Helvetica Neue"/>
                          <a:cs typeface="Helvetica Neue"/>
                          <a:sym typeface="Helvetica Neue"/>
                        </a:rPr>
                        <a:t>area</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r>
              <a:tr h="304455">
                <a:tc>
                  <a:txBody>
                    <a:bodyPr/>
                    <a:lstStyle/>
                    <a:p>
                      <a:pPr algn="l" defTabSz="457200">
                        <a:defRPr b="1" sz="1300">
                          <a:solidFill>
                            <a:srgbClr val="000000"/>
                          </a:solidFill>
                          <a:uFillTx/>
                          <a:latin typeface="Helvetica Neue"/>
                          <a:ea typeface="Helvetica Neue"/>
                          <a:cs typeface="Helvetica Neue"/>
                          <a:sym typeface="Helvetica Neue"/>
                        </a:defRPr>
                      </a:pP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defRPr b="1" sz="1300">
                          <a:solidFill>
                            <a:srgbClr val="000000"/>
                          </a:solidFill>
                          <a:uFillTx/>
                          <a:latin typeface="Helvetica Neue"/>
                          <a:ea typeface="Helvetica Neue"/>
                          <a:cs typeface="Helvetica Neue"/>
                          <a:sym typeface="Helvetica Neue"/>
                        </a:defRPr>
                      </a:pPr>
                    </a:p>
                  </a:txBody>
                  <a:tcPr marL="50800" marR="50800" marT="50800" marB="50800" anchor="t" anchorCtr="0" horzOverflow="overflow">
                    <a:lnL w="4445">
                      <a:solidFill>
                        <a:srgbClr val="000000"/>
                      </a:solidFill>
                      <a:miter lim="400000"/>
                    </a:lnL>
                    <a:lnR>
                      <a:solidFill>
                        <a:srgbClr val="000000"/>
                      </a:solidFill>
                      <a:miter lim="400000"/>
                    </a:lnR>
                    <a:lnT w="4445">
                      <a:solidFill>
                        <a:srgbClr val="000000"/>
                      </a:solidFill>
                      <a:miter lim="400000"/>
                    </a:lnT>
                    <a:lnB w="4445">
                      <a:solidFill>
                        <a:srgbClr val="000000"/>
                      </a:solidFill>
                      <a:miter lim="400000"/>
                    </a:lnB>
                    <a:solidFill>
                      <a:srgbClr val="DCDCDC"/>
                    </a:solidFill>
                  </a:tcPr>
                </a:tc>
                <a:tc>
                  <a:txBody>
                    <a:bodyPr/>
                    <a:lstStyle/>
                    <a:p>
                      <a:pPr algn="l" defTabSz="457200">
                        <a:defRPr>
                          <a:solidFill>
                            <a:srgbClr val="000000"/>
                          </a:solidFill>
                          <a:uFillTx/>
                        </a:defRPr>
                      </a:pPr>
                      <a:r>
                        <a:rPr sz="1300">
                          <a:latin typeface="Helvetica Neue"/>
                          <a:ea typeface="Helvetica Neue"/>
                          <a:cs typeface="Helvetica Neue"/>
                          <a:sym typeface="Helvetica Neue"/>
                        </a:rPr>
                        <a:t>energy</a:t>
                      </a:r>
                    </a:p>
                  </a:txBody>
                  <a:tcPr marL="50800" marR="50800" marT="50800" marB="50800" anchor="t" anchorCtr="0" horzOverflow="overflow">
                    <a:lnL>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algn="l" defTabSz="457200">
                        <a:defRPr>
                          <a:solidFill>
                            <a:srgbClr val="000000"/>
                          </a:solidFill>
                          <a:uFillTx/>
                        </a:defRPr>
                      </a:pPr>
                      <a:r>
                        <a:rPr sz="1300">
                          <a:latin typeface="Helvetica Neue"/>
                          <a:ea typeface="Helvetica Neue"/>
                          <a:cs typeface="Helvetica Neue"/>
                          <a:sym typeface="Helvetica Neue"/>
                        </a:rPr>
                        <a:t>energy</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tcPr>
                </a:tc>
                <a:tc>
                  <a:txBody>
                    <a:bodyPr/>
                    <a:lstStyle/>
                    <a:p>
                      <a:pPr algn="l" defTabSz="457200">
                        <a:defRPr>
                          <a:solidFill>
                            <a:srgbClr val="000000"/>
                          </a:solidFill>
                          <a:uFillTx/>
                        </a:defRPr>
                      </a:pPr>
                      <a:r>
                        <a:rPr sz="1300">
                          <a:latin typeface="Helvetica Neue"/>
                          <a:ea typeface="Helvetica Neue"/>
                          <a:cs typeface="Helvetica Neue"/>
                          <a:sym typeface="Helvetica Neue"/>
                        </a:rPr>
                        <a:t>energy</a:t>
                      </a:r>
                    </a:p>
                  </a:txBody>
                  <a:tcPr marL="50800" marR="50800" marT="50800" marB="50800" anchor="t" anchorCtr="0" horzOverflow="overflow">
                    <a:lnL w="4445">
                      <a:solidFill>
                        <a:srgbClr val="000000"/>
                      </a:solidFill>
                      <a:miter lim="400000"/>
                    </a:lnL>
                    <a:lnR w="4445">
                      <a:solidFill>
                        <a:srgbClr val="000000"/>
                      </a:solidFill>
                      <a:miter lim="400000"/>
                    </a:lnR>
                    <a:lnT w="4445">
                      <a:solidFill>
                        <a:srgbClr val="000000"/>
                      </a:solidFill>
                      <a:miter lim="400000"/>
                    </a:lnT>
                    <a:lnB w="4445">
                      <a:solidFill>
                        <a:srgbClr val="000000"/>
                      </a:solidFill>
                      <a:miter lim="400000"/>
                    </a:lnB>
                    <a:solidFill>
                      <a:srgbClr val="FFFC66"/>
                    </a:solidFill>
                  </a:tcPr>
                </a:tc>
              </a:tr>
            </a:tbl>
          </a:graphicData>
        </a:graphic>
      </p:graphicFrame>
      <p:sp>
        <p:nvSpPr>
          <p:cNvPr id="101" name="Augmented data post-L2"/>
          <p:cNvSpPr txBox="1"/>
          <p:nvPr/>
        </p:nvSpPr>
        <p:spPr>
          <a:xfrm>
            <a:off x="787735" y="3728579"/>
            <a:ext cx="1162653" cy="503022"/>
          </a:xfrm>
          <a:prstGeom prst="rect">
            <a:avLst/>
          </a:prstGeom>
          <a:solidFill>
            <a:srgbClr val="5E5E5E"/>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defRPr sz="1400">
                <a:solidFill>
                  <a:srgbClr val="FFFFFF"/>
                </a:solidFill>
                <a:latin typeface="Helvetica Neue"/>
                <a:ea typeface="Helvetica Neue"/>
                <a:cs typeface="Helvetica Neue"/>
                <a:sym typeface="Helvetica Neue"/>
              </a:defRPr>
            </a:lvl1pPr>
          </a:lstStyle>
          <a:p>
            <a:pPr/>
            <a:r>
              <a:t>Augmented data post-L2</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 name="Rectangle"/>
          <p:cNvSpPr/>
          <p:nvPr/>
        </p:nvSpPr>
        <p:spPr>
          <a:xfrm>
            <a:off x="0" y="0"/>
            <a:ext cx="9144000" cy="1143000"/>
          </a:xfrm>
          <a:prstGeom prst="rect">
            <a:avLst/>
          </a:prstGeom>
          <a:solidFill>
            <a:srgbClr val="000000"/>
          </a:solidFill>
          <a:ln w="12700">
            <a:miter lim="400000"/>
          </a:ln>
        </p:spPr>
        <p:txBody>
          <a:bodyPr lIns="50800" tIns="50800" rIns="50800" bIns="50800" anchor="ctr"/>
          <a:lstStyle/>
          <a:p>
            <a:pPr marL="40639" marR="40639" algn="l" defTabSz="914400">
              <a:defRPr>
                <a:uFill>
                  <a:solidFill>
                    <a:srgbClr val="000000"/>
                  </a:solidFill>
                </a:uFill>
                <a:latin typeface="Arial"/>
                <a:ea typeface="Arial"/>
                <a:cs typeface="Arial"/>
                <a:sym typeface="Arial"/>
              </a:defRPr>
            </a:pPr>
          </a:p>
        </p:txBody>
      </p:sp>
      <p:pic>
        <p:nvPicPr>
          <p:cNvPr id="104" name="DoubleT-485.jpg" descr="DoubleT-485.jpg"/>
          <p:cNvPicPr>
            <a:picLocks noChangeAspect="0"/>
          </p:cNvPicPr>
          <p:nvPr/>
        </p:nvPicPr>
        <p:blipFill>
          <a:blip r:embed="rId3">
            <a:extLst/>
          </a:blip>
          <a:srcRect l="20190" t="17184" r="29963" b="22038"/>
          <a:stretch>
            <a:fillRect/>
          </a:stretch>
        </p:blipFill>
        <p:spPr>
          <a:xfrm>
            <a:off x="9404350" y="-1200151"/>
            <a:ext cx="762000" cy="914401"/>
          </a:xfrm>
          <a:prstGeom prst="rect">
            <a:avLst/>
          </a:prstGeom>
          <a:ln w="12700">
            <a:miter lim="400000"/>
          </a:ln>
        </p:spPr>
      </p:pic>
      <p:sp>
        <p:nvSpPr>
          <p:cNvPr id="105" name="glmtools automates the traversal of arbitrarily many levels of the hierarchy"/>
          <p:cNvSpPr txBox="1"/>
          <p:nvPr>
            <p:ph type="title"/>
          </p:nvPr>
        </p:nvSpPr>
        <p:spPr>
          <a:prstGeom prst="rect">
            <a:avLst/>
          </a:prstGeom>
        </p:spPr>
        <p:txBody>
          <a:bodyPr/>
          <a:lstStyle/>
          <a:p>
            <a:pPr/>
            <a:r>
              <a:t>glmtools automates the traversal of arbitrarily many levels of the hierarchy</a:t>
            </a:r>
          </a:p>
        </p:txBody>
      </p:sp>
      <p:sp>
        <p:nvSpPr>
          <p:cNvPr id="106" name="Body"/>
          <p:cNvSpPr txBox="1"/>
          <p:nvPr>
            <p:ph type="body" idx="1"/>
          </p:nvPr>
        </p:nvSpPr>
        <p:spPr>
          <a:xfrm>
            <a:off x="457200" y="7273925"/>
            <a:ext cx="8229600" cy="4727575"/>
          </a:xfrm>
          <a:prstGeom prst="rect">
            <a:avLst/>
          </a:prstGeom>
        </p:spPr>
        <p:txBody>
          <a:bodyPr/>
          <a:lstStyle/>
          <a:p>
            <a:pPr/>
          </a:p>
        </p:txBody>
      </p:sp>
      <p:grpSp>
        <p:nvGrpSpPr>
          <p:cNvPr id="196" name="Group"/>
          <p:cNvGrpSpPr/>
          <p:nvPr/>
        </p:nvGrpSpPr>
        <p:grpSpPr>
          <a:xfrm>
            <a:off x="288113" y="2205286"/>
            <a:ext cx="6003646" cy="3712077"/>
            <a:chOff x="0" y="0"/>
            <a:chExt cx="6003645" cy="3712075"/>
          </a:xfrm>
        </p:grpSpPr>
        <p:sp>
          <p:nvSpPr>
            <p:cNvPr id="107" name="Square"/>
            <p:cNvSpPr/>
            <p:nvPr/>
          </p:nvSpPr>
          <p:spPr>
            <a:xfrm>
              <a:off x="0" y="1381988"/>
              <a:ext cx="278401" cy="278401"/>
            </a:xfrm>
            <a:prstGeom prst="rect">
              <a:avLst/>
            </a:prstGeom>
            <a:solidFill>
              <a:srgbClr val="53585F">
                <a:alpha val="33000"/>
              </a:srgbClr>
            </a:solidFill>
            <a:ln w="12700" cap="flat">
              <a:noFill/>
              <a:miter lim="400000"/>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08" name="Square"/>
            <p:cNvSpPr/>
            <p:nvPr/>
          </p:nvSpPr>
          <p:spPr>
            <a:xfrm>
              <a:off x="0" y="640049"/>
              <a:ext cx="278401" cy="278401"/>
            </a:xfrm>
            <a:prstGeom prst="rect">
              <a:avLst/>
            </a:prstGeom>
            <a:solidFill>
              <a:schemeClr val="accent5">
                <a:hueOff val="101205"/>
                <a:satOff val="-13598"/>
                <a:lumOff val="23877"/>
              </a:schemeClr>
            </a:solidFill>
            <a:ln w="12700" cap="flat">
              <a:solidFill>
                <a:srgbClr val="000000"/>
              </a:solidFill>
              <a:prstDash val="solid"/>
              <a:round/>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09" name="Square"/>
            <p:cNvSpPr/>
            <p:nvPr/>
          </p:nvSpPr>
          <p:spPr>
            <a:xfrm>
              <a:off x="2451" y="2758946"/>
              <a:ext cx="278401" cy="278401"/>
            </a:xfrm>
            <a:prstGeom prst="rect">
              <a:avLst/>
            </a:prstGeom>
            <a:solidFill>
              <a:srgbClr val="53585F"/>
            </a:solidFill>
            <a:ln w="12700" cap="flat">
              <a:solidFill>
                <a:srgbClr val="000000"/>
              </a:solidFill>
              <a:prstDash val="solid"/>
              <a:round/>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10" name="Square"/>
            <p:cNvSpPr/>
            <p:nvPr/>
          </p:nvSpPr>
          <p:spPr>
            <a:xfrm>
              <a:off x="873492" y="1381988"/>
              <a:ext cx="278401" cy="278401"/>
            </a:xfrm>
            <a:prstGeom prst="rect">
              <a:avLst/>
            </a:prstGeom>
            <a:solidFill>
              <a:srgbClr val="53585F">
                <a:alpha val="33000"/>
              </a:srgbClr>
            </a:solidFill>
            <a:ln w="12700" cap="flat">
              <a:noFill/>
              <a:miter lim="400000"/>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11" name="Square"/>
            <p:cNvSpPr/>
            <p:nvPr/>
          </p:nvSpPr>
          <p:spPr>
            <a:xfrm>
              <a:off x="2122159" y="1381988"/>
              <a:ext cx="278401" cy="278401"/>
            </a:xfrm>
            <a:prstGeom prst="rect">
              <a:avLst/>
            </a:prstGeom>
            <a:solidFill>
              <a:srgbClr val="53585F">
                <a:alpha val="33000"/>
              </a:srgbClr>
            </a:solidFill>
            <a:ln w="12700" cap="flat">
              <a:noFill/>
              <a:miter lim="400000"/>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12" name="Square"/>
            <p:cNvSpPr/>
            <p:nvPr/>
          </p:nvSpPr>
          <p:spPr>
            <a:xfrm>
              <a:off x="2774989" y="1381988"/>
              <a:ext cx="278401" cy="278401"/>
            </a:xfrm>
            <a:prstGeom prst="rect">
              <a:avLst/>
            </a:prstGeom>
            <a:solidFill>
              <a:srgbClr val="53585F">
                <a:alpha val="33000"/>
              </a:srgbClr>
            </a:solidFill>
            <a:ln w="12700" cap="flat">
              <a:noFill/>
              <a:miter lim="400000"/>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13" name="Square"/>
            <p:cNvSpPr/>
            <p:nvPr/>
          </p:nvSpPr>
          <p:spPr>
            <a:xfrm>
              <a:off x="386231" y="2758946"/>
              <a:ext cx="278401" cy="278401"/>
            </a:xfrm>
            <a:prstGeom prst="rect">
              <a:avLst/>
            </a:prstGeom>
            <a:solidFill>
              <a:srgbClr val="53585F"/>
            </a:solidFill>
            <a:ln w="12700" cap="flat">
              <a:solidFill>
                <a:srgbClr val="000000"/>
              </a:solidFill>
              <a:prstDash val="solid"/>
              <a:round/>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14" name="Square"/>
            <p:cNvSpPr/>
            <p:nvPr/>
          </p:nvSpPr>
          <p:spPr>
            <a:xfrm>
              <a:off x="873492" y="2758946"/>
              <a:ext cx="278401" cy="278401"/>
            </a:xfrm>
            <a:prstGeom prst="rect">
              <a:avLst/>
            </a:prstGeom>
            <a:solidFill>
              <a:srgbClr val="53585F"/>
            </a:solidFill>
            <a:ln w="12700" cap="flat">
              <a:solidFill>
                <a:srgbClr val="000000"/>
              </a:solidFill>
              <a:prstDash val="solid"/>
              <a:round/>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15" name="Square"/>
            <p:cNvSpPr/>
            <p:nvPr/>
          </p:nvSpPr>
          <p:spPr>
            <a:xfrm>
              <a:off x="1257271" y="2758946"/>
              <a:ext cx="278401" cy="278401"/>
            </a:xfrm>
            <a:prstGeom prst="rect">
              <a:avLst/>
            </a:prstGeom>
            <a:solidFill>
              <a:srgbClr val="53585F"/>
            </a:solidFill>
            <a:ln w="12700" cap="flat">
              <a:solidFill>
                <a:srgbClr val="000000"/>
              </a:solidFill>
              <a:prstDash val="solid"/>
              <a:round/>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16" name="Square"/>
            <p:cNvSpPr/>
            <p:nvPr/>
          </p:nvSpPr>
          <p:spPr>
            <a:xfrm>
              <a:off x="1641051" y="2758946"/>
              <a:ext cx="278401" cy="278401"/>
            </a:xfrm>
            <a:prstGeom prst="rect">
              <a:avLst/>
            </a:prstGeom>
            <a:solidFill>
              <a:srgbClr val="53585F"/>
            </a:solidFill>
            <a:ln w="12700" cap="flat">
              <a:solidFill>
                <a:srgbClr val="000000"/>
              </a:solidFill>
              <a:prstDash val="solid"/>
              <a:round/>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17" name="Square"/>
            <p:cNvSpPr/>
            <p:nvPr/>
          </p:nvSpPr>
          <p:spPr>
            <a:xfrm>
              <a:off x="2122159" y="2758946"/>
              <a:ext cx="278401" cy="278401"/>
            </a:xfrm>
            <a:prstGeom prst="rect">
              <a:avLst/>
            </a:prstGeom>
            <a:solidFill>
              <a:srgbClr val="53585F"/>
            </a:solidFill>
            <a:ln w="12700" cap="flat">
              <a:solidFill>
                <a:srgbClr val="000000"/>
              </a:solidFill>
              <a:prstDash val="solid"/>
              <a:round/>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18" name="Square"/>
            <p:cNvSpPr/>
            <p:nvPr/>
          </p:nvSpPr>
          <p:spPr>
            <a:xfrm>
              <a:off x="2774989" y="2758946"/>
              <a:ext cx="278401" cy="278401"/>
            </a:xfrm>
            <a:prstGeom prst="rect">
              <a:avLst/>
            </a:prstGeom>
            <a:solidFill>
              <a:srgbClr val="53585F"/>
            </a:solidFill>
            <a:ln w="12700" cap="flat">
              <a:solidFill>
                <a:srgbClr val="000000"/>
              </a:solidFill>
              <a:prstDash val="solid"/>
              <a:round/>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19" name="Square"/>
            <p:cNvSpPr/>
            <p:nvPr/>
          </p:nvSpPr>
          <p:spPr>
            <a:xfrm>
              <a:off x="3158768" y="2758946"/>
              <a:ext cx="278401" cy="278401"/>
            </a:xfrm>
            <a:prstGeom prst="rect">
              <a:avLst/>
            </a:prstGeom>
            <a:solidFill>
              <a:srgbClr val="53585F"/>
            </a:solidFill>
            <a:ln w="12700" cap="flat">
              <a:solidFill>
                <a:srgbClr val="000000"/>
              </a:solidFill>
              <a:prstDash val="solid"/>
              <a:round/>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20" name="Square"/>
            <p:cNvSpPr/>
            <p:nvPr/>
          </p:nvSpPr>
          <p:spPr>
            <a:xfrm>
              <a:off x="3719366" y="1381988"/>
              <a:ext cx="278401" cy="278402"/>
            </a:xfrm>
            <a:prstGeom prst="rect">
              <a:avLst/>
            </a:prstGeom>
            <a:solidFill>
              <a:srgbClr val="53585F">
                <a:alpha val="33000"/>
              </a:srgbClr>
            </a:solidFill>
            <a:ln w="12700" cap="flat">
              <a:noFill/>
              <a:miter lim="400000"/>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21" name="Square"/>
            <p:cNvSpPr/>
            <p:nvPr/>
          </p:nvSpPr>
          <p:spPr>
            <a:xfrm>
              <a:off x="3719366" y="640049"/>
              <a:ext cx="278401" cy="278401"/>
            </a:xfrm>
            <a:prstGeom prst="rect">
              <a:avLst/>
            </a:prstGeom>
            <a:solidFill>
              <a:schemeClr val="accent5">
                <a:hueOff val="101205"/>
                <a:satOff val="-13598"/>
                <a:lumOff val="23877"/>
              </a:schemeClr>
            </a:solidFill>
            <a:ln w="12700" cap="flat">
              <a:solidFill>
                <a:srgbClr val="000000"/>
              </a:solidFill>
              <a:prstDash val="solid"/>
              <a:round/>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22" name="Square"/>
            <p:cNvSpPr/>
            <p:nvPr/>
          </p:nvSpPr>
          <p:spPr>
            <a:xfrm>
              <a:off x="3719366" y="2758946"/>
              <a:ext cx="278401" cy="278401"/>
            </a:xfrm>
            <a:prstGeom prst="rect">
              <a:avLst/>
            </a:prstGeom>
            <a:solidFill>
              <a:srgbClr val="53585F"/>
            </a:solidFill>
            <a:ln w="12700" cap="flat">
              <a:solidFill>
                <a:srgbClr val="000000"/>
              </a:solidFill>
              <a:prstDash val="solid"/>
              <a:round/>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23" name="Square"/>
            <p:cNvSpPr/>
            <p:nvPr/>
          </p:nvSpPr>
          <p:spPr>
            <a:xfrm>
              <a:off x="5357966" y="1381988"/>
              <a:ext cx="278401" cy="278401"/>
            </a:xfrm>
            <a:prstGeom prst="rect">
              <a:avLst/>
            </a:prstGeom>
            <a:solidFill>
              <a:srgbClr val="53585F">
                <a:alpha val="33000"/>
              </a:srgbClr>
            </a:solidFill>
            <a:ln w="12700" cap="flat">
              <a:noFill/>
              <a:miter lim="400000"/>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24" name="Square"/>
            <p:cNvSpPr/>
            <p:nvPr/>
          </p:nvSpPr>
          <p:spPr>
            <a:xfrm>
              <a:off x="4103146" y="2758946"/>
              <a:ext cx="278401" cy="278401"/>
            </a:xfrm>
            <a:prstGeom prst="rect">
              <a:avLst/>
            </a:prstGeom>
            <a:solidFill>
              <a:srgbClr val="53585F"/>
            </a:solidFill>
            <a:ln w="12700" cap="flat">
              <a:solidFill>
                <a:srgbClr val="000000"/>
              </a:solidFill>
              <a:prstDash val="solid"/>
              <a:round/>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25" name="Square"/>
            <p:cNvSpPr/>
            <p:nvPr/>
          </p:nvSpPr>
          <p:spPr>
            <a:xfrm>
              <a:off x="4486926" y="2758946"/>
              <a:ext cx="278401" cy="278401"/>
            </a:xfrm>
            <a:prstGeom prst="rect">
              <a:avLst/>
            </a:prstGeom>
            <a:solidFill>
              <a:srgbClr val="53585F"/>
            </a:solidFill>
            <a:ln w="12700" cap="flat">
              <a:solidFill>
                <a:srgbClr val="000000"/>
              </a:solidFill>
              <a:prstDash val="solid"/>
              <a:round/>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26" name="Square"/>
            <p:cNvSpPr/>
            <p:nvPr/>
          </p:nvSpPr>
          <p:spPr>
            <a:xfrm>
              <a:off x="4870706" y="2758946"/>
              <a:ext cx="278401" cy="278401"/>
            </a:xfrm>
            <a:prstGeom prst="rect">
              <a:avLst/>
            </a:prstGeom>
            <a:solidFill>
              <a:srgbClr val="53585F"/>
            </a:solidFill>
            <a:ln w="12700" cap="flat">
              <a:solidFill>
                <a:srgbClr val="000000"/>
              </a:solidFill>
              <a:prstDash val="solid"/>
              <a:round/>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27" name="Square"/>
            <p:cNvSpPr/>
            <p:nvPr/>
          </p:nvSpPr>
          <p:spPr>
            <a:xfrm>
              <a:off x="5357966" y="2758946"/>
              <a:ext cx="278401" cy="278401"/>
            </a:xfrm>
            <a:prstGeom prst="rect">
              <a:avLst/>
            </a:prstGeom>
            <a:solidFill>
              <a:srgbClr val="53585F"/>
            </a:solidFill>
            <a:ln w="12700" cap="flat">
              <a:solidFill>
                <a:srgbClr val="000000"/>
              </a:solidFill>
              <a:prstDash val="solid"/>
              <a:round/>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28" name="Square"/>
            <p:cNvSpPr/>
            <p:nvPr/>
          </p:nvSpPr>
          <p:spPr>
            <a:xfrm>
              <a:off x="5725245" y="2758946"/>
              <a:ext cx="278401" cy="278401"/>
            </a:xfrm>
            <a:prstGeom prst="rect">
              <a:avLst/>
            </a:prstGeom>
            <a:solidFill>
              <a:srgbClr val="53585F"/>
            </a:solidFill>
            <a:ln w="12700" cap="flat">
              <a:solidFill>
                <a:srgbClr val="000000"/>
              </a:solidFill>
              <a:prstDash val="solid"/>
              <a:round/>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29" name="Line"/>
            <p:cNvSpPr/>
            <p:nvPr/>
          </p:nvSpPr>
          <p:spPr>
            <a:xfrm flipV="1">
              <a:off x="136730" y="983088"/>
              <a:ext cx="1" cy="323914"/>
            </a:xfrm>
            <a:prstGeom prst="line">
              <a:avLst/>
            </a:prstGeom>
            <a:noFill/>
            <a:ln w="9525" cap="flat">
              <a:solidFill>
                <a:srgbClr val="000000"/>
              </a:solidFill>
              <a:prstDash val="solid"/>
              <a:round/>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30" name="Line"/>
            <p:cNvSpPr/>
            <p:nvPr/>
          </p:nvSpPr>
          <p:spPr>
            <a:xfrm flipV="1">
              <a:off x="139200" y="2366622"/>
              <a:ext cx="1" cy="323914"/>
            </a:xfrm>
            <a:prstGeom prst="line">
              <a:avLst/>
            </a:prstGeom>
            <a:noFill/>
            <a:ln w="9525" cap="flat">
              <a:solidFill>
                <a:srgbClr val="000000"/>
              </a:solidFill>
              <a:prstDash val="solid"/>
              <a:round/>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31" name="Line"/>
            <p:cNvSpPr/>
            <p:nvPr/>
          </p:nvSpPr>
          <p:spPr>
            <a:xfrm flipH="1" flipV="1">
              <a:off x="194927" y="2360032"/>
              <a:ext cx="330505" cy="330504"/>
            </a:xfrm>
            <a:prstGeom prst="line">
              <a:avLst/>
            </a:prstGeom>
            <a:noFill/>
            <a:ln w="9525" cap="flat">
              <a:solidFill>
                <a:srgbClr val="000000"/>
              </a:solidFill>
              <a:prstDash val="solid"/>
              <a:round/>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32" name="Line"/>
            <p:cNvSpPr/>
            <p:nvPr/>
          </p:nvSpPr>
          <p:spPr>
            <a:xfrm flipV="1">
              <a:off x="1030027" y="2366622"/>
              <a:ext cx="1" cy="323914"/>
            </a:xfrm>
            <a:prstGeom prst="line">
              <a:avLst/>
            </a:prstGeom>
            <a:noFill/>
            <a:ln w="9525" cap="flat">
              <a:solidFill>
                <a:srgbClr val="000000"/>
              </a:solidFill>
              <a:prstDash val="solid"/>
              <a:round/>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33" name="Line"/>
            <p:cNvSpPr/>
            <p:nvPr/>
          </p:nvSpPr>
          <p:spPr>
            <a:xfrm flipH="1" flipV="1">
              <a:off x="1085755" y="2360032"/>
              <a:ext cx="330504" cy="330504"/>
            </a:xfrm>
            <a:prstGeom prst="line">
              <a:avLst/>
            </a:prstGeom>
            <a:noFill/>
            <a:ln w="9525" cap="flat">
              <a:solidFill>
                <a:srgbClr val="000000"/>
              </a:solidFill>
              <a:prstDash val="solid"/>
              <a:round/>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34" name="Line"/>
            <p:cNvSpPr/>
            <p:nvPr/>
          </p:nvSpPr>
          <p:spPr>
            <a:xfrm flipH="1" flipV="1">
              <a:off x="1084610" y="2360824"/>
              <a:ext cx="716744" cy="333008"/>
            </a:xfrm>
            <a:prstGeom prst="line">
              <a:avLst/>
            </a:prstGeom>
            <a:noFill/>
            <a:ln w="9525" cap="flat">
              <a:solidFill>
                <a:srgbClr val="000000"/>
              </a:solidFill>
              <a:prstDash val="solid"/>
              <a:round/>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35" name="Line"/>
            <p:cNvSpPr/>
            <p:nvPr/>
          </p:nvSpPr>
          <p:spPr>
            <a:xfrm flipV="1">
              <a:off x="2261359" y="2363327"/>
              <a:ext cx="1" cy="323914"/>
            </a:xfrm>
            <a:prstGeom prst="line">
              <a:avLst/>
            </a:prstGeom>
            <a:noFill/>
            <a:ln w="9525" cap="flat">
              <a:solidFill>
                <a:srgbClr val="000000"/>
              </a:solidFill>
              <a:prstDash val="solid"/>
              <a:round/>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36" name="Line"/>
            <p:cNvSpPr/>
            <p:nvPr/>
          </p:nvSpPr>
          <p:spPr>
            <a:xfrm flipV="1">
              <a:off x="2930571" y="2366622"/>
              <a:ext cx="1" cy="323914"/>
            </a:xfrm>
            <a:prstGeom prst="line">
              <a:avLst/>
            </a:prstGeom>
            <a:noFill/>
            <a:ln w="9525" cap="flat">
              <a:solidFill>
                <a:srgbClr val="000000"/>
              </a:solidFill>
              <a:prstDash val="solid"/>
              <a:round/>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37" name="Line"/>
            <p:cNvSpPr/>
            <p:nvPr/>
          </p:nvSpPr>
          <p:spPr>
            <a:xfrm flipH="1" flipV="1">
              <a:off x="2986299" y="2360032"/>
              <a:ext cx="330505" cy="330504"/>
            </a:xfrm>
            <a:prstGeom prst="line">
              <a:avLst/>
            </a:prstGeom>
            <a:noFill/>
            <a:ln w="9525" cap="flat">
              <a:solidFill>
                <a:srgbClr val="000000"/>
              </a:solidFill>
              <a:prstDash val="solid"/>
              <a:round/>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38" name="Line"/>
            <p:cNvSpPr/>
            <p:nvPr/>
          </p:nvSpPr>
          <p:spPr>
            <a:xfrm flipH="1" flipV="1">
              <a:off x="163899" y="983088"/>
              <a:ext cx="848794" cy="323914"/>
            </a:xfrm>
            <a:prstGeom prst="line">
              <a:avLst/>
            </a:prstGeom>
            <a:noFill/>
            <a:ln w="9525" cap="flat">
              <a:solidFill>
                <a:srgbClr val="000000"/>
              </a:solidFill>
              <a:prstDash val="solid"/>
              <a:round/>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39" name="Line"/>
            <p:cNvSpPr/>
            <p:nvPr/>
          </p:nvSpPr>
          <p:spPr>
            <a:xfrm flipH="1" flipV="1">
              <a:off x="258453" y="977905"/>
              <a:ext cx="2038072" cy="329097"/>
            </a:xfrm>
            <a:prstGeom prst="line">
              <a:avLst/>
            </a:prstGeom>
            <a:noFill/>
            <a:ln w="9525" cap="flat">
              <a:solidFill>
                <a:srgbClr val="000000"/>
              </a:solidFill>
              <a:prstDash val="solid"/>
              <a:round/>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40" name="Square"/>
            <p:cNvSpPr/>
            <p:nvPr/>
          </p:nvSpPr>
          <p:spPr>
            <a:xfrm>
              <a:off x="2791371" y="640049"/>
              <a:ext cx="278401" cy="278401"/>
            </a:xfrm>
            <a:prstGeom prst="rect">
              <a:avLst/>
            </a:prstGeom>
            <a:solidFill>
              <a:schemeClr val="accent5">
                <a:hueOff val="101205"/>
                <a:satOff val="-13598"/>
                <a:lumOff val="23877"/>
              </a:schemeClr>
            </a:solidFill>
            <a:ln w="12700" cap="flat">
              <a:solidFill>
                <a:srgbClr val="000000"/>
              </a:solidFill>
              <a:prstDash val="solid"/>
              <a:round/>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41" name="Line"/>
            <p:cNvSpPr/>
            <p:nvPr/>
          </p:nvSpPr>
          <p:spPr>
            <a:xfrm flipV="1">
              <a:off x="2914189" y="983088"/>
              <a:ext cx="1" cy="323914"/>
            </a:xfrm>
            <a:prstGeom prst="line">
              <a:avLst/>
            </a:prstGeom>
            <a:noFill/>
            <a:ln w="9525" cap="flat">
              <a:solidFill>
                <a:srgbClr val="000000"/>
              </a:solidFill>
              <a:prstDash val="solid"/>
              <a:round/>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42" name="Line"/>
            <p:cNvSpPr/>
            <p:nvPr/>
          </p:nvSpPr>
          <p:spPr>
            <a:xfrm flipV="1">
              <a:off x="3858566" y="983088"/>
              <a:ext cx="1" cy="323914"/>
            </a:xfrm>
            <a:prstGeom prst="line">
              <a:avLst/>
            </a:prstGeom>
            <a:noFill/>
            <a:ln w="9525" cap="flat">
              <a:solidFill>
                <a:srgbClr val="000000"/>
              </a:solidFill>
              <a:prstDash val="solid"/>
              <a:round/>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43" name="Line"/>
            <p:cNvSpPr/>
            <p:nvPr/>
          </p:nvSpPr>
          <p:spPr>
            <a:xfrm flipV="1">
              <a:off x="3857806" y="2366622"/>
              <a:ext cx="1" cy="323914"/>
            </a:xfrm>
            <a:prstGeom prst="line">
              <a:avLst/>
            </a:prstGeom>
            <a:noFill/>
            <a:ln w="9525" cap="flat">
              <a:solidFill>
                <a:srgbClr val="000000"/>
              </a:solidFill>
              <a:prstDash val="solid"/>
              <a:round/>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44" name="Line"/>
            <p:cNvSpPr/>
            <p:nvPr/>
          </p:nvSpPr>
          <p:spPr>
            <a:xfrm flipH="1" flipV="1">
              <a:off x="3913534" y="2360032"/>
              <a:ext cx="330504" cy="330504"/>
            </a:xfrm>
            <a:prstGeom prst="line">
              <a:avLst/>
            </a:prstGeom>
            <a:noFill/>
            <a:ln w="9525" cap="flat">
              <a:solidFill>
                <a:srgbClr val="000000"/>
              </a:solidFill>
              <a:prstDash val="solid"/>
              <a:round/>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45" name="Line"/>
            <p:cNvSpPr/>
            <p:nvPr/>
          </p:nvSpPr>
          <p:spPr>
            <a:xfrm flipH="1" flipV="1">
              <a:off x="3912389" y="2360824"/>
              <a:ext cx="716744" cy="333008"/>
            </a:xfrm>
            <a:prstGeom prst="line">
              <a:avLst/>
            </a:prstGeom>
            <a:noFill/>
            <a:ln w="9525" cap="flat">
              <a:solidFill>
                <a:srgbClr val="000000"/>
              </a:solidFill>
              <a:prstDash val="solid"/>
              <a:round/>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46" name="Line"/>
            <p:cNvSpPr/>
            <p:nvPr/>
          </p:nvSpPr>
          <p:spPr>
            <a:xfrm flipH="1" flipV="1">
              <a:off x="3919368" y="2358557"/>
              <a:ext cx="1093578" cy="336526"/>
            </a:xfrm>
            <a:prstGeom prst="line">
              <a:avLst/>
            </a:prstGeom>
            <a:noFill/>
            <a:ln w="9525" cap="flat">
              <a:solidFill>
                <a:srgbClr val="000000"/>
              </a:solidFill>
              <a:prstDash val="solid"/>
              <a:round/>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47" name="Line"/>
            <p:cNvSpPr/>
            <p:nvPr/>
          </p:nvSpPr>
          <p:spPr>
            <a:xfrm flipV="1">
              <a:off x="5503027" y="2366622"/>
              <a:ext cx="1" cy="323914"/>
            </a:xfrm>
            <a:prstGeom prst="line">
              <a:avLst/>
            </a:prstGeom>
            <a:noFill/>
            <a:ln w="9525" cap="flat">
              <a:solidFill>
                <a:srgbClr val="000000"/>
              </a:solidFill>
              <a:prstDash val="solid"/>
              <a:round/>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48" name="Line"/>
            <p:cNvSpPr/>
            <p:nvPr/>
          </p:nvSpPr>
          <p:spPr>
            <a:xfrm flipH="1" flipV="1">
              <a:off x="5558755" y="2360032"/>
              <a:ext cx="330504" cy="330504"/>
            </a:xfrm>
            <a:prstGeom prst="line">
              <a:avLst/>
            </a:prstGeom>
            <a:noFill/>
            <a:ln w="9525" cap="flat">
              <a:solidFill>
                <a:srgbClr val="000000"/>
              </a:solidFill>
              <a:prstDash val="solid"/>
              <a:round/>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49" name="Line"/>
            <p:cNvSpPr/>
            <p:nvPr/>
          </p:nvSpPr>
          <p:spPr>
            <a:xfrm flipH="1" flipV="1">
              <a:off x="3859294" y="990599"/>
              <a:ext cx="1642419" cy="308892"/>
            </a:xfrm>
            <a:prstGeom prst="line">
              <a:avLst/>
            </a:prstGeom>
            <a:noFill/>
            <a:ln w="9525" cap="flat">
              <a:solidFill>
                <a:srgbClr val="000000"/>
              </a:solidFill>
              <a:prstDash val="solid"/>
              <a:round/>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50" name="Square"/>
            <p:cNvSpPr/>
            <p:nvPr/>
          </p:nvSpPr>
          <p:spPr>
            <a:xfrm>
              <a:off x="2451" y="3094261"/>
              <a:ext cx="278401" cy="278401"/>
            </a:xfrm>
            <a:prstGeom prst="rect">
              <a:avLst/>
            </a:prstGeom>
            <a:solidFill>
              <a:schemeClr val="accent1">
                <a:hueOff val="-136794"/>
                <a:satOff val="-2150"/>
                <a:lumOff val="15693"/>
                <a:alpha val="33000"/>
              </a:schemeClr>
            </a:solidFill>
            <a:ln w="12700" cap="flat">
              <a:noFill/>
              <a:miter lim="400000"/>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51" name="Square"/>
            <p:cNvSpPr/>
            <p:nvPr/>
          </p:nvSpPr>
          <p:spPr>
            <a:xfrm>
              <a:off x="386231" y="3094261"/>
              <a:ext cx="278401" cy="278401"/>
            </a:xfrm>
            <a:prstGeom prst="rect">
              <a:avLst/>
            </a:prstGeom>
            <a:solidFill>
              <a:schemeClr val="accent1">
                <a:hueOff val="-136794"/>
                <a:satOff val="-2150"/>
                <a:lumOff val="15693"/>
                <a:alpha val="33000"/>
              </a:schemeClr>
            </a:solidFill>
            <a:ln w="12700" cap="flat">
              <a:noFill/>
              <a:miter lim="400000"/>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52" name="Square"/>
            <p:cNvSpPr/>
            <p:nvPr/>
          </p:nvSpPr>
          <p:spPr>
            <a:xfrm>
              <a:off x="873492" y="3094261"/>
              <a:ext cx="278401" cy="278401"/>
            </a:xfrm>
            <a:prstGeom prst="rect">
              <a:avLst/>
            </a:prstGeom>
            <a:solidFill>
              <a:schemeClr val="accent1">
                <a:hueOff val="-136794"/>
                <a:satOff val="-2150"/>
                <a:lumOff val="15693"/>
                <a:alpha val="33000"/>
              </a:schemeClr>
            </a:solidFill>
            <a:ln w="12700" cap="flat">
              <a:noFill/>
              <a:miter lim="400000"/>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53" name="Square"/>
            <p:cNvSpPr/>
            <p:nvPr/>
          </p:nvSpPr>
          <p:spPr>
            <a:xfrm>
              <a:off x="1257271" y="3094261"/>
              <a:ext cx="278401" cy="278401"/>
            </a:xfrm>
            <a:prstGeom prst="rect">
              <a:avLst/>
            </a:prstGeom>
            <a:solidFill>
              <a:schemeClr val="accent1">
                <a:hueOff val="-136794"/>
                <a:satOff val="-2150"/>
                <a:lumOff val="15693"/>
                <a:alpha val="33000"/>
              </a:schemeClr>
            </a:solidFill>
            <a:ln w="12700" cap="flat">
              <a:noFill/>
              <a:miter lim="400000"/>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54" name="Square"/>
            <p:cNvSpPr/>
            <p:nvPr/>
          </p:nvSpPr>
          <p:spPr>
            <a:xfrm>
              <a:off x="1641051" y="3094261"/>
              <a:ext cx="278401" cy="278401"/>
            </a:xfrm>
            <a:prstGeom prst="rect">
              <a:avLst/>
            </a:prstGeom>
            <a:solidFill>
              <a:schemeClr val="accent1">
                <a:hueOff val="-136794"/>
                <a:satOff val="-2150"/>
                <a:lumOff val="15693"/>
                <a:alpha val="33000"/>
              </a:schemeClr>
            </a:solidFill>
            <a:ln w="12700" cap="flat">
              <a:noFill/>
              <a:miter lim="400000"/>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55" name="Square"/>
            <p:cNvSpPr/>
            <p:nvPr/>
          </p:nvSpPr>
          <p:spPr>
            <a:xfrm>
              <a:off x="2122159" y="3094261"/>
              <a:ext cx="278401" cy="278401"/>
            </a:xfrm>
            <a:prstGeom prst="rect">
              <a:avLst/>
            </a:prstGeom>
            <a:solidFill>
              <a:schemeClr val="accent1">
                <a:hueOff val="-136794"/>
                <a:satOff val="-2150"/>
                <a:lumOff val="15693"/>
                <a:alpha val="33000"/>
              </a:schemeClr>
            </a:solidFill>
            <a:ln w="12700" cap="flat">
              <a:noFill/>
              <a:miter lim="400000"/>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56" name="Square"/>
            <p:cNvSpPr/>
            <p:nvPr/>
          </p:nvSpPr>
          <p:spPr>
            <a:xfrm>
              <a:off x="2774989" y="3094261"/>
              <a:ext cx="278401" cy="278401"/>
            </a:xfrm>
            <a:prstGeom prst="rect">
              <a:avLst/>
            </a:prstGeom>
            <a:solidFill>
              <a:schemeClr val="accent1">
                <a:hueOff val="-136794"/>
                <a:satOff val="-2150"/>
                <a:lumOff val="15693"/>
                <a:alpha val="33000"/>
              </a:schemeClr>
            </a:solidFill>
            <a:ln w="12700" cap="flat">
              <a:noFill/>
              <a:miter lim="400000"/>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57" name="Square"/>
            <p:cNvSpPr/>
            <p:nvPr/>
          </p:nvSpPr>
          <p:spPr>
            <a:xfrm>
              <a:off x="3158768" y="3094261"/>
              <a:ext cx="278401" cy="278401"/>
            </a:xfrm>
            <a:prstGeom prst="rect">
              <a:avLst/>
            </a:prstGeom>
            <a:solidFill>
              <a:schemeClr val="accent1">
                <a:hueOff val="-136794"/>
                <a:satOff val="-2150"/>
                <a:lumOff val="15693"/>
                <a:alpha val="33000"/>
              </a:schemeClr>
            </a:solidFill>
            <a:ln w="12700" cap="flat">
              <a:noFill/>
              <a:miter lim="400000"/>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58" name="Square"/>
            <p:cNvSpPr/>
            <p:nvPr/>
          </p:nvSpPr>
          <p:spPr>
            <a:xfrm>
              <a:off x="3719366" y="3094261"/>
              <a:ext cx="278401" cy="278401"/>
            </a:xfrm>
            <a:prstGeom prst="rect">
              <a:avLst/>
            </a:prstGeom>
            <a:solidFill>
              <a:schemeClr val="accent1">
                <a:hueOff val="-136794"/>
                <a:satOff val="-2150"/>
                <a:lumOff val="15693"/>
                <a:alpha val="33000"/>
              </a:schemeClr>
            </a:solidFill>
            <a:ln w="12700" cap="flat">
              <a:noFill/>
              <a:miter lim="400000"/>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59" name="Square"/>
            <p:cNvSpPr/>
            <p:nvPr/>
          </p:nvSpPr>
          <p:spPr>
            <a:xfrm>
              <a:off x="4103146" y="3094261"/>
              <a:ext cx="278401" cy="278401"/>
            </a:xfrm>
            <a:prstGeom prst="rect">
              <a:avLst/>
            </a:prstGeom>
            <a:solidFill>
              <a:schemeClr val="accent1">
                <a:hueOff val="-136794"/>
                <a:satOff val="-2150"/>
                <a:lumOff val="15693"/>
                <a:alpha val="33000"/>
              </a:schemeClr>
            </a:solidFill>
            <a:ln w="12700" cap="flat">
              <a:noFill/>
              <a:miter lim="400000"/>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60" name="Square"/>
            <p:cNvSpPr/>
            <p:nvPr/>
          </p:nvSpPr>
          <p:spPr>
            <a:xfrm>
              <a:off x="4486926" y="3094261"/>
              <a:ext cx="278401" cy="278401"/>
            </a:xfrm>
            <a:prstGeom prst="rect">
              <a:avLst/>
            </a:prstGeom>
            <a:solidFill>
              <a:schemeClr val="accent1">
                <a:hueOff val="-136794"/>
                <a:satOff val="-2150"/>
                <a:lumOff val="15693"/>
                <a:alpha val="33000"/>
              </a:schemeClr>
            </a:solidFill>
            <a:ln w="12700" cap="flat">
              <a:noFill/>
              <a:miter lim="400000"/>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61" name="Square"/>
            <p:cNvSpPr/>
            <p:nvPr/>
          </p:nvSpPr>
          <p:spPr>
            <a:xfrm>
              <a:off x="4870706" y="3094261"/>
              <a:ext cx="278401" cy="278401"/>
            </a:xfrm>
            <a:prstGeom prst="rect">
              <a:avLst/>
            </a:prstGeom>
            <a:solidFill>
              <a:schemeClr val="accent1">
                <a:hueOff val="-136794"/>
                <a:satOff val="-2150"/>
                <a:lumOff val="15693"/>
                <a:alpha val="33000"/>
              </a:schemeClr>
            </a:solidFill>
            <a:ln w="12700" cap="flat">
              <a:noFill/>
              <a:miter lim="400000"/>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62" name="Square"/>
            <p:cNvSpPr/>
            <p:nvPr/>
          </p:nvSpPr>
          <p:spPr>
            <a:xfrm>
              <a:off x="5357966" y="3094261"/>
              <a:ext cx="278401" cy="278401"/>
            </a:xfrm>
            <a:prstGeom prst="rect">
              <a:avLst/>
            </a:prstGeom>
            <a:solidFill>
              <a:schemeClr val="accent1">
                <a:hueOff val="-136794"/>
                <a:satOff val="-2150"/>
                <a:lumOff val="15693"/>
                <a:alpha val="33000"/>
              </a:schemeClr>
            </a:solidFill>
            <a:ln w="12700" cap="flat">
              <a:noFill/>
              <a:miter lim="400000"/>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63" name="Square"/>
            <p:cNvSpPr/>
            <p:nvPr/>
          </p:nvSpPr>
          <p:spPr>
            <a:xfrm>
              <a:off x="5725245" y="3094261"/>
              <a:ext cx="278401" cy="278401"/>
            </a:xfrm>
            <a:prstGeom prst="rect">
              <a:avLst/>
            </a:prstGeom>
            <a:solidFill>
              <a:schemeClr val="accent1">
                <a:hueOff val="-136794"/>
                <a:satOff val="-2150"/>
                <a:lumOff val="15693"/>
                <a:alpha val="33000"/>
              </a:schemeClr>
            </a:solidFill>
            <a:ln w="12700" cap="flat">
              <a:noFill/>
              <a:miter lim="400000"/>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64" name="Square"/>
            <p:cNvSpPr/>
            <p:nvPr/>
          </p:nvSpPr>
          <p:spPr>
            <a:xfrm>
              <a:off x="2451" y="3433675"/>
              <a:ext cx="278401" cy="278401"/>
            </a:xfrm>
            <a:prstGeom prst="rect">
              <a:avLst/>
            </a:prstGeom>
            <a:solidFill>
              <a:schemeClr val="accent5">
                <a:hueOff val="101205"/>
                <a:satOff val="-13598"/>
                <a:lumOff val="23877"/>
                <a:alpha val="33000"/>
              </a:schemeClr>
            </a:solidFill>
            <a:ln w="12700" cap="flat">
              <a:noFill/>
              <a:miter lim="400000"/>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65" name="Square"/>
            <p:cNvSpPr/>
            <p:nvPr/>
          </p:nvSpPr>
          <p:spPr>
            <a:xfrm>
              <a:off x="386231" y="3433675"/>
              <a:ext cx="278401" cy="278401"/>
            </a:xfrm>
            <a:prstGeom prst="rect">
              <a:avLst/>
            </a:prstGeom>
            <a:solidFill>
              <a:schemeClr val="accent5">
                <a:hueOff val="101205"/>
                <a:satOff val="-13598"/>
                <a:lumOff val="23877"/>
                <a:alpha val="33000"/>
              </a:schemeClr>
            </a:solidFill>
            <a:ln w="12700" cap="flat">
              <a:noFill/>
              <a:miter lim="400000"/>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66" name="Square"/>
            <p:cNvSpPr/>
            <p:nvPr/>
          </p:nvSpPr>
          <p:spPr>
            <a:xfrm>
              <a:off x="873492" y="3433675"/>
              <a:ext cx="278401" cy="278401"/>
            </a:xfrm>
            <a:prstGeom prst="rect">
              <a:avLst/>
            </a:prstGeom>
            <a:solidFill>
              <a:schemeClr val="accent5">
                <a:hueOff val="101205"/>
                <a:satOff val="-13598"/>
                <a:lumOff val="23877"/>
                <a:alpha val="33000"/>
              </a:schemeClr>
            </a:solidFill>
            <a:ln w="12700" cap="flat">
              <a:noFill/>
              <a:miter lim="400000"/>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67" name="Square"/>
            <p:cNvSpPr/>
            <p:nvPr/>
          </p:nvSpPr>
          <p:spPr>
            <a:xfrm>
              <a:off x="1257271" y="3433675"/>
              <a:ext cx="278401" cy="278401"/>
            </a:xfrm>
            <a:prstGeom prst="rect">
              <a:avLst/>
            </a:prstGeom>
            <a:solidFill>
              <a:schemeClr val="accent5">
                <a:hueOff val="101205"/>
                <a:satOff val="-13598"/>
                <a:lumOff val="23877"/>
                <a:alpha val="33000"/>
              </a:schemeClr>
            </a:solidFill>
            <a:ln w="12700" cap="flat">
              <a:noFill/>
              <a:miter lim="400000"/>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68" name="Square"/>
            <p:cNvSpPr/>
            <p:nvPr/>
          </p:nvSpPr>
          <p:spPr>
            <a:xfrm>
              <a:off x="1641051" y="3433675"/>
              <a:ext cx="278401" cy="278401"/>
            </a:xfrm>
            <a:prstGeom prst="rect">
              <a:avLst/>
            </a:prstGeom>
            <a:solidFill>
              <a:schemeClr val="accent5">
                <a:hueOff val="101205"/>
                <a:satOff val="-13598"/>
                <a:lumOff val="23877"/>
                <a:alpha val="33000"/>
              </a:schemeClr>
            </a:solidFill>
            <a:ln w="12700" cap="flat">
              <a:noFill/>
              <a:miter lim="400000"/>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69" name="Square"/>
            <p:cNvSpPr/>
            <p:nvPr/>
          </p:nvSpPr>
          <p:spPr>
            <a:xfrm>
              <a:off x="2122159" y="3433675"/>
              <a:ext cx="278401" cy="278401"/>
            </a:xfrm>
            <a:prstGeom prst="rect">
              <a:avLst/>
            </a:prstGeom>
            <a:solidFill>
              <a:schemeClr val="accent5">
                <a:hueOff val="101205"/>
                <a:satOff val="-13598"/>
                <a:lumOff val="23877"/>
                <a:alpha val="33000"/>
              </a:schemeClr>
            </a:solidFill>
            <a:ln w="12700" cap="flat">
              <a:noFill/>
              <a:miter lim="400000"/>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70" name="Square"/>
            <p:cNvSpPr/>
            <p:nvPr/>
          </p:nvSpPr>
          <p:spPr>
            <a:xfrm>
              <a:off x="2774989" y="3433675"/>
              <a:ext cx="278401" cy="278401"/>
            </a:xfrm>
            <a:prstGeom prst="rect">
              <a:avLst/>
            </a:prstGeom>
            <a:solidFill>
              <a:schemeClr val="accent5">
                <a:hueOff val="101205"/>
                <a:satOff val="-13598"/>
                <a:lumOff val="23877"/>
                <a:alpha val="33000"/>
              </a:schemeClr>
            </a:solidFill>
            <a:ln w="12700" cap="flat">
              <a:noFill/>
              <a:miter lim="400000"/>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71" name="Square"/>
            <p:cNvSpPr/>
            <p:nvPr/>
          </p:nvSpPr>
          <p:spPr>
            <a:xfrm>
              <a:off x="3158768" y="3433675"/>
              <a:ext cx="278401" cy="278401"/>
            </a:xfrm>
            <a:prstGeom prst="rect">
              <a:avLst/>
            </a:prstGeom>
            <a:solidFill>
              <a:schemeClr val="accent5">
                <a:hueOff val="101205"/>
                <a:satOff val="-13598"/>
                <a:lumOff val="23877"/>
                <a:alpha val="33000"/>
              </a:schemeClr>
            </a:solidFill>
            <a:ln w="12700" cap="flat">
              <a:noFill/>
              <a:miter lim="400000"/>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72" name="Square"/>
            <p:cNvSpPr/>
            <p:nvPr/>
          </p:nvSpPr>
          <p:spPr>
            <a:xfrm>
              <a:off x="3719366" y="3433675"/>
              <a:ext cx="278401" cy="278401"/>
            </a:xfrm>
            <a:prstGeom prst="rect">
              <a:avLst/>
            </a:prstGeom>
            <a:solidFill>
              <a:schemeClr val="accent5">
                <a:hueOff val="101205"/>
                <a:satOff val="-13598"/>
                <a:lumOff val="23877"/>
                <a:alpha val="33000"/>
              </a:schemeClr>
            </a:solidFill>
            <a:ln w="12700" cap="flat">
              <a:noFill/>
              <a:miter lim="400000"/>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73" name="Square"/>
            <p:cNvSpPr/>
            <p:nvPr/>
          </p:nvSpPr>
          <p:spPr>
            <a:xfrm>
              <a:off x="4103146" y="3433675"/>
              <a:ext cx="278401" cy="278401"/>
            </a:xfrm>
            <a:prstGeom prst="rect">
              <a:avLst/>
            </a:prstGeom>
            <a:solidFill>
              <a:schemeClr val="accent5">
                <a:hueOff val="101205"/>
                <a:satOff val="-13598"/>
                <a:lumOff val="23877"/>
                <a:alpha val="33000"/>
              </a:schemeClr>
            </a:solidFill>
            <a:ln w="12700" cap="flat">
              <a:noFill/>
              <a:miter lim="400000"/>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74" name="Square"/>
            <p:cNvSpPr/>
            <p:nvPr/>
          </p:nvSpPr>
          <p:spPr>
            <a:xfrm>
              <a:off x="4486926" y="3433675"/>
              <a:ext cx="278401" cy="278401"/>
            </a:xfrm>
            <a:prstGeom prst="rect">
              <a:avLst/>
            </a:prstGeom>
            <a:solidFill>
              <a:schemeClr val="accent5">
                <a:hueOff val="101205"/>
                <a:satOff val="-13598"/>
                <a:lumOff val="23877"/>
                <a:alpha val="33000"/>
              </a:schemeClr>
            </a:solidFill>
            <a:ln w="12700" cap="flat">
              <a:noFill/>
              <a:miter lim="400000"/>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75" name="Square"/>
            <p:cNvSpPr/>
            <p:nvPr/>
          </p:nvSpPr>
          <p:spPr>
            <a:xfrm>
              <a:off x="4870706" y="3433675"/>
              <a:ext cx="278401" cy="278401"/>
            </a:xfrm>
            <a:prstGeom prst="rect">
              <a:avLst/>
            </a:prstGeom>
            <a:solidFill>
              <a:schemeClr val="accent5">
                <a:hueOff val="101205"/>
                <a:satOff val="-13598"/>
                <a:lumOff val="23877"/>
                <a:alpha val="33000"/>
              </a:schemeClr>
            </a:solidFill>
            <a:ln w="12700" cap="flat">
              <a:noFill/>
              <a:miter lim="400000"/>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76" name="Square"/>
            <p:cNvSpPr/>
            <p:nvPr/>
          </p:nvSpPr>
          <p:spPr>
            <a:xfrm>
              <a:off x="5357966" y="3433675"/>
              <a:ext cx="278401" cy="278401"/>
            </a:xfrm>
            <a:prstGeom prst="rect">
              <a:avLst/>
            </a:prstGeom>
            <a:solidFill>
              <a:schemeClr val="accent5">
                <a:hueOff val="101205"/>
                <a:satOff val="-13598"/>
                <a:lumOff val="23877"/>
                <a:alpha val="33000"/>
              </a:schemeClr>
            </a:solidFill>
            <a:ln w="12700" cap="flat">
              <a:noFill/>
              <a:miter lim="400000"/>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77" name="Square"/>
            <p:cNvSpPr/>
            <p:nvPr/>
          </p:nvSpPr>
          <p:spPr>
            <a:xfrm>
              <a:off x="5725245" y="3433675"/>
              <a:ext cx="278401" cy="278401"/>
            </a:xfrm>
            <a:prstGeom prst="rect">
              <a:avLst/>
            </a:prstGeom>
            <a:solidFill>
              <a:schemeClr val="accent5">
                <a:hueOff val="101205"/>
                <a:satOff val="-13598"/>
                <a:lumOff val="23877"/>
                <a:alpha val="33000"/>
              </a:schemeClr>
            </a:solidFill>
            <a:ln w="12700" cap="flat">
              <a:noFill/>
              <a:miter lim="400000"/>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78" name="Square"/>
            <p:cNvSpPr/>
            <p:nvPr/>
          </p:nvSpPr>
          <p:spPr>
            <a:xfrm>
              <a:off x="0" y="1705665"/>
              <a:ext cx="278401" cy="278401"/>
            </a:xfrm>
            <a:prstGeom prst="rect">
              <a:avLst/>
            </a:prstGeom>
            <a:solidFill>
              <a:schemeClr val="accent1">
                <a:hueOff val="-136794"/>
                <a:satOff val="-2150"/>
                <a:lumOff val="15693"/>
              </a:schemeClr>
            </a:solidFill>
            <a:ln w="12700" cap="flat">
              <a:solidFill>
                <a:srgbClr val="000000"/>
              </a:solidFill>
              <a:prstDash val="solid"/>
              <a:round/>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79" name="Square"/>
            <p:cNvSpPr/>
            <p:nvPr/>
          </p:nvSpPr>
          <p:spPr>
            <a:xfrm>
              <a:off x="873492" y="1705665"/>
              <a:ext cx="278401" cy="278401"/>
            </a:xfrm>
            <a:prstGeom prst="rect">
              <a:avLst/>
            </a:prstGeom>
            <a:solidFill>
              <a:schemeClr val="accent1">
                <a:hueOff val="-136794"/>
                <a:satOff val="-2150"/>
                <a:lumOff val="15693"/>
              </a:schemeClr>
            </a:solidFill>
            <a:ln w="12700" cap="flat">
              <a:solidFill>
                <a:srgbClr val="000000"/>
              </a:solidFill>
              <a:prstDash val="solid"/>
              <a:round/>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80" name="Square"/>
            <p:cNvSpPr/>
            <p:nvPr/>
          </p:nvSpPr>
          <p:spPr>
            <a:xfrm>
              <a:off x="2122159" y="1705665"/>
              <a:ext cx="278401" cy="278401"/>
            </a:xfrm>
            <a:prstGeom prst="rect">
              <a:avLst/>
            </a:prstGeom>
            <a:solidFill>
              <a:schemeClr val="accent1">
                <a:hueOff val="-136794"/>
                <a:satOff val="-2150"/>
                <a:lumOff val="15693"/>
              </a:schemeClr>
            </a:solidFill>
            <a:ln w="12700" cap="flat">
              <a:solidFill>
                <a:srgbClr val="000000"/>
              </a:solidFill>
              <a:prstDash val="solid"/>
              <a:round/>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81" name="Square"/>
            <p:cNvSpPr/>
            <p:nvPr/>
          </p:nvSpPr>
          <p:spPr>
            <a:xfrm>
              <a:off x="2774989" y="1705665"/>
              <a:ext cx="278401" cy="278401"/>
            </a:xfrm>
            <a:prstGeom prst="rect">
              <a:avLst/>
            </a:prstGeom>
            <a:solidFill>
              <a:schemeClr val="accent1">
                <a:hueOff val="-136794"/>
                <a:satOff val="-2150"/>
                <a:lumOff val="15693"/>
              </a:schemeClr>
            </a:solidFill>
            <a:ln w="12700" cap="flat">
              <a:solidFill>
                <a:srgbClr val="000000"/>
              </a:solidFill>
              <a:prstDash val="solid"/>
              <a:round/>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82" name="Square"/>
            <p:cNvSpPr/>
            <p:nvPr/>
          </p:nvSpPr>
          <p:spPr>
            <a:xfrm>
              <a:off x="3719366" y="1705665"/>
              <a:ext cx="278401" cy="278401"/>
            </a:xfrm>
            <a:prstGeom prst="rect">
              <a:avLst/>
            </a:prstGeom>
            <a:solidFill>
              <a:schemeClr val="accent1">
                <a:hueOff val="-136794"/>
                <a:satOff val="-2150"/>
                <a:lumOff val="15693"/>
              </a:schemeClr>
            </a:solidFill>
            <a:ln w="12700" cap="flat">
              <a:solidFill>
                <a:srgbClr val="000000"/>
              </a:solidFill>
              <a:prstDash val="solid"/>
              <a:round/>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83" name="Square"/>
            <p:cNvSpPr/>
            <p:nvPr/>
          </p:nvSpPr>
          <p:spPr>
            <a:xfrm>
              <a:off x="5357966" y="1705665"/>
              <a:ext cx="278401" cy="278401"/>
            </a:xfrm>
            <a:prstGeom prst="rect">
              <a:avLst/>
            </a:prstGeom>
            <a:solidFill>
              <a:schemeClr val="accent1">
                <a:hueOff val="-136794"/>
                <a:satOff val="-2150"/>
                <a:lumOff val="15693"/>
              </a:schemeClr>
            </a:solidFill>
            <a:ln w="12700" cap="flat">
              <a:solidFill>
                <a:srgbClr val="000000"/>
              </a:solidFill>
              <a:prstDash val="solid"/>
              <a:round/>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84" name="Square"/>
            <p:cNvSpPr/>
            <p:nvPr/>
          </p:nvSpPr>
          <p:spPr>
            <a:xfrm>
              <a:off x="0" y="2032386"/>
              <a:ext cx="278401" cy="278401"/>
            </a:xfrm>
            <a:prstGeom prst="rect">
              <a:avLst/>
            </a:prstGeom>
            <a:solidFill>
              <a:schemeClr val="accent5">
                <a:hueOff val="101205"/>
                <a:satOff val="-13598"/>
                <a:lumOff val="23877"/>
                <a:alpha val="33000"/>
              </a:schemeClr>
            </a:solidFill>
            <a:ln w="12700" cap="flat">
              <a:noFill/>
              <a:miter lim="400000"/>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85" name="Square"/>
            <p:cNvSpPr/>
            <p:nvPr/>
          </p:nvSpPr>
          <p:spPr>
            <a:xfrm>
              <a:off x="873492" y="2032386"/>
              <a:ext cx="278401" cy="278401"/>
            </a:xfrm>
            <a:prstGeom prst="rect">
              <a:avLst/>
            </a:prstGeom>
            <a:solidFill>
              <a:schemeClr val="accent5">
                <a:hueOff val="101205"/>
                <a:satOff val="-13598"/>
                <a:lumOff val="23877"/>
                <a:alpha val="33000"/>
              </a:schemeClr>
            </a:solidFill>
            <a:ln w="12700" cap="flat">
              <a:noFill/>
              <a:miter lim="400000"/>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86" name="Square"/>
            <p:cNvSpPr/>
            <p:nvPr/>
          </p:nvSpPr>
          <p:spPr>
            <a:xfrm>
              <a:off x="2122159" y="2032386"/>
              <a:ext cx="278401" cy="278401"/>
            </a:xfrm>
            <a:prstGeom prst="rect">
              <a:avLst/>
            </a:prstGeom>
            <a:solidFill>
              <a:schemeClr val="accent5">
                <a:hueOff val="101205"/>
                <a:satOff val="-13598"/>
                <a:lumOff val="23877"/>
                <a:alpha val="33000"/>
              </a:schemeClr>
            </a:solidFill>
            <a:ln w="12700" cap="flat">
              <a:noFill/>
              <a:miter lim="400000"/>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87" name="Square"/>
            <p:cNvSpPr/>
            <p:nvPr/>
          </p:nvSpPr>
          <p:spPr>
            <a:xfrm>
              <a:off x="2774989" y="2032386"/>
              <a:ext cx="278401" cy="278401"/>
            </a:xfrm>
            <a:prstGeom prst="rect">
              <a:avLst/>
            </a:prstGeom>
            <a:solidFill>
              <a:schemeClr val="accent5">
                <a:hueOff val="101205"/>
                <a:satOff val="-13598"/>
                <a:lumOff val="23877"/>
                <a:alpha val="33000"/>
              </a:schemeClr>
            </a:solidFill>
            <a:ln w="12700" cap="flat">
              <a:noFill/>
              <a:miter lim="400000"/>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88" name="Square"/>
            <p:cNvSpPr/>
            <p:nvPr/>
          </p:nvSpPr>
          <p:spPr>
            <a:xfrm>
              <a:off x="3719366" y="2032386"/>
              <a:ext cx="278401" cy="278401"/>
            </a:xfrm>
            <a:prstGeom prst="rect">
              <a:avLst/>
            </a:prstGeom>
            <a:solidFill>
              <a:schemeClr val="accent5">
                <a:hueOff val="101205"/>
                <a:satOff val="-13598"/>
                <a:lumOff val="23877"/>
                <a:alpha val="33000"/>
              </a:schemeClr>
            </a:solidFill>
            <a:ln w="12700" cap="flat">
              <a:noFill/>
              <a:miter lim="400000"/>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89" name="Square"/>
            <p:cNvSpPr/>
            <p:nvPr/>
          </p:nvSpPr>
          <p:spPr>
            <a:xfrm>
              <a:off x="5357966" y="2032386"/>
              <a:ext cx="278401" cy="278401"/>
            </a:xfrm>
            <a:prstGeom prst="rect">
              <a:avLst/>
            </a:prstGeom>
            <a:solidFill>
              <a:schemeClr val="accent5">
                <a:hueOff val="101205"/>
                <a:satOff val="-13598"/>
                <a:lumOff val="23877"/>
                <a:alpha val="33000"/>
              </a:schemeClr>
            </a:solidFill>
            <a:ln w="12700" cap="flat">
              <a:noFill/>
              <a:miter lim="400000"/>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90" name="Square"/>
            <p:cNvSpPr/>
            <p:nvPr/>
          </p:nvSpPr>
          <p:spPr>
            <a:xfrm>
              <a:off x="0" y="321537"/>
              <a:ext cx="278401" cy="278401"/>
            </a:xfrm>
            <a:prstGeom prst="rect">
              <a:avLst/>
            </a:prstGeom>
            <a:solidFill>
              <a:schemeClr val="accent1">
                <a:hueOff val="-136794"/>
                <a:satOff val="-2150"/>
                <a:lumOff val="15693"/>
                <a:alpha val="33000"/>
              </a:schemeClr>
            </a:solidFill>
            <a:ln w="12700" cap="flat">
              <a:noFill/>
              <a:miter lim="400000"/>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91" name="Square"/>
            <p:cNvSpPr/>
            <p:nvPr/>
          </p:nvSpPr>
          <p:spPr>
            <a:xfrm>
              <a:off x="3719366" y="321537"/>
              <a:ext cx="278401" cy="278401"/>
            </a:xfrm>
            <a:prstGeom prst="rect">
              <a:avLst/>
            </a:prstGeom>
            <a:solidFill>
              <a:schemeClr val="accent1">
                <a:hueOff val="-136794"/>
                <a:satOff val="-2150"/>
                <a:lumOff val="15693"/>
                <a:alpha val="33000"/>
              </a:schemeClr>
            </a:solidFill>
            <a:ln w="12700" cap="flat">
              <a:noFill/>
              <a:miter lim="400000"/>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92" name="Square"/>
            <p:cNvSpPr/>
            <p:nvPr/>
          </p:nvSpPr>
          <p:spPr>
            <a:xfrm>
              <a:off x="2791371" y="321537"/>
              <a:ext cx="278401" cy="278401"/>
            </a:xfrm>
            <a:prstGeom prst="rect">
              <a:avLst/>
            </a:prstGeom>
            <a:solidFill>
              <a:schemeClr val="accent1">
                <a:hueOff val="-136794"/>
                <a:satOff val="-2150"/>
                <a:lumOff val="15693"/>
                <a:alpha val="33000"/>
              </a:schemeClr>
            </a:solidFill>
            <a:ln w="12700" cap="flat">
              <a:noFill/>
              <a:miter lim="400000"/>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93" name="Square"/>
            <p:cNvSpPr/>
            <p:nvPr/>
          </p:nvSpPr>
          <p:spPr>
            <a:xfrm>
              <a:off x="0" y="0"/>
              <a:ext cx="278401" cy="278401"/>
            </a:xfrm>
            <a:prstGeom prst="rect">
              <a:avLst/>
            </a:prstGeom>
            <a:solidFill>
              <a:srgbClr val="53585F">
                <a:alpha val="33000"/>
              </a:srgbClr>
            </a:solidFill>
            <a:ln w="12700" cap="flat">
              <a:noFill/>
              <a:miter lim="400000"/>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94" name="Square"/>
            <p:cNvSpPr/>
            <p:nvPr/>
          </p:nvSpPr>
          <p:spPr>
            <a:xfrm>
              <a:off x="3719366" y="0"/>
              <a:ext cx="278401" cy="278401"/>
            </a:xfrm>
            <a:prstGeom prst="rect">
              <a:avLst/>
            </a:prstGeom>
            <a:solidFill>
              <a:srgbClr val="53585F">
                <a:alpha val="33000"/>
              </a:srgbClr>
            </a:solidFill>
            <a:ln w="12700" cap="flat">
              <a:noFill/>
              <a:miter lim="400000"/>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195" name="Square"/>
            <p:cNvSpPr/>
            <p:nvPr/>
          </p:nvSpPr>
          <p:spPr>
            <a:xfrm>
              <a:off x="2791371" y="0"/>
              <a:ext cx="278401" cy="278401"/>
            </a:xfrm>
            <a:prstGeom prst="rect">
              <a:avLst/>
            </a:prstGeom>
            <a:solidFill>
              <a:srgbClr val="53585F">
                <a:alpha val="33000"/>
              </a:srgbClr>
            </a:solidFill>
            <a:ln w="12700" cap="flat">
              <a:noFill/>
              <a:miter lim="400000"/>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grpSp>
      <p:sp>
        <p:nvSpPr>
          <p:cNvPr id="197" name="flashes"/>
          <p:cNvSpPr txBox="1"/>
          <p:nvPr/>
        </p:nvSpPr>
        <p:spPr>
          <a:xfrm>
            <a:off x="7408" y="1097987"/>
            <a:ext cx="718292" cy="31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algn="l" defTabSz="914400">
              <a:defRPr sz="1400">
                <a:uFill>
                  <a:solidFill>
                    <a:srgbClr val="000000"/>
                  </a:solidFill>
                </a:uFill>
              </a:defRPr>
            </a:lvl1pPr>
          </a:lstStyle>
          <a:p>
            <a:pPr/>
            <a:r>
              <a:t>flashes</a:t>
            </a:r>
          </a:p>
        </p:txBody>
      </p:sp>
      <p:sp>
        <p:nvSpPr>
          <p:cNvPr id="198" name="groups"/>
          <p:cNvSpPr txBox="1"/>
          <p:nvPr/>
        </p:nvSpPr>
        <p:spPr>
          <a:xfrm>
            <a:off x="457893" y="1656933"/>
            <a:ext cx="698585" cy="31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algn="l" defTabSz="914400">
              <a:defRPr sz="1400">
                <a:uFill>
                  <a:solidFill>
                    <a:srgbClr val="000000"/>
                  </a:solidFill>
                </a:uFill>
              </a:defRPr>
            </a:lvl1pPr>
          </a:lstStyle>
          <a:p>
            <a:pPr/>
            <a:r>
              <a:t>groups</a:t>
            </a:r>
          </a:p>
        </p:txBody>
      </p:sp>
      <p:sp>
        <p:nvSpPr>
          <p:cNvPr id="199" name="events"/>
          <p:cNvSpPr txBox="1"/>
          <p:nvPr/>
        </p:nvSpPr>
        <p:spPr>
          <a:xfrm>
            <a:off x="881076" y="1082746"/>
            <a:ext cx="678791" cy="31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algn="l" defTabSz="914400">
              <a:defRPr sz="1400">
                <a:uFill>
                  <a:solidFill>
                    <a:srgbClr val="000000"/>
                  </a:solidFill>
                </a:uFill>
              </a:defRPr>
            </a:lvl1pPr>
          </a:lstStyle>
          <a:p>
            <a:pPr/>
            <a:r>
              <a:t>events</a:t>
            </a:r>
          </a:p>
        </p:txBody>
      </p:sp>
      <p:sp>
        <p:nvSpPr>
          <p:cNvPr id="200" name="replication:…"/>
          <p:cNvSpPr txBox="1"/>
          <p:nvPr/>
        </p:nvSpPr>
        <p:spPr>
          <a:xfrm>
            <a:off x="6321872" y="5084592"/>
            <a:ext cx="1963761"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algn="l" defTabSz="914400">
              <a:defRPr sz="1400">
                <a:uFill>
                  <a:solidFill>
                    <a:srgbClr val="000000"/>
                  </a:solidFill>
                </a:uFill>
              </a:defRPr>
            </a:pPr>
            <a:r>
              <a:rPr b="1"/>
              <a:t>replication</a:t>
            </a:r>
            <a:r>
              <a:t>: </a:t>
            </a:r>
          </a:p>
          <a:p>
            <a:pPr marL="40639" marR="40639" algn="l" defTabSz="914400">
              <a:defRPr sz="1400">
                <a:uFill>
                  <a:solidFill>
                    <a:srgbClr val="000000"/>
                  </a:solidFill>
                </a:uFill>
              </a:defRPr>
            </a:pPr>
            <a:r>
              <a:t>group_id, group_lat, …</a:t>
            </a:r>
          </a:p>
        </p:txBody>
      </p:sp>
      <p:sp>
        <p:nvSpPr>
          <p:cNvPr id="201" name="replication:  flash_id, flash_lat, …"/>
          <p:cNvSpPr txBox="1"/>
          <p:nvPr/>
        </p:nvSpPr>
        <p:spPr>
          <a:xfrm>
            <a:off x="6321872" y="5542907"/>
            <a:ext cx="1805407"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algn="l" defTabSz="914400">
              <a:defRPr sz="1400">
                <a:uFill>
                  <a:solidFill>
                    <a:srgbClr val="000000"/>
                  </a:solidFill>
                </a:uFill>
              </a:defRPr>
            </a:pPr>
            <a:r>
              <a:rPr b="1"/>
              <a:t>replication</a:t>
            </a:r>
            <a:r>
              <a:t>: </a:t>
            </a:r>
            <a:br/>
            <a:r>
              <a:t>flash_id, flash_lat, …</a:t>
            </a:r>
          </a:p>
        </p:txBody>
      </p:sp>
      <p:sp>
        <p:nvSpPr>
          <p:cNvPr id="202" name="summarization:  event_count, max_event_radiance, …"/>
          <p:cNvSpPr txBox="1"/>
          <p:nvPr/>
        </p:nvSpPr>
        <p:spPr>
          <a:xfrm>
            <a:off x="5955674" y="3467822"/>
            <a:ext cx="3149760"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algn="l" defTabSz="914400">
              <a:defRPr sz="1400">
                <a:uFill>
                  <a:solidFill>
                    <a:srgbClr val="000000"/>
                  </a:solidFill>
                </a:uFill>
              </a:defRPr>
            </a:pPr>
            <a:r>
              <a:rPr b="1"/>
              <a:t>summarization</a:t>
            </a:r>
            <a:r>
              <a:t>: </a:t>
            </a:r>
            <a:br/>
            <a:r>
              <a:t>event_count, max_event_radiance, …</a:t>
            </a:r>
          </a:p>
        </p:txBody>
      </p:sp>
      <p:sp>
        <p:nvSpPr>
          <p:cNvPr id="203" name="replication:  flash_id, flash_lat, …"/>
          <p:cNvSpPr txBox="1"/>
          <p:nvPr/>
        </p:nvSpPr>
        <p:spPr>
          <a:xfrm>
            <a:off x="5966272" y="4085532"/>
            <a:ext cx="1805407"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algn="l" defTabSz="914400">
              <a:defRPr sz="1400">
                <a:uFill>
                  <a:solidFill>
                    <a:srgbClr val="000000"/>
                  </a:solidFill>
                </a:uFill>
              </a:defRPr>
            </a:pPr>
            <a:r>
              <a:rPr b="1"/>
              <a:t>replication</a:t>
            </a:r>
            <a:r>
              <a:t>: </a:t>
            </a:r>
            <a:br/>
            <a:r>
              <a:t>flash_id, flash_lat, …</a:t>
            </a:r>
          </a:p>
        </p:txBody>
      </p:sp>
      <p:sp>
        <p:nvSpPr>
          <p:cNvPr id="204" name="summarization:  event_count, max_event_radiance, …"/>
          <p:cNvSpPr txBox="1"/>
          <p:nvPr/>
        </p:nvSpPr>
        <p:spPr>
          <a:xfrm>
            <a:off x="4338028" y="1970336"/>
            <a:ext cx="3149759"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algn="l" defTabSz="914400">
              <a:defRPr sz="1400">
                <a:uFill>
                  <a:solidFill>
                    <a:srgbClr val="000000"/>
                  </a:solidFill>
                </a:uFill>
              </a:defRPr>
            </a:pPr>
            <a:r>
              <a:rPr b="1"/>
              <a:t>summarization</a:t>
            </a:r>
            <a:r>
              <a:t>: </a:t>
            </a:r>
            <a:br/>
            <a:r>
              <a:t>event_count, max_event_radiance, …</a:t>
            </a:r>
          </a:p>
        </p:txBody>
      </p:sp>
      <p:sp>
        <p:nvSpPr>
          <p:cNvPr id="205" name="summarization:…"/>
          <p:cNvSpPr txBox="1"/>
          <p:nvPr/>
        </p:nvSpPr>
        <p:spPr>
          <a:xfrm>
            <a:off x="4338028" y="2434903"/>
            <a:ext cx="3189348"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algn="l" defTabSz="914400">
              <a:defRPr sz="1400">
                <a:uFill>
                  <a:solidFill>
                    <a:srgbClr val="000000"/>
                  </a:solidFill>
                </a:uFill>
              </a:defRPr>
            </a:pPr>
            <a:r>
              <a:rPr b="1"/>
              <a:t>summarization</a:t>
            </a:r>
            <a:r>
              <a:t>: </a:t>
            </a:r>
          </a:p>
          <a:p>
            <a:pPr marL="40639" marR="40639" algn="l" defTabSz="914400">
              <a:defRPr sz="1400">
                <a:uFill>
                  <a:solidFill>
                    <a:srgbClr val="000000"/>
                  </a:solidFill>
                </a:uFill>
              </a:defRPr>
            </a:pPr>
            <a:r>
              <a:t>group_count, max_group_radiance, …</a:t>
            </a:r>
          </a:p>
        </p:txBody>
      </p:sp>
      <p:grpSp>
        <p:nvGrpSpPr>
          <p:cNvPr id="210" name="Group"/>
          <p:cNvGrpSpPr/>
          <p:nvPr/>
        </p:nvGrpSpPr>
        <p:grpSpPr>
          <a:xfrm>
            <a:off x="286104" y="1369843"/>
            <a:ext cx="2820168" cy="317501"/>
            <a:chOff x="0" y="0"/>
            <a:chExt cx="2820167" cy="317500"/>
          </a:xfrm>
        </p:grpSpPr>
        <p:sp>
          <p:nvSpPr>
            <p:cNvPr id="206" name="Square"/>
            <p:cNvSpPr/>
            <p:nvPr/>
          </p:nvSpPr>
          <p:spPr>
            <a:xfrm>
              <a:off x="0" y="19549"/>
              <a:ext cx="278401" cy="278402"/>
            </a:xfrm>
            <a:prstGeom prst="rect">
              <a:avLst/>
            </a:prstGeom>
            <a:solidFill>
              <a:schemeClr val="accent5">
                <a:hueOff val="101205"/>
                <a:satOff val="-13598"/>
                <a:lumOff val="23877"/>
              </a:schemeClr>
            </a:solidFill>
            <a:ln w="12700" cap="flat">
              <a:solidFill>
                <a:srgbClr val="000000"/>
              </a:solidFill>
              <a:prstDash val="solid"/>
              <a:round/>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207" name="Square"/>
            <p:cNvSpPr/>
            <p:nvPr/>
          </p:nvSpPr>
          <p:spPr>
            <a:xfrm>
              <a:off x="395881" y="19549"/>
              <a:ext cx="278401" cy="278402"/>
            </a:xfrm>
            <a:prstGeom prst="rect">
              <a:avLst/>
            </a:prstGeom>
            <a:solidFill>
              <a:schemeClr val="accent1">
                <a:hueOff val="-136794"/>
                <a:satOff val="-2150"/>
                <a:lumOff val="15693"/>
              </a:schemeClr>
            </a:solidFill>
            <a:ln w="12700" cap="flat">
              <a:solidFill>
                <a:srgbClr val="000000"/>
              </a:solidFill>
              <a:prstDash val="solid"/>
              <a:round/>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208" name="Square"/>
            <p:cNvSpPr/>
            <p:nvPr/>
          </p:nvSpPr>
          <p:spPr>
            <a:xfrm>
              <a:off x="792360" y="19549"/>
              <a:ext cx="278401" cy="278401"/>
            </a:xfrm>
            <a:prstGeom prst="rect">
              <a:avLst/>
            </a:prstGeom>
            <a:solidFill>
              <a:srgbClr val="53585F"/>
            </a:solidFill>
            <a:ln w="12700" cap="flat">
              <a:solidFill>
                <a:srgbClr val="000000"/>
              </a:solidFill>
              <a:prstDash val="solid"/>
              <a:round/>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209" name="included in dataset"/>
            <p:cNvSpPr txBox="1"/>
            <p:nvPr/>
          </p:nvSpPr>
          <p:spPr>
            <a:xfrm>
              <a:off x="1182490" y="0"/>
              <a:ext cx="1637678" cy="317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algn="l" defTabSz="914400">
                <a:defRPr sz="1400">
                  <a:uFill>
                    <a:solidFill>
                      <a:srgbClr val="000000"/>
                    </a:solidFill>
                  </a:uFill>
                </a:defRPr>
              </a:lvl1pPr>
            </a:lstStyle>
            <a:p>
              <a:pPr/>
              <a:r>
                <a:t>included in dataset</a:t>
              </a:r>
            </a:p>
          </p:txBody>
        </p:sp>
      </p:grpSp>
      <p:grpSp>
        <p:nvGrpSpPr>
          <p:cNvPr id="215" name="Group"/>
          <p:cNvGrpSpPr/>
          <p:nvPr/>
        </p:nvGrpSpPr>
        <p:grpSpPr>
          <a:xfrm>
            <a:off x="4633702" y="1369843"/>
            <a:ext cx="4371075" cy="317501"/>
            <a:chOff x="0" y="0"/>
            <a:chExt cx="4371074" cy="317500"/>
          </a:xfrm>
        </p:grpSpPr>
        <p:sp>
          <p:nvSpPr>
            <p:cNvPr id="211" name="Square"/>
            <p:cNvSpPr/>
            <p:nvPr/>
          </p:nvSpPr>
          <p:spPr>
            <a:xfrm>
              <a:off x="801755" y="39099"/>
              <a:ext cx="278401" cy="278401"/>
            </a:xfrm>
            <a:prstGeom prst="rect">
              <a:avLst/>
            </a:prstGeom>
            <a:solidFill>
              <a:srgbClr val="53585F">
                <a:alpha val="33000"/>
              </a:srgbClr>
            </a:solidFill>
            <a:ln w="12700" cap="flat">
              <a:noFill/>
              <a:miter lim="400000"/>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212" name="Square"/>
            <p:cNvSpPr/>
            <p:nvPr/>
          </p:nvSpPr>
          <p:spPr>
            <a:xfrm>
              <a:off x="405275" y="39099"/>
              <a:ext cx="278401" cy="278401"/>
            </a:xfrm>
            <a:prstGeom prst="rect">
              <a:avLst/>
            </a:prstGeom>
            <a:solidFill>
              <a:schemeClr val="accent1">
                <a:hueOff val="-136794"/>
                <a:satOff val="-2150"/>
                <a:lumOff val="15693"/>
                <a:alpha val="33000"/>
              </a:schemeClr>
            </a:solidFill>
            <a:ln w="12700" cap="flat">
              <a:noFill/>
              <a:miter lim="400000"/>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213" name="Square"/>
            <p:cNvSpPr/>
            <p:nvPr/>
          </p:nvSpPr>
          <p:spPr>
            <a:xfrm>
              <a:off x="0" y="39099"/>
              <a:ext cx="278401" cy="278401"/>
            </a:xfrm>
            <a:prstGeom prst="rect">
              <a:avLst/>
            </a:prstGeom>
            <a:solidFill>
              <a:schemeClr val="accent5">
                <a:hueOff val="101205"/>
                <a:satOff val="-13598"/>
                <a:lumOff val="23877"/>
                <a:alpha val="33000"/>
              </a:schemeClr>
            </a:solidFill>
            <a:ln w="12700" cap="flat">
              <a:noFill/>
              <a:miter lim="400000"/>
            </a:ln>
            <a:effectLst/>
          </p:spPr>
          <p:txBody>
            <a:bodyPr wrap="square" lIns="50800" tIns="50800" rIns="50800" bIns="50800" numCol="1" anchor="ctr">
              <a:noAutofit/>
            </a:bodyP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214" name="needs to be reconstructed by traversal"/>
            <p:cNvSpPr txBox="1"/>
            <p:nvPr/>
          </p:nvSpPr>
          <p:spPr>
            <a:xfrm>
              <a:off x="1191885" y="0"/>
              <a:ext cx="3179190" cy="317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marL="40639" marR="40639" algn="l" defTabSz="914400">
                <a:defRPr sz="1400">
                  <a:uFill>
                    <a:solidFill>
                      <a:srgbClr val="000000"/>
                    </a:solidFill>
                  </a:uFill>
                </a:defRPr>
              </a:lvl1pPr>
            </a:lstStyle>
            <a:p>
              <a:pPr/>
              <a:r>
                <a:t>needs to be reconstructed by traversal</a:t>
              </a:r>
            </a:p>
          </p:txBody>
        </p:sp>
      </p:grpSp>
      <p:sp>
        <p:nvSpPr>
          <p:cNvPr id="216" name="group_parent_flash_id and event_parent_group_id are replications that are already included in the dataset"/>
          <p:cNvSpPr txBox="1"/>
          <p:nvPr/>
        </p:nvSpPr>
        <p:spPr>
          <a:xfrm>
            <a:off x="4529355" y="6200727"/>
            <a:ext cx="4498799"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algn="r" defTabSz="914400">
              <a:defRPr sz="1400">
                <a:uFill>
                  <a:solidFill>
                    <a:srgbClr val="000000"/>
                  </a:solidFill>
                </a:uFill>
              </a:defRPr>
            </a:lvl1pPr>
          </a:lstStyle>
          <a:p>
            <a:pPr/>
            <a:r>
              <a:t>group_parent_flash_id and event_parent_group_id are replications that are already included in the dataset</a:t>
            </a:r>
          </a:p>
        </p:txBody>
      </p:sp>
      <p:sp>
        <p:nvSpPr>
          <p:cNvPr id="217" name="pruning:  reduce dataset to the first two flashes"/>
          <p:cNvSpPr txBox="1"/>
          <p:nvPr/>
        </p:nvSpPr>
        <p:spPr>
          <a:xfrm>
            <a:off x="547286" y="6144205"/>
            <a:ext cx="3100101"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algn="r" defTabSz="914400">
              <a:defRPr sz="1400">
                <a:uFill>
                  <a:solidFill>
                    <a:srgbClr val="000000"/>
                  </a:solidFill>
                </a:uFill>
              </a:defRPr>
            </a:pPr>
            <a:r>
              <a:rPr b="1"/>
              <a:t>pruning</a:t>
            </a:r>
            <a:r>
              <a:t>: </a:t>
            </a:r>
            <a:br/>
            <a:r>
              <a:t>reduce dataset to the first two flashes</a:t>
            </a:r>
          </a:p>
        </p:txBody>
      </p:sp>
      <p:sp>
        <p:nvSpPr>
          <p:cNvPr id="218" name="Line"/>
          <p:cNvSpPr/>
          <p:nvPr/>
        </p:nvSpPr>
        <p:spPr>
          <a:xfrm flipV="1">
            <a:off x="3865837" y="1952974"/>
            <a:ext cx="1" cy="4510977"/>
          </a:xfrm>
          <a:prstGeom prst="line">
            <a:avLst/>
          </a:prstGeom>
          <a:ln>
            <a:solidFill>
              <a:srgbClr val="000000"/>
            </a:solidFill>
            <a:custDash>
              <a:ds d="200000" sp="200000"/>
            </a:custDash>
            <a:miter lim="400000"/>
          </a:ln>
        </p:spPr>
        <p:txBody>
          <a:bodyPr lIns="50800" tIns="50800" rIns="50800" bIns="50800" anchor="ct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219" name="✂️"/>
          <p:cNvSpPr txBox="1"/>
          <p:nvPr/>
        </p:nvSpPr>
        <p:spPr>
          <a:xfrm rot="10800000">
            <a:off x="3559768" y="6061655"/>
            <a:ext cx="612141" cy="698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algn="l" defTabSz="914400">
              <a:defRPr sz="3600">
                <a:uFill>
                  <a:solidFill>
                    <a:srgbClr val="000000"/>
                  </a:solidFill>
                </a:uFill>
              </a:defRPr>
            </a:lvl1pPr>
          </a:lstStyle>
          <a:p>
            <a:pPr/>
            <a:r>
              <a:t>✂️</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3" name="loop.mp4" descr="loop.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254000" y="1134113"/>
            <a:ext cx="8743950" cy="5829301"/>
          </a:xfrm>
          <a:prstGeom prst="rect">
            <a:avLst/>
          </a:prstGeom>
          <a:ln w="12700">
            <a:miter lim="400000"/>
          </a:ln>
        </p:spPr>
      </p:pic>
      <p:sp>
        <p:nvSpPr>
          <p:cNvPr id="224" name="Rectangle"/>
          <p:cNvSpPr/>
          <p:nvPr/>
        </p:nvSpPr>
        <p:spPr>
          <a:xfrm>
            <a:off x="0" y="0"/>
            <a:ext cx="9144000" cy="1143000"/>
          </a:xfrm>
          <a:prstGeom prst="rect">
            <a:avLst/>
          </a:prstGeom>
          <a:solidFill>
            <a:srgbClr val="000000"/>
          </a:solidFill>
          <a:ln w="12700">
            <a:miter lim="400000"/>
          </a:ln>
        </p:spPr>
        <p:txBody>
          <a:bodyPr lIns="50800" tIns="50800" rIns="50800" bIns="50800" anchor="ctr"/>
          <a:lstStyle/>
          <a:p>
            <a:pPr marL="40639" marR="40639" algn="l" defTabSz="914400">
              <a:defRPr>
                <a:uFill>
                  <a:solidFill>
                    <a:srgbClr val="000000"/>
                  </a:solidFill>
                </a:uFill>
                <a:latin typeface="Arial"/>
                <a:ea typeface="Arial"/>
                <a:cs typeface="Arial"/>
                <a:sym typeface="Arial"/>
              </a:defRPr>
            </a:pPr>
          </a:p>
        </p:txBody>
      </p:sp>
      <p:pic>
        <p:nvPicPr>
          <p:cNvPr id="225" name="DoubleT-485.jpg" descr="DoubleT-485.jpg"/>
          <p:cNvPicPr>
            <a:picLocks noChangeAspect="0"/>
          </p:cNvPicPr>
          <p:nvPr/>
        </p:nvPicPr>
        <p:blipFill>
          <a:blip r:embed="rId5">
            <a:extLst/>
          </a:blip>
          <a:srcRect l="20190" t="17184" r="29963" b="22038"/>
          <a:stretch>
            <a:fillRect/>
          </a:stretch>
        </p:blipFill>
        <p:spPr>
          <a:xfrm>
            <a:off x="8058150" y="133350"/>
            <a:ext cx="762000" cy="914400"/>
          </a:xfrm>
          <a:prstGeom prst="rect">
            <a:avLst/>
          </a:prstGeom>
          <a:ln w="12700">
            <a:miter lim="400000"/>
          </a:ln>
        </p:spPr>
      </p:pic>
      <p:sp>
        <p:nvSpPr>
          <p:cNvPr id="226" name="Example: 20 May 2018, 01-02 UTC…"/>
          <p:cNvSpPr txBox="1"/>
          <p:nvPr>
            <p:ph type="title"/>
          </p:nvPr>
        </p:nvSpPr>
        <p:spPr>
          <a:prstGeom prst="rect">
            <a:avLst/>
          </a:prstGeom>
        </p:spPr>
        <p:txBody>
          <a:bodyPr/>
          <a:lstStyle/>
          <a:p>
            <a:pPr/>
            <a:r>
              <a:t>Example: 20 May 2018, 01-02 UTC</a:t>
            </a:r>
          </a:p>
          <a:p>
            <a:pPr/>
            <a:r>
              <a:t>Images  every minute. GLM pixels visible, oversampled at 2 km on ABI fixed grid.</a:t>
            </a:r>
          </a:p>
        </p:txBody>
      </p:sp>
      <p:pic>
        <p:nvPicPr>
          <p:cNvPr id="227" name="Image" descr="Image"/>
          <p:cNvPicPr>
            <a:picLocks noChangeAspect="1"/>
          </p:cNvPicPr>
          <p:nvPr/>
        </p:nvPicPr>
        <p:blipFill>
          <a:blip r:embed="rId6">
            <a:extLst/>
          </a:blip>
          <a:srcRect l="20269" t="22867" r="23496" b="27432"/>
          <a:stretch>
            <a:fillRect/>
          </a:stretch>
        </p:blipFill>
        <p:spPr>
          <a:xfrm rot="21589517">
            <a:off x="6059250" y="4381533"/>
            <a:ext cx="2284368" cy="2024989"/>
          </a:xfrm>
          <a:prstGeom prst="rect">
            <a:avLst/>
          </a:prstGeom>
          <a:ln w="12700">
            <a:miter lim="400000"/>
          </a:ln>
        </p:spPr>
      </p:pic>
      <p:sp>
        <p:nvSpPr>
          <p:cNvPr id="228" name="West Texas LMA, 1 hr composite…"/>
          <p:cNvSpPr txBox="1"/>
          <p:nvPr/>
        </p:nvSpPr>
        <p:spPr>
          <a:xfrm>
            <a:off x="6056245" y="6247654"/>
            <a:ext cx="2944919" cy="558801"/>
          </a:xfrm>
          <a:prstGeom prst="rect">
            <a:avLst/>
          </a:prstGeom>
          <a:solidFill>
            <a:srgbClr val="FFFFFF">
              <a:alpha val="65530"/>
            </a:srgb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500"/>
            </a:pPr>
            <a:r>
              <a:t>West Texas LMA, 1 hr composite</a:t>
            </a:r>
          </a:p>
          <a:p>
            <a:pPr>
              <a:defRPr sz="1500"/>
            </a:pPr>
            <a:r>
              <a:t>See talks on Thursday</a:t>
            </a:r>
          </a:p>
        </p:txBody>
      </p:sp>
      <p:sp>
        <p:nvSpPr>
          <p:cNvPr id="229" name="FED"/>
          <p:cNvSpPr txBox="1"/>
          <p:nvPr/>
        </p:nvSpPr>
        <p:spPr>
          <a:xfrm>
            <a:off x="335751" y="1306145"/>
            <a:ext cx="571501"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FED</a:t>
            </a:r>
          </a:p>
        </p:txBody>
      </p:sp>
      <p:sp>
        <p:nvSpPr>
          <p:cNvPr id="230" name="AFA"/>
          <p:cNvSpPr txBox="1"/>
          <p:nvPr/>
        </p:nvSpPr>
        <p:spPr>
          <a:xfrm>
            <a:off x="3213483" y="1306145"/>
            <a:ext cx="546386"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AFA</a:t>
            </a:r>
          </a:p>
        </p:txBody>
      </p:sp>
      <p:sp>
        <p:nvSpPr>
          <p:cNvPr id="231" name="TOE"/>
          <p:cNvSpPr txBox="1"/>
          <p:nvPr/>
        </p:nvSpPr>
        <p:spPr>
          <a:xfrm>
            <a:off x="6049189" y="1306145"/>
            <a:ext cx="580208"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TOE</a:t>
            </a:r>
          </a:p>
        </p:txBody>
      </p:sp>
      <p:sp>
        <p:nvSpPr>
          <p:cNvPr id="232" name="AGA"/>
          <p:cNvSpPr txBox="1"/>
          <p:nvPr/>
        </p:nvSpPr>
        <p:spPr>
          <a:xfrm>
            <a:off x="3188145" y="4159673"/>
            <a:ext cx="597062"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AGA</a:t>
            </a:r>
          </a:p>
        </p:txBody>
      </p:sp>
      <p:sp>
        <p:nvSpPr>
          <p:cNvPr id="233" name="GED"/>
          <p:cNvSpPr txBox="1"/>
          <p:nvPr/>
        </p:nvSpPr>
        <p:spPr>
          <a:xfrm>
            <a:off x="316664" y="4159673"/>
            <a:ext cx="609676"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GED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5000000" fill="hold"/>
                                        <p:tgtEl>
                                          <p:spTgt spid="22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2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Rectangle"/>
          <p:cNvSpPr/>
          <p:nvPr/>
        </p:nvSpPr>
        <p:spPr>
          <a:xfrm>
            <a:off x="0" y="0"/>
            <a:ext cx="9144000" cy="1143000"/>
          </a:xfrm>
          <a:prstGeom prst="rect">
            <a:avLst/>
          </a:prstGeom>
          <a:solidFill>
            <a:srgbClr val="000000"/>
          </a:solidFill>
          <a:ln w="12700">
            <a:miter lim="400000"/>
          </a:ln>
        </p:spPr>
        <p:txBody>
          <a:bodyPr lIns="50800" tIns="50800" rIns="50800" bIns="50800" anchor="ctr"/>
          <a:lstStyle/>
          <a:p>
            <a:pPr marL="40639" marR="40639" algn="l" defTabSz="914400">
              <a:defRPr>
                <a:uFill>
                  <a:solidFill>
                    <a:srgbClr val="000000"/>
                  </a:solidFill>
                </a:uFill>
                <a:latin typeface="Arial"/>
                <a:ea typeface="Arial"/>
                <a:cs typeface="Arial"/>
                <a:sym typeface="Arial"/>
              </a:defRPr>
            </a:pPr>
          </a:p>
        </p:txBody>
      </p:sp>
      <p:pic>
        <p:nvPicPr>
          <p:cNvPr id="236" name="DoubleT-485.jpg" descr="DoubleT-485.jpg"/>
          <p:cNvPicPr>
            <a:picLocks noChangeAspect="0"/>
          </p:cNvPicPr>
          <p:nvPr/>
        </p:nvPicPr>
        <p:blipFill>
          <a:blip r:embed="rId2">
            <a:extLst/>
          </a:blip>
          <a:srcRect l="20190" t="17184" r="29963" b="22038"/>
          <a:stretch>
            <a:fillRect/>
          </a:stretch>
        </p:blipFill>
        <p:spPr>
          <a:xfrm>
            <a:off x="8058150" y="133350"/>
            <a:ext cx="762000" cy="914400"/>
          </a:xfrm>
          <a:prstGeom prst="rect">
            <a:avLst/>
          </a:prstGeom>
          <a:ln w="12700">
            <a:miter lim="400000"/>
          </a:ln>
        </p:spPr>
      </p:pic>
      <p:sp>
        <p:nvSpPr>
          <p:cNvPr id="237" name="Examples: storm cores and anvils"/>
          <p:cNvSpPr txBox="1"/>
          <p:nvPr>
            <p:ph type="title"/>
          </p:nvPr>
        </p:nvSpPr>
        <p:spPr>
          <a:prstGeom prst="rect">
            <a:avLst/>
          </a:prstGeom>
        </p:spPr>
        <p:txBody>
          <a:bodyPr/>
          <a:lstStyle/>
          <a:p>
            <a:pPr/>
            <a:r>
              <a:t>Examples: storm cores and anvils</a:t>
            </a:r>
          </a:p>
        </p:txBody>
      </p:sp>
      <p:pic>
        <p:nvPicPr>
          <p:cNvPr id="238" name="GLM_log_2018-05-20_015600.png" descr="GLM_log_2018-05-20_015600.png"/>
          <p:cNvPicPr>
            <a:picLocks noChangeAspect="1"/>
          </p:cNvPicPr>
          <p:nvPr/>
        </p:nvPicPr>
        <p:blipFill>
          <a:blip r:embed="rId3">
            <a:extLst/>
          </a:blip>
          <a:stretch>
            <a:fillRect/>
          </a:stretch>
        </p:blipFill>
        <p:spPr>
          <a:xfrm>
            <a:off x="220960" y="1064071"/>
            <a:ext cx="8702080" cy="5801387"/>
          </a:xfrm>
          <a:prstGeom prst="rect">
            <a:avLst/>
          </a:prstGeom>
          <a:ln w="12700">
            <a:miter lim="400000"/>
          </a:ln>
        </p:spPr>
      </p:pic>
      <p:sp>
        <p:nvSpPr>
          <p:cNvPr id="239" name="The combination of flash extent density and average flash area distinguishes between low flash rate storm cores and extensive anvil or stratiform discharges."/>
          <p:cNvSpPr txBox="1"/>
          <p:nvPr>
            <p:ph type="body" sz="quarter" idx="1"/>
          </p:nvPr>
        </p:nvSpPr>
        <p:spPr>
          <a:xfrm>
            <a:off x="5932787" y="4050970"/>
            <a:ext cx="2317040" cy="2567731"/>
          </a:xfrm>
          <a:prstGeom prst="rect">
            <a:avLst/>
          </a:prstGeom>
        </p:spPr>
        <p:txBody>
          <a:bodyPr/>
          <a:lstStyle>
            <a:lvl1pPr marL="21945" marR="21945" defTabSz="493776">
              <a:spcBef>
                <a:spcPts val="400"/>
              </a:spcBef>
              <a:defRPr sz="1728"/>
            </a:lvl1pPr>
          </a:lstStyle>
          <a:p>
            <a:pPr/>
            <a:r>
              <a:t>The combination of flash extent density and average flash area distinguishes between low flash rate storm cores and extensive anvil or stratiform discharges.</a:t>
            </a:r>
          </a:p>
        </p:txBody>
      </p:sp>
      <p:sp>
        <p:nvSpPr>
          <p:cNvPr id="240" name="FED"/>
          <p:cNvSpPr txBox="1"/>
          <p:nvPr/>
        </p:nvSpPr>
        <p:spPr>
          <a:xfrm>
            <a:off x="335751" y="1306145"/>
            <a:ext cx="571501"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FED</a:t>
            </a:r>
          </a:p>
        </p:txBody>
      </p:sp>
      <p:sp>
        <p:nvSpPr>
          <p:cNvPr id="241" name="AFA"/>
          <p:cNvSpPr txBox="1"/>
          <p:nvPr/>
        </p:nvSpPr>
        <p:spPr>
          <a:xfrm>
            <a:off x="3213483" y="1306145"/>
            <a:ext cx="546386"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AFA</a:t>
            </a:r>
          </a:p>
        </p:txBody>
      </p:sp>
      <p:sp>
        <p:nvSpPr>
          <p:cNvPr id="242" name="TOE"/>
          <p:cNvSpPr txBox="1"/>
          <p:nvPr/>
        </p:nvSpPr>
        <p:spPr>
          <a:xfrm>
            <a:off x="6049189" y="1306145"/>
            <a:ext cx="580208"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TOE</a:t>
            </a:r>
          </a:p>
        </p:txBody>
      </p:sp>
      <p:sp>
        <p:nvSpPr>
          <p:cNvPr id="243" name="AGA"/>
          <p:cNvSpPr txBox="1"/>
          <p:nvPr/>
        </p:nvSpPr>
        <p:spPr>
          <a:xfrm>
            <a:off x="3188145" y="4159673"/>
            <a:ext cx="597062"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AGA</a:t>
            </a:r>
          </a:p>
        </p:txBody>
      </p:sp>
      <p:sp>
        <p:nvSpPr>
          <p:cNvPr id="244" name="GED"/>
          <p:cNvSpPr txBox="1"/>
          <p:nvPr/>
        </p:nvSpPr>
        <p:spPr>
          <a:xfrm>
            <a:off x="316664" y="4159673"/>
            <a:ext cx="609676"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GED</a:t>
            </a:r>
          </a:p>
        </p:txBody>
      </p:sp>
      <p:sp>
        <p:nvSpPr>
          <p:cNvPr id="245" name="Line"/>
          <p:cNvSpPr/>
          <p:nvPr/>
        </p:nvSpPr>
        <p:spPr>
          <a:xfrm flipH="1" flipV="1">
            <a:off x="4533272" y="3131131"/>
            <a:ext cx="126479" cy="298899"/>
          </a:xfrm>
          <a:prstGeom prst="line">
            <a:avLst/>
          </a:prstGeom>
          <a:ln w="25400">
            <a:solidFill>
              <a:schemeClr val="accent5"/>
            </a:solidFill>
            <a:miter lim="400000"/>
            <a:tailEnd type="triangle"/>
          </a:ln>
        </p:spPr>
        <p:txBody>
          <a:bodyPr lIns="50800" tIns="50800" rIns="50800" bIns="50800" anchor="ct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246" name="Line"/>
          <p:cNvSpPr/>
          <p:nvPr/>
        </p:nvSpPr>
        <p:spPr>
          <a:xfrm flipH="1" flipV="1">
            <a:off x="5096942" y="3156531"/>
            <a:ext cx="126479" cy="298899"/>
          </a:xfrm>
          <a:prstGeom prst="line">
            <a:avLst/>
          </a:prstGeom>
          <a:ln w="25400">
            <a:solidFill>
              <a:schemeClr val="accent5"/>
            </a:solidFill>
            <a:miter lim="400000"/>
            <a:tailEnd type="triangle"/>
          </a:ln>
        </p:spPr>
        <p:txBody>
          <a:bodyPr lIns="50800" tIns="50800" rIns="50800" bIns="50800" anchor="ct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247" name="Line"/>
          <p:cNvSpPr/>
          <p:nvPr/>
        </p:nvSpPr>
        <p:spPr>
          <a:xfrm flipH="1" flipV="1">
            <a:off x="4046484" y="3340576"/>
            <a:ext cx="126478" cy="298899"/>
          </a:xfrm>
          <a:prstGeom prst="line">
            <a:avLst/>
          </a:prstGeom>
          <a:ln w="25400">
            <a:solidFill>
              <a:schemeClr val="accent5"/>
            </a:solidFill>
            <a:miter lim="400000"/>
            <a:tailEnd type="triangle"/>
          </a:ln>
        </p:spPr>
        <p:txBody>
          <a:bodyPr lIns="50800" tIns="50800" rIns="50800" bIns="50800" anchor="ct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248" name="Line"/>
          <p:cNvSpPr/>
          <p:nvPr/>
        </p:nvSpPr>
        <p:spPr>
          <a:xfrm flipH="1" flipV="1">
            <a:off x="1690939" y="3172354"/>
            <a:ext cx="126479" cy="298898"/>
          </a:xfrm>
          <a:prstGeom prst="line">
            <a:avLst/>
          </a:prstGeom>
          <a:ln w="25400">
            <a:solidFill>
              <a:schemeClr val="accent5"/>
            </a:solidFill>
            <a:miter lim="400000"/>
            <a:tailEnd type="triangle"/>
          </a:ln>
        </p:spPr>
        <p:txBody>
          <a:bodyPr lIns="50800" tIns="50800" rIns="50800" bIns="50800" anchor="ct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249" name="Line"/>
          <p:cNvSpPr/>
          <p:nvPr/>
        </p:nvSpPr>
        <p:spPr>
          <a:xfrm flipH="1" flipV="1">
            <a:off x="2254609" y="3197754"/>
            <a:ext cx="126479" cy="298898"/>
          </a:xfrm>
          <a:prstGeom prst="line">
            <a:avLst/>
          </a:prstGeom>
          <a:ln w="25400">
            <a:solidFill>
              <a:schemeClr val="accent5"/>
            </a:solidFill>
            <a:miter lim="400000"/>
            <a:tailEnd type="triangle"/>
          </a:ln>
        </p:spPr>
        <p:txBody>
          <a:bodyPr lIns="50800" tIns="50800" rIns="50800" bIns="50800" anchor="ct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250" name="Line"/>
          <p:cNvSpPr/>
          <p:nvPr/>
        </p:nvSpPr>
        <p:spPr>
          <a:xfrm flipH="1" flipV="1">
            <a:off x="1204150" y="3381798"/>
            <a:ext cx="126479" cy="298899"/>
          </a:xfrm>
          <a:prstGeom prst="line">
            <a:avLst/>
          </a:prstGeom>
          <a:ln w="25400">
            <a:solidFill>
              <a:schemeClr val="accent5"/>
            </a:solidFill>
            <a:miter lim="400000"/>
            <a:tailEnd type="triangle"/>
          </a:ln>
        </p:spPr>
        <p:txBody>
          <a:bodyPr lIns="50800" tIns="50800" rIns="50800" bIns="50800" anchor="ct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251" name="Line"/>
          <p:cNvSpPr/>
          <p:nvPr/>
        </p:nvSpPr>
        <p:spPr>
          <a:xfrm flipH="1" flipV="1">
            <a:off x="7375605" y="3156531"/>
            <a:ext cx="126479" cy="298899"/>
          </a:xfrm>
          <a:prstGeom prst="line">
            <a:avLst/>
          </a:prstGeom>
          <a:ln w="25400">
            <a:solidFill>
              <a:schemeClr val="accent5"/>
            </a:solidFill>
            <a:miter lim="400000"/>
            <a:tailEnd type="triangle"/>
          </a:ln>
        </p:spPr>
        <p:txBody>
          <a:bodyPr lIns="50800" tIns="50800" rIns="50800" bIns="50800" anchor="ct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252" name="Line"/>
          <p:cNvSpPr/>
          <p:nvPr/>
        </p:nvSpPr>
        <p:spPr>
          <a:xfrm flipH="1" flipV="1">
            <a:off x="7939275" y="3181931"/>
            <a:ext cx="126479" cy="298899"/>
          </a:xfrm>
          <a:prstGeom prst="line">
            <a:avLst/>
          </a:prstGeom>
          <a:ln w="25400">
            <a:solidFill>
              <a:schemeClr val="accent5"/>
            </a:solidFill>
            <a:miter lim="400000"/>
            <a:tailEnd type="triangle"/>
          </a:ln>
        </p:spPr>
        <p:txBody>
          <a:bodyPr lIns="50800" tIns="50800" rIns="50800" bIns="50800" anchor="ct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253" name="Line"/>
          <p:cNvSpPr/>
          <p:nvPr/>
        </p:nvSpPr>
        <p:spPr>
          <a:xfrm flipH="1" flipV="1">
            <a:off x="6888816" y="3365976"/>
            <a:ext cx="126479" cy="298899"/>
          </a:xfrm>
          <a:prstGeom prst="line">
            <a:avLst/>
          </a:prstGeom>
          <a:ln w="25400">
            <a:solidFill>
              <a:schemeClr val="accent5"/>
            </a:solidFill>
            <a:miter lim="400000"/>
            <a:tailEnd type="triangle"/>
          </a:ln>
        </p:spPr>
        <p:txBody>
          <a:bodyPr lIns="50800" tIns="50800" rIns="50800" bIns="50800" anchor="ct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254" name="Line"/>
          <p:cNvSpPr/>
          <p:nvPr/>
        </p:nvSpPr>
        <p:spPr>
          <a:xfrm flipH="1" flipV="1">
            <a:off x="4581244" y="5998865"/>
            <a:ext cx="126479" cy="298898"/>
          </a:xfrm>
          <a:prstGeom prst="line">
            <a:avLst/>
          </a:prstGeom>
          <a:ln w="25400">
            <a:solidFill>
              <a:schemeClr val="accent5"/>
            </a:solidFill>
            <a:miter lim="400000"/>
            <a:tailEnd type="triangle"/>
          </a:ln>
        </p:spPr>
        <p:txBody>
          <a:bodyPr lIns="50800" tIns="50800" rIns="50800" bIns="50800" anchor="ct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255" name="Line"/>
          <p:cNvSpPr/>
          <p:nvPr/>
        </p:nvSpPr>
        <p:spPr>
          <a:xfrm flipH="1" flipV="1">
            <a:off x="5144913" y="6024265"/>
            <a:ext cx="126479" cy="298898"/>
          </a:xfrm>
          <a:prstGeom prst="line">
            <a:avLst/>
          </a:prstGeom>
          <a:ln w="25400">
            <a:solidFill>
              <a:schemeClr val="accent5"/>
            </a:solidFill>
            <a:miter lim="400000"/>
            <a:tailEnd type="triangle"/>
          </a:ln>
        </p:spPr>
        <p:txBody>
          <a:bodyPr lIns="50800" tIns="50800" rIns="50800" bIns="50800" anchor="ct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256" name="Line"/>
          <p:cNvSpPr/>
          <p:nvPr/>
        </p:nvSpPr>
        <p:spPr>
          <a:xfrm flipH="1" flipV="1">
            <a:off x="4094455" y="6208309"/>
            <a:ext cx="126479" cy="298899"/>
          </a:xfrm>
          <a:prstGeom prst="line">
            <a:avLst/>
          </a:prstGeom>
          <a:ln w="25400">
            <a:solidFill>
              <a:schemeClr val="accent5"/>
            </a:solidFill>
            <a:miter lim="400000"/>
            <a:tailEnd type="triangle"/>
          </a:ln>
        </p:spPr>
        <p:txBody>
          <a:bodyPr lIns="50800" tIns="50800" rIns="50800" bIns="50800" anchor="ct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257" name="Line"/>
          <p:cNvSpPr/>
          <p:nvPr/>
        </p:nvSpPr>
        <p:spPr>
          <a:xfrm flipH="1" flipV="1">
            <a:off x="1683824" y="6010858"/>
            <a:ext cx="126479" cy="298898"/>
          </a:xfrm>
          <a:prstGeom prst="line">
            <a:avLst/>
          </a:prstGeom>
          <a:ln w="25400">
            <a:solidFill>
              <a:schemeClr val="accent5"/>
            </a:solidFill>
            <a:miter lim="400000"/>
            <a:tailEnd type="triangle"/>
          </a:ln>
        </p:spPr>
        <p:txBody>
          <a:bodyPr lIns="50800" tIns="50800" rIns="50800" bIns="50800" anchor="ct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258" name="Line"/>
          <p:cNvSpPr/>
          <p:nvPr/>
        </p:nvSpPr>
        <p:spPr>
          <a:xfrm flipH="1" flipV="1">
            <a:off x="2247494" y="6036258"/>
            <a:ext cx="126479" cy="298898"/>
          </a:xfrm>
          <a:prstGeom prst="line">
            <a:avLst/>
          </a:prstGeom>
          <a:ln w="25400">
            <a:solidFill>
              <a:schemeClr val="accent5"/>
            </a:solidFill>
            <a:miter lim="400000"/>
            <a:tailEnd type="triangle"/>
          </a:ln>
        </p:spPr>
        <p:txBody>
          <a:bodyPr lIns="50800" tIns="50800" rIns="50800" bIns="50800" anchor="ct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
        <p:nvSpPr>
          <p:cNvPr id="259" name="Line"/>
          <p:cNvSpPr/>
          <p:nvPr/>
        </p:nvSpPr>
        <p:spPr>
          <a:xfrm flipH="1" flipV="1">
            <a:off x="1197035" y="6220302"/>
            <a:ext cx="126479" cy="298899"/>
          </a:xfrm>
          <a:prstGeom prst="line">
            <a:avLst/>
          </a:prstGeom>
          <a:ln w="25400">
            <a:solidFill>
              <a:schemeClr val="accent5"/>
            </a:solidFill>
            <a:miter lim="400000"/>
            <a:tailEnd type="triangle"/>
          </a:ln>
        </p:spPr>
        <p:txBody>
          <a:bodyPr lIns="50800" tIns="50800" rIns="50800" bIns="50800" anchor="ctr"/>
          <a:lstStyle/>
          <a:p>
            <a:pPr>
              <a:defRPr sz="2000">
                <a:solidFill>
                  <a:srgbClr val="FFFFFF"/>
                </a:solidFill>
                <a:effectLst>
                  <a:outerShdw sx="100000" sy="100000" kx="0" ky="0" algn="b" rotWithShape="0" blurRad="38100" dist="12700" dir="5400000">
                    <a:srgbClr val="000000">
                      <a:alpha val="50000"/>
                    </a:srgbClr>
                  </a:outerShdw>
                </a:effectLst>
                <a:latin typeface="+mj-lt"/>
                <a:ea typeface="+mj-ea"/>
                <a:cs typeface="+mj-cs"/>
                <a:sym typeface="Gill Sans"/>
              </a:defRPr>
            </a:pP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1" name="Image" descr="Image"/>
          <p:cNvPicPr>
            <a:picLocks noChangeAspect="1"/>
          </p:cNvPicPr>
          <p:nvPr/>
        </p:nvPicPr>
        <p:blipFill>
          <a:blip r:embed="rId2">
            <a:extLst/>
          </a:blip>
          <a:stretch>
            <a:fillRect/>
          </a:stretch>
        </p:blipFill>
        <p:spPr>
          <a:xfrm>
            <a:off x="220960" y="1089574"/>
            <a:ext cx="8702080" cy="5801387"/>
          </a:xfrm>
          <a:prstGeom prst="rect">
            <a:avLst/>
          </a:prstGeom>
          <a:ln w="12700">
            <a:miter lim="400000"/>
          </a:ln>
        </p:spPr>
      </p:pic>
      <p:sp>
        <p:nvSpPr>
          <p:cNvPr id="262" name="Rectangle"/>
          <p:cNvSpPr/>
          <p:nvPr/>
        </p:nvSpPr>
        <p:spPr>
          <a:xfrm>
            <a:off x="0" y="0"/>
            <a:ext cx="9144000" cy="1143000"/>
          </a:xfrm>
          <a:prstGeom prst="rect">
            <a:avLst/>
          </a:prstGeom>
          <a:solidFill>
            <a:srgbClr val="000000"/>
          </a:solidFill>
          <a:ln w="12700">
            <a:miter lim="400000"/>
          </a:ln>
        </p:spPr>
        <p:txBody>
          <a:bodyPr lIns="50800" tIns="50800" rIns="50800" bIns="50800" anchor="ctr"/>
          <a:lstStyle/>
          <a:p>
            <a:pPr marL="40639" marR="40639" algn="l" defTabSz="914400">
              <a:defRPr>
                <a:uFill>
                  <a:solidFill>
                    <a:srgbClr val="000000"/>
                  </a:solidFill>
                </a:uFill>
                <a:latin typeface="Arial"/>
                <a:ea typeface="Arial"/>
                <a:cs typeface="Arial"/>
                <a:sym typeface="Arial"/>
              </a:defRPr>
            </a:pPr>
          </a:p>
        </p:txBody>
      </p:sp>
      <p:pic>
        <p:nvPicPr>
          <p:cNvPr id="263" name="DoubleT-485.jpg" descr="DoubleT-485.jpg"/>
          <p:cNvPicPr>
            <a:picLocks noChangeAspect="0"/>
          </p:cNvPicPr>
          <p:nvPr/>
        </p:nvPicPr>
        <p:blipFill>
          <a:blip r:embed="rId3">
            <a:extLst/>
          </a:blip>
          <a:srcRect l="20190" t="17184" r="29963" b="22038"/>
          <a:stretch>
            <a:fillRect/>
          </a:stretch>
        </p:blipFill>
        <p:spPr>
          <a:xfrm>
            <a:off x="8058150" y="133350"/>
            <a:ext cx="762000" cy="914400"/>
          </a:xfrm>
          <a:prstGeom prst="rect">
            <a:avLst/>
          </a:prstGeom>
          <a:ln w="12700">
            <a:miter lim="400000"/>
          </a:ln>
        </p:spPr>
      </p:pic>
      <p:sp>
        <p:nvSpPr>
          <p:cNvPr id="264" name="Examples"/>
          <p:cNvSpPr txBox="1"/>
          <p:nvPr>
            <p:ph type="title"/>
          </p:nvPr>
        </p:nvSpPr>
        <p:spPr>
          <a:prstGeom prst="rect">
            <a:avLst/>
          </a:prstGeom>
        </p:spPr>
        <p:txBody>
          <a:bodyPr/>
          <a:lstStyle/>
          <a:p>
            <a:pPr/>
            <a:r>
              <a:t>Examples</a:t>
            </a:r>
          </a:p>
        </p:txBody>
      </p:sp>
      <p:sp>
        <p:nvSpPr>
          <p:cNvPr id="265" name="FCD, GCD:…"/>
          <p:cNvSpPr txBox="1"/>
          <p:nvPr>
            <p:ph type="body" sz="quarter" idx="1"/>
          </p:nvPr>
        </p:nvSpPr>
        <p:spPr>
          <a:xfrm>
            <a:off x="5932787" y="4132500"/>
            <a:ext cx="2344201" cy="2567731"/>
          </a:xfrm>
          <a:prstGeom prst="rect">
            <a:avLst/>
          </a:prstGeom>
        </p:spPr>
        <p:txBody>
          <a:bodyPr/>
          <a:lstStyle/>
          <a:p>
            <a:pPr marL="23571" marR="23571" defTabSz="530351">
              <a:spcBef>
                <a:spcPts val="500"/>
              </a:spcBef>
              <a:defRPr sz="1856"/>
            </a:pPr>
            <a:r>
              <a:t>FCD, GCD:</a:t>
            </a:r>
          </a:p>
          <a:p>
            <a:pPr marL="23571" marR="23571" defTabSz="530351">
              <a:spcBef>
                <a:spcPts val="500"/>
              </a:spcBef>
              <a:defRPr sz="1856"/>
            </a:pPr>
            <a:r>
              <a:t>• Too sparse for good visualization</a:t>
            </a:r>
          </a:p>
          <a:p>
            <a:pPr marL="23571" marR="23571" defTabSz="530351">
              <a:spcBef>
                <a:spcPts val="500"/>
              </a:spcBef>
              <a:defRPr sz="1856"/>
            </a:pPr>
            <a:r>
              <a:t>• Still needed: sum to find flash and group rates within a storm cell or within current AWIPS view</a:t>
            </a:r>
          </a:p>
        </p:txBody>
      </p:sp>
      <p:sp>
        <p:nvSpPr>
          <p:cNvPr id="266" name="FED"/>
          <p:cNvSpPr txBox="1"/>
          <p:nvPr/>
        </p:nvSpPr>
        <p:spPr>
          <a:xfrm>
            <a:off x="335751" y="1306145"/>
            <a:ext cx="571501"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FED</a:t>
            </a:r>
          </a:p>
        </p:txBody>
      </p:sp>
      <p:sp>
        <p:nvSpPr>
          <p:cNvPr id="267" name="FCD"/>
          <p:cNvSpPr txBox="1"/>
          <p:nvPr/>
        </p:nvSpPr>
        <p:spPr>
          <a:xfrm>
            <a:off x="3194619" y="1306145"/>
            <a:ext cx="584114"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FCD</a:t>
            </a:r>
          </a:p>
        </p:txBody>
      </p:sp>
      <p:sp>
        <p:nvSpPr>
          <p:cNvPr id="268" name="TOE"/>
          <p:cNvSpPr txBox="1"/>
          <p:nvPr/>
        </p:nvSpPr>
        <p:spPr>
          <a:xfrm>
            <a:off x="6049189" y="1306145"/>
            <a:ext cx="580208"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TOE</a:t>
            </a:r>
          </a:p>
        </p:txBody>
      </p:sp>
      <p:sp>
        <p:nvSpPr>
          <p:cNvPr id="269" name="GCD"/>
          <p:cNvSpPr txBox="1"/>
          <p:nvPr/>
        </p:nvSpPr>
        <p:spPr>
          <a:xfrm>
            <a:off x="3175532" y="4159673"/>
            <a:ext cx="622288"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GCD</a:t>
            </a:r>
          </a:p>
        </p:txBody>
      </p:sp>
      <p:sp>
        <p:nvSpPr>
          <p:cNvPr id="270" name="GED"/>
          <p:cNvSpPr txBox="1"/>
          <p:nvPr/>
        </p:nvSpPr>
        <p:spPr>
          <a:xfrm>
            <a:off x="316664" y="4159673"/>
            <a:ext cx="609676"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GED</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2" name="Image" descr="Image"/>
          <p:cNvPicPr>
            <a:picLocks noChangeAspect="1"/>
          </p:cNvPicPr>
          <p:nvPr/>
        </p:nvPicPr>
        <p:blipFill>
          <a:blip r:embed="rId2">
            <a:extLst/>
          </a:blip>
          <a:stretch>
            <a:fillRect/>
          </a:stretch>
        </p:blipFill>
        <p:spPr>
          <a:xfrm>
            <a:off x="1929850" y="2396707"/>
            <a:ext cx="7214150" cy="4517715"/>
          </a:xfrm>
          <a:prstGeom prst="rect">
            <a:avLst/>
          </a:prstGeom>
          <a:ln w="12700">
            <a:miter lim="400000"/>
          </a:ln>
        </p:spPr>
      </p:pic>
      <p:sp>
        <p:nvSpPr>
          <p:cNvPr id="273" name="Rectangle"/>
          <p:cNvSpPr/>
          <p:nvPr/>
        </p:nvSpPr>
        <p:spPr>
          <a:xfrm>
            <a:off x="0" y="0"/>
            <a:ext cx="9144000" cy="1143000"/>
          </a:xfrm>
          <a:prstGeom prst="rect">
            <a:avLst/>
          </a:prstGeom>
          <a:solidFill>
            <a:srgbClr val="000000"/>
          </a:solidFill>
          <a:ln w="12700">
            <a:miter lim="400000"/>
          </a:ln>
        </p:spPr>
        <p:txBody>
          <a:bodyPr lIns="50800" tIns="50800" rIns="50800" bIns="50800" anchor="ctr"/>
          <a:lstStyle/>
          <a:p>
            <a:pPr marL="40639" marR="40639" algn="l" defTabSz="914400">
              <a:defRPr>
                <a:uFill>
                  <a:solidFill>
                    <a:srgbClr val="000000"/>
                  </a:solidFill>
                </a:uFill>
                <a:latin typeface="Arial"/>
                <a:ea typeface="Arial"/>
                <a:cs typeface="Arial"/>
                <a:sym typeface="Arial"/>
              </a:defRPr>
            </a:pPr>
          </a:p>
        </p:txBody>
      </p:sp>
      <p:graphicFrame>
        <p:nvGraphicFramePr>
          <p:cNvPr id="274" name="Table"/>
          <p:cNvGraphicFramePr/>
          <p:nvPr/>
        </p:nvGraphicFramePr>
        <p:xfrm>
          <a:off x="-16930" y="634122"/>
          <a:ext cx="7971229" cy="2003832"/>
        </p:xfrm>
        <a:graphic xmlns:a="http://schemas.openxmlformats.org/drawingml/2006/main">
          <a:graphicData uri="http://schemas.openxmlformats.org/drawingml/2006/table">
            <a:tbl>
              <a:tblPr firstCol="0" firstRow="1" lastCol="0" lastRow="0" bandCol="0" bandRow="0" rtl="0">
                <a:tableStyleId>{4C3C2611-4C71-4FC5-86AE-919BDF0F9419}</a:tableStyleId>
              </a:tblPr>
              <a:tblGrid>
                <a:gridCol w="3985614"/>
                <a:gridCol w="3985614"/>
              </a:tblGrid>
              <a:tr h="517930">
                <a:tc>
                  <a:txBody>
                    <a:bodyPr/>
                    <a:lstStyle/>
                    <a:p>
                      <a:pPr defTabSz="914400">
                        <a:defRPr>
                          <a:solidFill>
                            <a:srgbClr val="000000"/>
                          </a:solidFill>
                          <a:uFillTx/>
                        </a:defRPr>
                      </a:pPr>
                      <a:r>
                        <a:rPr b="1" sz="2400">
                          <a:solidFill>
                            <a:srgbClr val="FFFFFF"/>
                          </a:solidFill>
                          <a:latin typeface="Helvetica"/>
                          <a:ea typeface="Helvetica"/>
                          <a:cs typeface="Helvetica"/>
                          <a:sym typeface="Helvetica"/>
                        </a:rPr>
                        <a:t>Challenge</a:t>
                      </a:r>
                    </a:p>
                  </a:txBody>
                  <a:tcPr marL="50800" marR="50800" marT="50800" marB="50800" anchor="ctr" anchorCtr="0" horzOverflow="overflow">
                    <a:lnL w="12700">
                      <a:miter lim="400000"/>
                    </a:lnL>
                    <a:lnT w="12700">
                      <a:miter lim="400000"/>
                    </a:lnT>
                    <a:solidFill>
                      <a:srgbClr val="000000"/>
                    </a:solidFill>
                  </a:tcPr>
                </a:tc>
                <a:tc>
                  <a:txBody>
                    <a:bodyPr/>
                    <a:lstStyle/>
                    <a:p>
                      <a:pPr defTabSz="914400">
                        <a:defRPr>
                          <a:solidFill>
                            <a:srgbClr val="000000"/>
                          </a:solidFill>
                          <a:uFillTx/>
                        </a:defRPr>
                      </a:pPr>
                      <a:r>
                        <a:rPr b="1" sz="2400">
                          <a:solidFill>
                            <a:srgbClr val="FFFFFF"/>
                          </a:solidFill>
                          <a:latin typeface="Helvetica"/>
                          <a:ea typeface="Helvetica"/>
                          <a:cs typeface="Helvetica"/>
                          <a:sym typeface="Helvetica"/>
                        </a:rPr>
                        <a:t>Solution</a:t>
                      </a:r>
                    </a:p>
                  </a:txBody>
                  <a:tcPr marL="50800" marR="50800" marT="50800" marB="50800" anchor="ctr" anchorCtr="0" horzOverflow="overflow">
                    <a:lnR w="12700">
                      <a:miter lim="400000"/>
                    </a:lnR>
                    <a:lnT w="12700">
                      <a:miter lim="400000"/>
                    </a:lnT>
                    <a:solidFill>
                      <a:srgbClr val="000000"/>
                    </a:solidFill>
                  </a:tcPr>
                </a:tc>
              </a:tr>
              <a:tr h="1485900">
                <a:tc>
                  <a:txBody>
                    <a:bodyPr/>
                    <a:lstStyle/>
                    <a:p>
                      <a:pPr defTabSz="914400">
                        <a:defRPr sz="1500">
                          <a:solidFill>
                            <a:srgbClr val="000000"/>
                          </a:solidFill>
                          <a:uFillTx/>
                          <a:latin typeface="Helvetica"/>
                          <a:ea typeface="Helvetica"/>
                          <a:cs typeface="Helvetica"/>
                          <a:sym typeface="Helvetica"/>
                        </a:defRPr>
                      </a:pPr>
                      <a:r>
                        <a:t> The same storm may be displayed in three locations on an end user display</a:t>
                      </a:r>
                    </a:p>
                    <a:p>
                      <a:pPr marL="260684" indent="-260684" defTabSz="914400">
                        <a:buSzPct val="100000"/>
                        <a:buAutoNum type="arabicPeriod" startAt="1"/>
                        <a:defRPr sz="1500">
                          <a:solidFill>
                            <a:srgbClr val="000000"/>
                          </a:solidFill>
                          <a:uFillTx/>
                          <a:latin typeface="Helvetica"/>
                          <a:ea typeface="Helvetica"/>
                          <a:cs typeface="Helvetica"/>
                          <a:sym typeface="Helvetica"/>
                        </a:defRPr>
                      </a:pPr>
                      <a:r>
                        <a:t>Ground-referenced position (radar, CG)</a:t>
                      </a:r>
                    </a:p>
                    <a:p>
                      <a:pPr marL="260684" indent="-260684" defTabSz="914400">
                        <a:buSzPct val="100000"/>
                        <a:buAutoNum type="arabicPeriod" startAt="1"/>
                        <a:defRPr sz="1500">
                          <a:solidFill>
                            <a:srgbClr val="000000"/>
                          </a:solidFill>
                          <a:uFillTx/>
                          <a:latin typeface="Helvetica"/>
                          <a:ea typeface="Helvetica"/>
                          <a:cs typeface="Helvetica"/>
                          <a:sym typeface="Helvetica"/>
                        </a:defRPr>
                      </a:pPr>
                      <a:r>
                        <a:t>ABI parallax</a:t>
                      </a:r>
                    </a:p>
                    <a:p>
                      <a:pPr marL="260684" indent="-260684" defTabSz="914400">
                        <a:buSzPct val="100000"/>
                        <a:buAutoNum type="arabicPeriod" startAt="1"/>
                        <a:defRPr sz="1500">
                          <a:solidFill>
                            <a:srgbClr val="000000"/>
                          </a:solidFill>
                          <a:uFillTx/>
                          <a:latin typeface="Helvetica"/>
                          <a:ea typeface="Helvetica"/>
                          <a:cs typeface="Helvetica"/>
                          <a:sym typeface="Helvetica"/>
                        </a:defRPr>
                      </a:pPr>
                      <a:r>
                        <a:t>GLM offset due to any mismatch between cloud top height and lightning ellipsoid</a:t>
                      </a:r>
                    </a:p>
                  </a:txBody>
                  <a:tcPr marL="50800" marR="50800" marT="50800" marB="50800" anchor="ctr" anchorCtr="0" horzOverflow="overflow">
                    <a:lnL w="12700">
                      <a:miter lim="400000"/>
                    </a:lnL>
                    <a:lnB w="12700">
                      <a:miter lim="400000"/>
                    </a:lnB>
                  </a:tcPr>
                </a:tc>
                <a:tc>
                  <a:txBody>
                    <a:bodyPr/>
                    <a:lstStyle/>
                    <a:p>
                      <a:pPr defTabSz="914400">
                        <a:defRPr>
                          <a:solidFill>
                            <a:srgbClr val="000000"/>
                          </a:solidFill>
                          <a:uFillTx/>
                        </a:defRPr>
                      </a:pPr>
                      <a:r>
                        <a:rPr sz="1500">
                          <a:latin typeface="Helvetica"/>
                          <a:ea typeface="Helvetica"/>
                          <a:cs typeface="Helvetica"/>
                          <a:sym typeface="Helvetica"/>
                        </a:rPr>
                        <a:t>Dissemination of imagery on the ABI fixed grid without parallax correction  or a lightning ellipsoid.
Result: a single parallax for all satellite data</a:t>
                      </a:r>
                    </a:p>
                  </a:txBody>
                  <a:tcPr marL="50800" marR="50800" marT="50800" marB="50800" anchor="ctr" anchorCtr="0" horzOverflow="overflow">
                    <a:lnR w="12700">
                      <a:miter lim="400000"/>
                    </a:lnR>
                    <a:lnB w="12700">
                      <a:miter lim="400000"/>
                    </a:lnB>
                  </a:tcPr>
                </a:tc>
              </a:tr>
            </a:tbl>
          </a:graphicData>
        </a:graphic>
      </p:graphicFrame>
      <p:pic>
        <p:nvPicPr>
          <p:cNvPr id="275" name="DoubleT-485.jpg" descr="DoubleT-485.jpg"/>
          <p:cNvPicPr>
            <a:picLocks noChangeAspect="0"/>
          </p:cNvPicPr>
          <p:nvPr/>
        </p:nvPicPr>
        <p:blipFill>
          <a:blip r:embed="rId3">
            <a:extLst/>
          </a:blip>
          <a:srcRect l="20190" t="17184" r="29963" b="22038"/>
          <a:stretch>
            <a:fillRect/>
          </a:stretch>
        </p:blipFill>
        <p:spPr>
          <a:xfrm>
            <a:off x="8058150" y="133350"/>
            <a:ext cx="762000" cy="914400"/>
          </a:xfrm>
          <a:prstGeom prst="rect">
            <a:avLst/>
          </a:prstGeom>
          <a:ln w="12700">
            <a:miter lim="400000"/>
          </a:ln>
        </p:spPr>
      </p:pic>
      <p:sp>
        <p:nvSpPr>
          <p:cNvPr id="276" name="Implementation details"/>
          <p:cNvSpPr txBox="1"/>
          <p:nvPr>
            <p:ph type="title"/>
          </p:nvPr>
        </p:nvSpPr>
        <p:spPr>
          <a:xfrm>
            <a:off x="360362" y="-241300"/>
            <a:ext cx="7515226" cy="1143000"/>
          </a:xfrm>
          <a:prstGeom prst="rect">
            <a:avLst/>
          </a:prstGeom>
        </p:spPr>
        <p:txBody>
          <a:bodyPr/>
          <a:lstStyle/>
          <a:p>
            <a:pPr/>
            <a:r>
              <a:t>Implementation details</a:t>
            </a:r>
          </a:p>
        </p:txBody>
      </p:sp>
      <p:sp>
        <p:nvSpPr>
          <p:cNvPr id="277" name="In this example, the GLM L2 position is offset to the south of the desired radar-indicated position because the storm top was below the lightning ellipsoid"/>
          <p:cNvSpPr txBox="1"/>
          <p:nvPr/>
        </p:nvSpPr>
        <p:spPr>
          <a:xfrm>
            <a:off x="1118" y="4785774"/>
            <a:ext cx="1801482" cy="182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400"/>
            </a:lvl1pPr>
          </a:lstStyle>
          <a:p>
            <a:pPr/>
            <a:r>
              <a:t>In this example, the GLM L2 position is offset to the south of the desired radar-indicated position because the storm top was below the lightning ellipsoid</a:t>
            </a:r>
          </a:p>
        </p:txBody>
      </p:sp>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Gill Sans"/>
        <a:ea typeface="Gill Sans"/>
        <a:cs typeface="Gill Sans"/>
      </a:majorFont>
      <a:minorFont>
        <a:latin typeface="Times New Roman"/>
        <a:ea typeface="Times New Roman"/>
        <a:cs typeface="Times New Roman"/>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064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06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Gill Sans"/>
        <a:ea typeface="Gill Sans"/>
        <a:cs typeface="Gill Sans"/>
      </a:majorFont>
      <a:minorFont>
        <a:latin typeface="Times New Roman"/>
        <a:ea typeface="Times New Roman"/>
        <a:cs typeface="Times New Roman"/>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064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06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