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63" r:id="rId2"/>
  </p:sldMasterIdLst>
  <p:notesMasterIdLst>
    <p:notesMasterId r:id="rId46"/>
  </p:notesMasterIdLst>
  <p:handoutMasterIdLst>
    <p:handoutMasterId r:id="rId47"/>
  </p:handoutMasterIdLst>
  <p:sldIdLst>
    <p:sldId id="256" r:id="rId3"/>
    <p:sldId id="409" r:id="rId4"/>
    <p:sldId id="443" r:id="rId5"/>
    <p:sldId id="445" r:id="rId6"/>
    <p:sldId id="446" r:id="rId7"/>
    <p:sldId id="460" r:id="rId8"/>
    <p:sldId id="441" r:id="rId9"/>
    <p:sldId id="447" r:id="rId10"/>
    <p:sldId id="448" r:id="rId11"/>
    <p:sldId id="449" r:id="rId12"/>
    <p:sldId id="463" r:id="rId13"/>
    <p:sldId id="462" r:id="rId14"/>
    <p:sldId id="454" r:id="rId15"/>
    <p:sldId id="444" r:id="rId16"/>
    <p:sldId id="455" r:id="rId17"/>
    <p:sldId id="457" r:id="rId18"/>
    <p:sldId id="459" r:id="rId19"/>
    <p:sldId id="456" r:id="rId20"/>
    <p:sldId id="442" r:id="rId21"/>
    <p:sldId id="461" r:id="rId22"/>
    <p:sldId id="450" r:id="rId23"/>
    <p:sldId id="451" r:id="rId24"/>
    <p:sldId id="452" r:id="rId25"/>
    <p:sldId id="453" r:id="rId26"/>
    <p:sldId id="438" r:id="rId27"/>
    <p:sldId id="423" r:id="rId28"/>
    <p:sldId id="422" r:id="rId29"/>
    <p:sldId id="426" r:id="rId30"/>
    <p:sldId id="427" r:id="rId31"/>
    <p:sldId id="428" r:id="rId32"/>
    <p:sldId id="431" r:id="rId33"/>
    <p:sldId id="432" r:id="rId34"/>
    <p:sldId id="429" r:id="rId35"/>
    <p:sldId id="430" r:id="rId36"/>
    <p:sldId id="435" r:id="rId37"/>
    <p:sldId id="436" r:id="rId38"/>
    <p:sldId id="437" r:id="rId39"/>
    <p:sldId id="424" r:id="rId40"/>
    <p:sldId id="425" r:id="rId41"/>
    <p:sldId id="439" r:id="rId42"/>
    <p:sldId id="433" r:id="rId43"/>
    <p:sldId id="434" r:id="rId44"/>
    <p:sldId id="458" r:id="rId4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lbright, Jon P. (GSFC-416.0)[COLUMBUS TECHNOLOGIES AND SERVICES INC]" initials="FJP(TASI" lastIdx="32" clrIdx="0">
    <p:extLst/>
  </p:cmAuthor>
  <p:cmAuthor id="2" name="Juan Rodriguez" initials="JR"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45" autoAdjust="0"/>
    <p:restoredTop sz="87789" autoAdjust="0"/>
  </p:normalViewPr>
  <p:slideViewPr>
    <p:cSldViewPr snapToGrid="0" showGuides="1">
      <p:cViewPr varScale="1">
        <p:scale>
          <a:sx n="103" d="100"/>
          <a:sy n="103" d="100"/>
        </p:scale>
        <p:origin x="2150" y="72"/>
      </p:cViewPr>
      <p:guideLst>
        <p:guide orient="horz" pos="408"/>
        <p:guide pos="2880"/>
      </p:guideLst>
    </p:cSldViewPr>
  </p:slideViewPr>
  <p:notesTextViewPr>
    <p:cViewPr>
      <p:scale>
        <a:sx n="3" d="2"/>
        <a:sy n="3" d="2"/>
      </p:scale>
      <p:origin x="0" y="0"/>
    </p:cViewPr>
  </p:notesTextViewPr>
  <p:sorterViewPr>
    <p:cViewPr>
      <p:scale>
        <a:sx n="100" d="100"/>
        <a:sy n="100" d="100"/>
      </p:scale>
      <p:origin x="0" y="-143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56B3750-7B0C-9944-BDA4-3D432B4DC138}" type="datetimeFigureOut">
              <a:rPr lang="en-US" smtClean="0"/>
              <a:t>10/26/2018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A21F64F-E0B9-FD4F-ABE1-F44FD03C5F86}" type="slidenum">
              <a:rPr lang="en-US" smtClean="0"/>
              <a:t>‹#›</a:t>
            </a:fld>
            <a:endParaRPr lang="en-US"/>
          </a:p>
        </p:txBody>
      </p:sp>
    </p:spTree>
    <p:extLst>
      <p:ext uri="{BB962C8B-B14F-4D97-AF65-F5344CB8AC3E}">
        <p14:creationId xmlns:p14="http://schemas.microsoft.com/office/powerpoint/2010/main" val="21139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A9EA010-A379-435B-8A27-4342493C9D8B}" type="datetimeFigureOut">
              <a:rPr lang="en-US" smtClean="0"/>
              <a:pPr/>
              <a:t>10/26/2018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7D85A49-F495-4469-B05B-74800E2130EA}" type="slidenum">
              <a:rPr lang="en-US" smtClean="0"/>
              <a:pPr/>
              <a:t>‹#›</a:t>
            </a:fld>
            <a:endParaRPr lang="en-US"/>
          </a:p>
        </p:txBody>
      </p:sp>
    </p:spTree>
    <p:extLst>
      <p:ext uri="{BB962C8B-B14F-4D97-AF65-F5344CB8AC3E}">
        <p14:creationId xmlns:p14="http://schemas.microsoft.com/office/powerpoint/2010/main" val="309393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85A49-F495-4469-B05B-74800E2130EA}" type="slidenum">
              <a:rPr lang="en-US" smtClean="0"/>
              <a:pPr/>
              <a:t>1</a:t>
            </a:fld>
            <a:endParaRPr lang="en-US"/>
          </a:p>
        </p:txBody>
      </p:sp>
    </p:spTree>
    <p:extLst>
      <p:ext uri="{BB962C8B-B14F-4D97-AF65-F5344CB8AC3E}">
        <p14:creationId xmlns:p14="http://schemas.microsoft.com/office/powerpoint/2010/main" val="3487042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41</a:t>
            </a:fld>
            <a:endParaRPr lang="en-US"/>
          </a:p>
        </p:txBody>
      </p:sp>
    </p:spTree>
    <p:extLst>
      <p:ext uri="{BB962C8B-B14F-4D97-AF65-F5344CB8AC3E}">
        <p14:creationId xmlns:p14="http://schemas.microsoft.com/office/powerpoint/2010/main" val="2452207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a:t>
            </a:fld>
            <a:endParaRPr lang="en-US"/>
          </a:p>
        </p:txBody>
      </p:sp>
    </p:spTree>
    <p:extLst>
      <p:ext uri="{BB962C8B-B14F-4D97-AF65-F5344CB8AC3E}">
        <p14:creationId xmlns:p14="http://schemas.microsoft.com/office/powerpoint/2010/main" val="544662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13</a:t>
            </a:fld>
            <a:endParaRPr lang="en-US"/>
          </a:p>
        </p:txBody>
      </p:sp>
    </p:spTree>
    <p:extLst>
      <p:ext uri="{BB962C8B-B14F-4D97-AF65-F5344CB8AC3E}">
        <p14:creationId xmlns:p14="http://schemas.microsoft.com/office/powerpoint/2010/main" val="1248440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A68385-F295-4FCB-BC5D-CA105042811C}" type="slidenum">
              <a:rPr lang="en-US" smtClean="0"/>
              <a:t>19</a:t>
            </a:fld>
            <a:endParaRPr lang="en-US"/>
          </a:p>
        </p:txBody>
      </p:sp>
    </p:spTree>
    <p:extLst>
      <p:ext uri="{BB962C8B-B14F-4D97-AF65-F5344CB8AC3E}">
        <p14:creationId xmlns:p14="http://schemas.microsoft.com/office/powerpoint/2010/main" val="1989902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25</a:t>
            </a:fld>
            <a:endParaRPr lang="en-US"/>
          </a:p>
        </p:txBody>
      </p:sp>
    </p:spTree>
    <p:extLst>
      <p:ext uri="{BB962C8B-B14F-4D97-AF65-F5344CB8AC3E}">
        <p14:creationId xmlns:p14="http://schemas.microsoft.com/office/powerpoint/2010/main" val="3053998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26</a:t>
            </a:fld>
            <a:endParaRPr lang="en-US"/>
          </a:p>
        </p:txBody>
      </p:sp>
    </p:spTree>
    <p:extLst>
      <p:ext uri="{BB962C8B-B14F-4D97-AF65-F5344CB8AC3E}">
        <p14:creationId xmlns:p14="http://schemas.microsoft.com/office/powerpoint/2010/main" val="1550364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85A49-F495-4469-B05B-74800E2130EA}" type="slidenum">
              <a:rPr lang="en-US" smtClean="0"/>
              <a:pPr/>
              <a:t>37</a:t>
            </a:fld>
            <a:endParaRPr lang="en-US"/>
          </a:p>
        </p:txBody>
      </p:sp>
    </p:spTree>
    <p:extLst>
      <p:ext uri="{BB962C8B-B14F-4D97-AF65-F5344CB8AC3E}">
        <p14:creationId xmlns:p14="http://schemas.microsoft.com/office/powerpoint/2010/main" val="2358340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38</a:t>
            </a:fld>
            <a:endParaRPr lang="en-US"/>
          </a:p>
        </p:txBody>
      </p:sp>
    </p:spTree>
    <p:extLst>
      <p:ext uri="{BB962C8B-B14F-4D97-AF65-F5344CB8AC3E}">
        <p14:creationId xmlns:p14="http://schemas.microsoft.com/office/powerpoint/2010/main" val="2188260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39</a:t>
            </a:fld>
            <a:endParaRPr lang="en-US"/>
          </a:p>
        </p:txBody>
      </p:sp>
    </p:spTree>
    <p:extLst>
      <p:ext uri="{BB962C8B-B14F-4D97-AF65-F5344CB8AC3E}">
        <p14:creationId xmlns:p14="http://schemas.microsoft.com/office/powerpoint/2010/main" val="3802561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601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fld id="{25C24C1C-7D93-4B53-9CF2-9F718B4D4792}" type="datetime1">
              <a:rPr lang="en-US" altLang="en-US" smtClean="0"/>
              <a:t>10/26/2018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7" name="Slide Number Placeholder 5"/>
          <p:cNvSpPr>
            <a:spLocks noGrp="1"/>
          </p:cNvSpPr>
          <p:nvPr>
            <p:ph type="sldNum" sz="quarter" idx="12"/>
          </p:nvPr>
        </p:nvSpPr>
        <p:spPr/>
        <p:txBody>
          <a:bodyPr/>
          <a:lstStyle>
            <a:lvl1pPr>
              <a:defRPr/>
            </a:lvl1pPr>
          </a:lstStyle>
          <a:p>
            <a:fld id="{582BEF4D-4D24-4A44-B7E1-52CFE9D53E2E}" type="slidenum">
              <a:rPr lang="en-US" altLang="en-US"/>
              <a:pPr/>
              <a:t>‹#›</a:t>
            </a:fld>
            <a:endParaRPr lang="en-US" altLang="en-US"/>
          </a:p>
        </p:txBody>
      </p:sp>
    </p:spTree>
    <p:extLst>
      <p:ext uri="{BB962C8B-B14F-4D97-AF65-F5344CB8AC3E}">
        <p14:creationId xmlns:p14="http://schemas.microsoft.com/office/powerpoint/2010/main" val="377746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fld id="{2EB7AC07-572E-40DA-95E9-96CDC64DA6FA}" type="datetime1">
              <a:rPr lang="en-US" altLang="en-US" smtClean="0"/>
              <a:t>10/26/2018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7" name="Slide Number Placeholder 5"/>
          <p:cNvSpPr>
            <a:spLocks noGrp="1"/>
          </p:cNvSpPr>
          <p:nvPr>
            <p:ph type="sldNum" sz="quarter" idx="12"/>
          </p:nvPr>
        </p:nvSpPr>
        <p:spPr/>
        <p:txBody>
          <a:bodyPr/>
          <a:lstStyle>
            <a:lvl1pPr>
              <a:defRPr/>
            </a:lvl1pPr>
          </a:lstStyle>
          <a:p>
            <a:fld id="{A309D45F-F8E9-4EB7-B65F-34D3C7AA90B4}" type="slidenum">
              <a:rPr lang="en-US" altLang="en-US"/>
              <a:pPr/>
              <a:t>‹#›</a:t>
            </a:fld>
            <a:endParaRPr lang="en-US" altLang="en-US"/>
          </a:p>
        </p:txBody>
      </p:sp>
    </p:spTree>
    <p:extLst>
      <p:ext uri="{BB962C8B-B14F-4D97-AF65-F5344CB8AC3E}">
        <p14:creationId xmlns:p14="http://schemas.microsoft.com/office/powerpoint/2010/main" val="2411007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fld id="{37304283-0EAC-4540-AF22-EF03F2A29812}" type="datetime1">
              <a:rPr lang="en-US" altLang="en-US" smtClean="0"/>
              <a:t>10/26/2018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6" name="Slide Number Placeholder 5"/>
          <p:cNvSpPr>
            <a:spLocks noGrp="1"/>
          </p:cNvSpPr>
          <p:nvPr>
            <p:ph type="sldNum" sz="quarter" idx="12"/>
          </p:nvPr>
        </p:nvSpPr>
        <p:spPr/>
        <p:txBody>
          <a:bodyPr/>
          <a:lstStyle>
            <a:lvl1pPr>
              <a:defRPr/>
            </a:lvl1pPr>
          </a:lstStyle>
          <a:p>
            <a:fld id="{0C1E731C-1067-4255-8095-205C678071A5}" type="slidenum">
              <a:rPr lang="en-US" altLang="en-US"/>
              <a:pPr/>
              <a:t>‹#›</a:t>
            </a:fld>
            <a:endParaRPr lang="en-US" altLang="en-US"/>
          </a:p>
        </p:txBody>
      </p:sp>
    </p:spTree>
    <p:extLst>
      <p:ext uri="{BB962C8B-B14F-4D97-AF65-F5344CB8AC3E}">
        <p14:creationId xmlns:p14="http://schemas.microsoft.com/office/powerpoint/2010/main" val="1366902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fld id="{ACF0DD73-E86F-4F93-8A16-EB2B813DFAC0}" type="datetime1">
              <a:rPr lang="en-US" altLang="en-US" smtClean="0"/>
              <a:t>10/26/2018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6" name="Slide Number Placeholder 5"/>
          <p:cNvSpPr>
            <a:spLocks noGrp="1"/>
          </p:cNvSpPr>
          <p:nvPr>
            <p:ph type="sldNum" sz="quarter" idx="12"/>
          </p:nvPr>
        </p:nvSpPr>
        <p:spPr/>
        <p:txBody>
          <a:bodyPr/>
          <a:lstStyle>
            <a:lvl1pPr>
              <a:defRPr/>
            </a:lvl1pPr>
          </a:lstStyle>
          <a:p>
            <a:fld id="{A2101580-94D6-4343-B3C4-B2F95ABA6115}" type="slidenum">
              <a:rPr lang="en-US" altLang="en-US"/>
              <a:pPr/>
              <a:t>‹#›</a:t>
            </a:fld>
            <a:endParaRPr lang="en-US" altLang="en-US"/>
          </a:p>
        </p:txBody>
      </p:sp>
    </p:spTree>
    <p:extLst>
      <p:ext uri="{BB962C8B-B14F-4D97-AF65-F5344CB8AC3E}">
        <p14:creationId xmlns:p14="http://schemas.microsoft.com/office/powerpoint/2010/main" val="489804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1E4AD11-7ADA-4C05-A76F-A31323EFCE04}" type="datetime1">
              <a:rPr lang="en-US" smtClean="0"/>
              <a:t>10/26/2018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3F5ADA1-0336-4614-A932-71D5CC17DF22}" type="slidenum">
              <a:rPr lang="en-US" smtClean="0"/>
              <a:pPr/>
              <a:t>‹#›</a:t>
            </a:fld>
            <a:endParaRPr lang="en-US"/>
          </a:p>
        </p:txBody>
      </p:sp>
    </p:spTree>
    <p:extLst>
      <p:ext uri="{BB962C8B-B14F-4D97-AF65-F5344CB8AC3E}">
        <p14:creationId xmlns:p14="http://schemas.microsoft.com/office/powerpoint/2010/main" val="516983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fld id="{227582AF-D23F-4629-87A8-4BE406BB42BA}" type="datetime1">
              <a:rPr lang="en-US" altLang="en-US" smtClean="0"/>
              <a:t>10/26/2018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6" name="Slide Number Placeholder 5"/>
          <p:cNvSpPr>
            <a:spLocks noGrp="1"/>
          </p:cNvSpPr>
          <p:nvPr>
            <p:ph type="sldNum" sz="quarter" idx="12"/>
          </p:nvPr>
        </p:nvSpPr>
        <p:spPr/>
        <p:txBody>
          <a:bodyPr/>
          <a:lstStyle>
            <a:lvl1pPr>
              <a:defRPr/>
            </a:lvl1pPr>
          </a:lstStyle>
          <a:p>
            <a:fld id="{73A949E6-8E3A-4BD1-B695-CC914EAB501F}" type="slidenum">
              <a:rPr lang="en-US" altLang="en-US"/>
              <a:pPr/>
              <a:t>‹#›</a:t>
            </a:fld>
            <a:endParaRPr lang="en-US" altLang="en-US"/>
          </a:p>
        </p:txBody>
      </p:sp>
    </p:spTree>
    <p:extLst>
      <p:ext uri="{BB962C8B-B14F-4D97-AF65-F5344CB8AC3E}">
        <p14:creationId xmlns:p14="http://schemas.microsoft.com/office/powerpoint/2010/main" val="2226124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fld id="{171357AB-AA68-441F-A967-C1A715515460}" type="datetime1">
              <a:rPr lang="en-US" altLang="en-US" smtClean="0"/>
              <a:t>10/26/2018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pPr/>
              <a:t>‹#›</a:t>
            </a:fld>
            <a:endParaRPr lang="en-US" altLang="en-US"/>
          </a:p>
        </p:txBody>
      </p:sp>
    </p:spTree>
    <p:extLst>
      <p:ext uri="{BB962C8B-B14F-4D97-AF65-F5344CB8AC3E}">
        <p14:creationId xmlns:p14="http://schemas.microsoft.com/office/powerpoint/2010/main" val="228750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fld id="{2D050087-84FF-43DF-A078-677D81F65ED3}" type="datetime1">
              <a:rPr lang="en-US" altLang="en-US" smtClean="0"/>
              <a:t>10/26/2018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pPr/>
              <a:t>‹#›</a:t>
            </a:fld>
            <a:endParaRPr lang="en-US" altLang="en-US"/>
          </a:p>
        </p:txBody>
      </p:sp>
    </p:spTree>
    <p:extLst>
      <p:ext uri="{BB962C8B-B14F-4D97-AF65-F5344CB8AC3E}">
        <p14:creationId xmlns:p14="http://schemas.microsoft.com/office/powerpoint/2010/main" val="409095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smtClean="0"/>
            </a:lvl1pPr>
          </a:lstStyle>
          <a:p>
            <a:fld id="{E830F9AD-B0CA-47A0-A405-A9EABD5BF0AA}" type="datetime1">
              <a:rPr lang="en-US" altLang="en-US" smtClean="0"/>
              <a:t>10/26/2018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pPr/>
              <a:t>‹#›</a:t>
            </a:fld>
            <a:endParaRPr lang="en-US" altLang="en-US"/>
          </a:p>
        </p:txBody>
      </p:sp>
    </p:spTree>
    <p:extLst>
      <p:ext uri="{BB962C8B-B14F-4D97-AF65-F5344CB8AC3E}">
        <p14:creationId xmlns:p14="http://schemas.microsoft.com/office/powerpoint/2010/main" val="1341651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smtClean="0"/>
            </a:lvl1pPr>
          </a:lstStyle>
          <a:p>
            <a:fld id="{D88285B6-38C8-47B6-9578-1ED8F3AB61E3}" type="datetime1">
              <a:rPr lang="en-US" altLang="en-US" smtClean="0"/>
              <a:t>10/26/2018</a:t>
            </a:fld>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9" name="Slide Number Placeholder 5"/>
          <p:cNvSpPr>
            <a:spLocks noGrp="1"/>
          </p:cNvSpPr>
          <p:nvPr>
            <p:ph type="sldNum" sz="quarter" idx="12"/>
          </p:nvPr>
        </p:nvSpPr>
        <p:spPr/>
        <p:txBody>
          <a:bodyPr/>
          <a:lstStyle>
            <a:lvl1pPr>
              <a:defRPr/>
            </a:lvl1pPr>
          </a:lstStyle>
          <a:p>
            <a:fld id="{E1617F4D-DC75-4D77-ADAD-FA980D9EE577}" type="slidenum">
              <a:rPr lang="en-US" altLang="en-US"/>
              <a:pPr/>
              <a:t>‹#›</a:t>
            </a:fld>
            <a:endParaRPr lang="en-US" altLang="en-US"/>
          </a:p>
        </p:txBody>
      </p:sp>
    </p:spTree>
    <p:extLst>
      <p:ext uri="{BB962C8B-B14F-4D97-AF65-F5344CB8AC3E}">
        <p14:creationId xmlns:p14="http://schemas.microsoft.com/office/powerpoint/2010/main" val="86004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smtClean="0"/>
            </a:lvl1pPr>
          </a:lstStyle>
          <a:p>
            <a:fld id="{941ABC1B-9735-489E-830F-DF59D656C449}" type="datetime1">
              <a:rPr lang="en-US" altLang="en-US" smtClean="0"/>
              <a:t>10/26/2018</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5" name="Slide Number Placeholder 5"/>
          <p:cNvSpPr>
            <a:spLocks noGrp="1"/>
          </p:cNvSpPr>
          <p:nvPr>
            <p:ph type="sldNum" sz="quarter" idx="12"/>
          </p:nvPr>
        </p:nvSpPr>
        <p:spPr/>
        <p:txBody>
          <a:bodyPr/>
          <a:lstStyle>
            <a:lvl1pPr>
              <a:defRPr/>
            </a:lvl1pPr>
          </a:lstStyle>
          <a:p>
            <a:fld id="{2E88175D-0E56-4116-B7A7-F37D38CF2937}" type="slidenum">
              <a:rPr lang="en-US" altLang="en-US"/>
              <a:pPr/>
              <a:t>‹#›</a:t>
            </a:fld>
            <a:endParaRPr lang="en-US" altLang="en-US"/>
          </a:p>
        </p:txBody>
      </p:sp>
    </p:spTree>
    <p:extLst>
      <p:ext uri="{BB962C8B-B14F-4D97-AF65-F5344CB8AC3E}">
        <p14:creationId xmlns:p14="http://schemas.microsoft.com/office/powerpoint/2010/main" val="1758531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fld id="{17710303-F197-41E0-BA9C-30E6F2FDDE01}" type="datetime1">
              <a:rPr lang="en-US" altLang="en-US" smtClean="0"/>
              <a:t>10/26/2018</a:t>
            </a:fld>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a:p>
        </p:txBody>
      </p:sp>
    </p:spTree>
    <p:extLst>
      <p:ext uri="{BB962C8B-B14F-4D97-AF65-F5344CB8AC3E}">
        <p14:creationId xmlns:p14="http://schemas.microsoft.com/office/powerpoint/2010/main" val="41621463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Mandt_SOO-DOH_AL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5954713" y="1808163"/>
            <a:ext cx="4598987" cy="1484312"/>
          </a:xfrm>
          <a:prstGeom prst="rect">
            <a:avLst/>
          </a:prstGeom>
        </p:spPr>
        <p:txBody>
          <a:bodyPr/>
          <a:lstStyle>
            <a:lvl1pPr algn="ctr" defTabSz="457200" rtl="0" eaLnBrk="1" latinLnBrk="0" hangingPunct="1">
              <a:spcBef>
                <a:spcPct val="0"/>
              </a:spcBef>
              <a:buNone/>
              <a:defRPr sz="3600" b="1" i="0" kern="1200" spc="0">
                <a:solidFill>
                  <a:srgbClr val="0496D7"/>
                </a:solidFill>
                <a:latin typeface="Myriad Pro"/>
                <a:ea typeface="+mj-ea"/>
                <a:cs typeface="Myriad Pro"/>
              </a:defRPr>
            </a:lvl1pPr>
          </a:lstStyle>
          <a:p>
            <a:pPr algn="l" fontAlgn="auto">
              <a:lnSpc>
                <a:spcPct val="70000"/>
              </a:lnSpc>
              <a:spcAft>
                <a:spcPts val="0"/>
              </a:spcAft>
              <a:defRPr/>
            </a:pPr>
            <a:r>
              <a:rPr lang="en-US" sz="3200" dirty="0" smtClean="0"/>
              <a:t>The GOES-R </a:t>
            </a:r>
            <a:br>
              <a:rPr lang="en-US" sz="3200" dirty="0" smtClean="0"/>
            </a:br>
            <a:r>
              <a:rPr lang="en-US" sz="3200" dirty="0" smtClean="0"/>
              <a:t>Series:</a:t>
            </a:r>
          </a:p>
        </p:txBody>
      </p:sp>
      <p:sp>
        <p:nvSpPr>
          <p:cNvPr id="9" name="Subtitle 2"/>
          <p:cNvSpPr txBox="1">
            <a:spLocks/>
          </p:cNvSpPr>
          <p:nvPr/>
        </p:nvSpPr>
        <p:spPr>
          <a:xfrm>
            <a:off x="5969000" y="2652713"/>
            <a:ext cx="2698750" cy="1030287"/>
          </a:xfrm>
          <a:prstGeom prst="rect">
            <a:avLst/>
          </a:prstGeom>
        </p:spPr>
        <p:txBody>
          <a:bodyPr>
            <a:norm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80000"/>
              </a:lnSpc>
              <a:spcBef>
                <a:spcPct val="20000"/>
              </a:spcBef>
              <a:spcAft>
                <a:spcPts val="600"/>
              </a:spcAft>
              <a:buFont typeface="Arial" panose="020B0604020202020204" pitchFamily="34" charset="0"/>
              <a:buNone/>
            </a:pPr>
            <a:r>
              <a:rPr lang="en-US" altLang="en-US" sz="1600" b="1">
                <a:solidFill>
                  <a:schemeClr val="bg1"/>
                </a:solidFill>
                <a:latin typeface="Myriad Pro" charset="0"/>
              </a:rPr>
              <a:t>The Nation’s Next Generation Geostationary Weather Satellites</a:t>
            </a:r>
          </a:p>
        </p:txBody>
      </p:sp>
      <p:sp>
        <p:nvSpPr>
          <p:cNvPr id="12" name="Subtitle 2"/>
          <p:cNvSpPr txBox="1">
            <a:spLocks/>
          </p:cNvSpPr>
          <p:nvPr/>
        </p:nvSpPr>
        <p:spPr>
          <a:xfrm>
            <a:off x="5913438" y="5119688"/>
            <a:ext cx="4022725" cy="1497012"/>
          </a:xfrm>
          <a:prstGeom prst="rect">
            <a:avLst/>
          </a:prstGeom>
        </p:spPr>
        <p:txBody>
          <a:bodyPr>
            <a:normAutofit/>
          </a:bodyPr>
          <a:lstStyle>
            <a:lvl1pPr marL="0" indent="0" algn="l" defTabSz="457200" rtl="0" eaLnBrk="1" latinLnBrk="0" hangingPunct="1">
              <a:spcBef>
                <a:spcPct val="20000"/>
              </a:spcBef>
              <a:buFont typeface="Arial"/>
              <a:buNone/>
              <a:defRPr sz="2000" b="1" i="0" kern="1200">
                <a:solidFill>
                  <a:schemeClr val="bg1"/>
                </a:solidFill>
                <a:latin typeface="Myriad Pro Cond"/>
                <a:ea typeface="+mn-ea"/>
                <a:cs typeface="Myriad Pro Con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dirty="0" smtClean="0">
                <a:solidFill>
                  <a:srgbClr val="0496D7"/>
                </a:solidFill>
                <a:latin typeface="Myriad Pro"/>
                <a:cs typeface="Myriad Pro"/>
              </a:rPr>
              <a:t>Greg </a:t>
            </a:r>
            <a:r>
              <a:rPr lang="en-US" dirty="0" err="1" smtClean="0">
                <a:solidFill>
                  <a:srgbClr val="0496D7"/>
                </a:solidFill>
                <a:latin typeface="Myriad Pro"/>
                <a:cs typeface="Myriad Pro"/>
              </a:rPr>
              <a:t>Mandt</a:t>
            </a:r>
            <a:r>
              <a:rPr lang="en-US" dirty="0" smtClean="0">
                <a:solidFill>
                  <a:srgbClr val="0496D7"/>
                </a:solidFill>
                <a:latin typeface="Myriad Pro"/>
                <a:cs typeface="Myriad Pro"/>
              </a:rPr>
              <a:t/>
            </a:r>
            <a:br>
              <a:rPr lang="en-US" dirty="0" smtClean="0">
                <a:solidFill>
                  <a:srgbClr val="0496D7"/>
                </a:solidFill>
                <a:latin typeface="Myriad Pro"/>
                <a:cs typeface="Myriad Pro"/>
              </a:rPr>
            </a:br>
            <a:r>
              <a:rPr lang="en-US" sz="1200" dirty="0" smtClean="0">
                <a:latin typeface="Myriad Pro"/>
                <a:cs typeface="Myriad Pro"/>
              </a:rPr>
              <a:t>GOES-R System Program Director</a:t>
            </a:r>
          </a:p>
          <a:p>
            <a:pPr fontAlgn="auto">
              <a:spcAft>
                <a:spcPts val="0"/>
              </a:spcAft>
              <a:defRPr/>
            </a:pPr>
            <a:endParaRPr lang="en-US" sz="1400" dirty="0" smtClean="0">
              <a:latin typeface="Myriad Pro"/>
              <a:cs typeface="Myriad Pro"/>
            </a:endParaRPr>
          </a:p>
          <a:p>
            <a:pPr fontAlgn="auto">
              <a:spcAft>
                <a:spcPts val="0"/>
              </a:spcAft>
              <a:defRPr/>
            </a:pPr>
            <a:r>
              <a:rPr lang="en-US" sz="1400" dirty="0" smtClean="0">
                <a:latin typeface="Myriad Pro"/>
                <a:cs typeface="Myriad Pro"/>
              </a:rPr>
              <a:t>SOO-DOH National Meeting</a:t>
            </a:r>
            <a:br>
              <a:rPr lang="en-US" sz="1400" dirty="0" smtClean="0">
                <a:latin typeface="Myriad Pro"/>
                <a:cs typeface="Myriad Pro"/>
              </a:rPr>
            </a:br>
            <a:r>
              <a:rPr lang="en-US" sz="1400" dirty="0" smtClean="0">
                <a:latin typeface="Myriad Pro"/>
                <a:cs typeface="Myriad Pro"/>
              </a:rPr>
              <a:t>September 14, 2015</a:t>
            </a:r>
          </a:p>
          <a:p>
            <a:pPr fontAlgn="auto">
              <a:spcAft>
                <a:spcPts val="0"/>
              </a:spcAft>
              <a:defRPr/>
            </a:pPr>
            <a:endParaRPr lang="en-US" sz="1600" dirty="0" smtClean="0">
              <a:latin typeface="Myriad Pro"/>
              <a:cs typeface="Myriad Pro"/>
            </a:endParaRPr>
          </a:p>
        </p:txBody>
      </p:sp>
    </p:spTree>
    <p:extLst>
      <p:ext uri="{BB962C8B-B14F-4D97-AF65-F5344CB8AC3E}">
        <p14:creationId xmlns:p14="http://schemas.microsoft.com/office/powerpoint/2010/main" val="2473949900"/>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dt="0"/>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4603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fld id="{B2B8DA43-325E-453D-8C81-A7D6CB17BD75}" type="datetime1">
              <a:rPr lang="en-US" altLang="en-US" smtClean="0"/>
              <a:t>10/26/2018</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a:pPr/>
              <a:t>‹#›</a:t>
            </a:fld>
            <a:endParaRPr lang="en-US" altLang="en-US"/>
          </a:p>
        </p:txBody>
      </p:sp>
    </p:spTree>
    <p:extLst>
      <p:ext uri="{BB962C8B-B14F-4D97-AF65-F5344CB8AC3E}">
        <p14:creationId xmlns:p14="http://schemas.microsoft.com/office/powerpoint/2010/main" val="7003648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76107"/>
            <a:ext cx="7772400" cy="1470025"/>
          </a:xfrm>
        </p:spPr>
        <p:txBody>
          <a:bodyPr/>
          <a:lstStyle/>
          <a:p>
            <a:r>
              <a:rPr lang="en-US" sz="3200" dirty="0" smtClean="0"/>
              <a:t>GLM Laser Beacon Activities</a:t>
            </a:r>
            <a:endParaRPr lang="en-US" sz="3200" dirty="0"/>
          </a:p>
        </p:txBody>
      </p:sp>
      <p:sp>
        <p:nvSpPr>
          <p:cNvPr id="3" name="Subtitle 2"/>
          <p:cNvSpPr>
            <a:spLocks noGrp="1"/>
          </p:cNvSpPr>
          <p:nvPr>
            <p:ph type="subTitle" idx="1"/>
          </p:nvPr>
        </p:nvSpPr>
        <p:spPr>
          <a:xfrm>
            <a:off x="409303" y="2748641"/>
            <a:ext cx="8048897" cy="1752600"/>
          </a:xfrm>
        </p:spPr>
        <p:txBody>
          <a:bodyPr/>
          <a:lstStyle/>
          <a:p>
            <a:r>
              <a:rPr lang="en-US" dirty="0" smtClean="0"/>
              <a:t>GLM Science Meeting, Huntsville AL</a:t>
            </a:r>
          </a:p>
          <a:p>
            <a:r>
              <a:rPr lang="en-US" dirty="0" smtClean="0"/>
              <a:t>September 12, 2017</a:t>
            </a:r>
          </a:p>
          <a:p>
            <a:endParaRPr lang="en-US" dirty="0" smtClean="0"/>
          </a:p>
          <a:p>
            <a:r>
              <a:rPr lang="en-US" sz="2800" dirty="0" smtClean="0"/>
              <a:t>Dennis Buechler, NASA/MSFC</a:t>
            </a:r>
            <a:endParaRPr lang="en-US" sz="2800" dirty="0"/>
          </a:p>
          <a:p>
            <a:r>
              <a:rPr lang="en-US" sz="2800" dirty="0" smtClean="0"/>
              <a:t>(other team members)</a:t>
            </a:r>
            <a:endParaRPr lang="en-US" dirty="0" smtClean="0"/>
          </a:p>
          <a:p>
            <a:endParaRPr lang="en-US" dirty="0"/>
          </a:p>
        </p:txBody>
      </p:sp>
      <p:sp>
        <p:nvSpPr>
          <p:cNvPr id="4" name="Slide Number Placeholder 3"/>
          <p:cNvSpPr>
            <a:spLocks noGrp="1"/>
          </p:cNvSpPr>
          <p:nvPr>
            <p:ph type="sldNum" sz="quarter" idx="12"/>
          </p:nvPr>
        </p:nvSpPr>
        <p:spPr/>
        <p:txBody>
          <a:bodyPr/>
          <a:lstStyle/>
          <a:p>
            <a:fld id="{73A949E6-8E3A-4BD1-B695-CC914EAB501F}" type="slidenum">
              <a:rPr lang="en-US" altLang="en-US" smtClean="0"/>
              <a:pPr/>
              <a:t>1</a:t>
            </a:fld>
            <a:endParaRPr lang="en-US" altLang="en-US"/>
          </a:p>
        </p:txBody>
      </p:sp>
    </p:spTree>
    <p:extLst>
      <p:ext uri="{BB962C8B-B14F-4D97-AF65-F5344CB8AC3E}">
        <p14:creationId xmlns:p14="http://schemas.microsoft.com/office/powerpoint/2010/main" val="8506212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10</a:t>
            </a:fld>
            <a:endParaRPr lang="en-US" altLang="en-US"/>
          </a:p>
        </p:txBody>
      </p:sp>
      <p:sp>
        <p:nvSpPr>
          <p:cNvPr id="6" name="Title 1"/>
          <p:cNvSpPr txBox="1">
            <a:spLocks/>
          </p:cNvSpPr>
          <p:nvPr/>
        </p:nvSpPr>
        <p:spPr>
          <a:xfrm>
            <a:off x="2387600" y="107548"/>
            <a:ext cx="4358640" cy="857251"/>
          </a:xfrm>
          <a:prstGeom prst="rect">
            <a:avLst/>
          </a:prstGeom>
        </p:spPr>
        <p:txBody>
          <a:bodyPr>
            <a:normAutofit fontScale="92500" lnSpcReduction="20000"/>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000" b="1" dirty="0" smtClean="0">
                <a:solidFill>
                  <a:schemeClr val="tx1"/>
                </a:solidFill>
              </a:rPr>
              <a:t>GOES-16 Laser Test 3</a:t>
            </a:r>
          </a:p>
          <a:p>
            <a:r>
              <a:rPr lang="en-US" sz="3000" b="1" dirty="0" smtClean="0">
                <a:solidFill>
                  <a:schemeClr val="tx1"/>
                </a:solidFill>
              </a:rPr>
              <a:t>Flashes</a:t>
            </a:r>
            <a:endParaRPr lang="en-US" sz="3000" b="1"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618488"/>
            <a:ext cx="8540496" cy="4270248"/>
          </a:xfrm>
          <a:prstGeom prst="rect">
            <a:avLst/>
          </a:prstGeom>
        </p:spPr>
      </p:pic>
    </p:spTree>
    <p:extLst>
      <p:ext uri="{BB962C8B-B14F-4D97-AF65-F5344CB8AC3E}">
        <p14:creationId xmlns:p14="http://schemas.microsoft.com/office/powerpoint/2010/main" val="25600702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11</a:t>
            </a:fld>
            <a:endParaRPr lang="en-US" altLang="en-US"/>
          </a:p>
        </p:txBody>
      </p:sp>
      <p:graphicFrame>
        <p:nvGraphicFramePr>
          <p:cNvPr id="6" name="Table 5"/>
          <p:cNvGraphicFramePr>
            <a:graphicFrameLocks noGrp="1"/>
          </p:cNvGraphicFramePr>
          <p:nvPr>
            <p:extLst>
              <p:ext uri="{D42A27DB-BD31-4B8C-83A1-F6EECF244321}">
                <p14:modId xmlns:p14="http://schemas.microsoft.com/office/powerpoint/2010/main" val="646888778"/>
              </p:ext>
            </p:extLst>
          </p:nvPr>
        </p:nvGraphicFramePr>
        <p:xfrm>
          <a:off x="1531396" y="2790666"/>
          <a:ext cx="6063279" cy="2011680"/>
        </p:xfrm>
        <a:graphic>
          <a:graphicData uri="http://schemas.openxmlformats.org/drawingml/2006/table">
            <a:tbl>
              <a:tblPr firstRow="1" bandRow="1">
                <a:tableStyleId>{5C22544A-7EE6-4342-B048-85BDC9FD1C3A}</a:tableStyleId>
              </a:tblPr>
              <a:tblGrid>
                <a:gridCol w="1476764">
                  <a:extLst>
                    <a:ext uri="{9D8B030D-6E8A-4147-A177-3AD203B41FA5}">
                      <a16:colId xmlns:a16="http://schemas.microsoft.com/office/drawing/2014/main" val="20000"/>
                    </a:ext>
                  </a:extLst>
                </a:gridCol>
                <a:gridCol w="1305800">
                  <a:extLst>
                    <a:ext uri="{9D8B030D-6E8A-4147-A177-3AD203B41FA5}">
                      <a16:colId xmlns:a16="http://schemas.microsoft.com/office/drawing/2014/main" val="20001"/>
                    </a:ext>
                  </a:extLst>
                </a:gridCol>
                <a:gridCol w="1803951">
                  <a:extLst>
                    <a:ext uri="{9D8B030D-6E8A-4147-A177-3AD203B41FA5}">
                      <a16:colId xmlns:a16="http://schemas.microsoft.com/office/drawing/2014/main" val="20002"/>
                    </a:ext>
                  </a:extLst>
                </a:gridCol>
                <a:gridCol w="1476764">
                  <a:extLst>
                    <a:ext uri="{9D8B030D-6E8A-4147-A177-3AD203B41FA5}">
                      <a16:colId xmlns:a16="http://schemas.microsoft.com/office/drawing/2014/main" val="20003"/>
                    </a:ext>
                  </a:extLst>
                </a:gridCol>
              </a:tblGrid>
              <a:tr h="0">
                <a:tc>
                  <a:txBody>
                    <a:bodyPr/>
                    <a:lstStyle/>
                    <a:p>
                      <a:r>
                        <a:rPr lang="en-US" sz="1800" dirty="0" smtClean="0"/>
                        <a:t>Date</a:t>
                      </a:r>
                      <a:endParaRPr lang="en-US" sz="1800" dirty="0"/>
                    </a:p>
                  </a:txBody>
                  <a:tcPr marL="68580" marR="68580" marT="34290" marB="34290"/>
                </a:tc>
                <a:tc>
                  <a:txBody>
                    <a:bodyPr/>
                    <a:lstStyle/>
                    <a:p>
                      <a:r>
                        <a:rPr lang="en-US" sz="1800" dirty="0" smtClean="0"/>
                        <a:t>Time </a:t>
                      </a:r>
                    </a:p>
                    <a:p>
                      <a:r>
                        <a:rPr lang="en-US" sz="1800" dirty="0" smtClean="0"/>
                        <a:t>(UTC)</a:t>
                      </a:r>
                      <a:endParaRPr lang="en-US" sz="1800" dirty="0"/>
                    </a:p>
                  </a:txBody>
                  <a:tcPr marL="68580" marR="68580" marT="34290" marB="34290"/>
                </a:tc>
                <a:tc>
                  <a:txBody>
                    <a:bodyPr/>
                    <a:lstStyle/>
                    <a:p>
                      <a:r>
                        <a:rPr lang="en-US" sz="1800" dirty="0" smtClean="0"/>
                        <a:t>Monument</a:t>
                      </a:r>
                      <a:r>
                        <a:rPr lang="en-US" sz="1800" baseline="0" dirty="0" smtClean="0"/>
                        <a:t> Peak</a:t>
                      </a:r>
                      <a:endParaRPr lang="en-US" sz="1800" dirty="0"/>
                    </a:p>
                  </a:txBody>
                  <a:tcPr marL="68580" marR="68580" marT="34290" marB="34290"/>
                </a:tc>
                <a:tc>
                  <a:txBody>
                    <a:bodyPr/>
                    <a:lstStyle/>
                    <a:p>
                      <a:r>
                        <a:rPr lang="en-US" sz="1800" dirty="0" smtClean="0"/>
                        <a:t>Greenbelt</a:t>
                      </a:r>
                      <a:endParaRPr lang="en-US" sz="1800" dirty="0"/>
                    </a:p>
                  </a:txBody>
                  <a:tcPr marL="68580" marR="68580" marT="34290" marB="34290"/>
                </a:tc>
                <a:extLst>
                  <a:ext uri="{0D108BD9-81ED-4DB2-BD59-A6C34878D82A}">
                    <a16:rowId xmlns:a16="http://schemas.microsoft.com/office/drawing/2014/main" val="10000"/>
                  </a:ext>
                </a:extLst>
              </a:tr>
              <a:tr h="278130">
                <a:tc>
                  <a:txBody>
                    <a:bodyPr/>
                    <a:lstStyle/>
                    <a:p>
                      <a:r>
                        <a:rPr lang="en-US" sz="1800" baseline="0" dirty="0" smtClean="0"/>
                        <a:t>Jan 17, 2018</a:t>
                      </a:r>
                    </a:p>
                    <a:p>
                      <a:endParaRPr lang="en-US" sz="1800" dirty="0"/>
                    </a:p>
                  </a:txBody>
                  <a:tcPr marL="68580" marR="68580" marT="34290" marB="34290"/>
                </a:tc>
                <a:tc>
                  <a:txBody>
                    <a:bodyPr/>
                    <a:lstStyle/>
                    <a:p>
                      <a:r>
                        <a:rPr lang="en-US" sz="1800" dirty="0" smtClean="0"/>
                        <a:t>2225-2255</a:t>
                      </a:r>
                      <a:endParaRPr lang="en-US" sz="1800" dirty="0"/>
                    </a:p>
                  </a:txBody>
                  <a:tcPr marL="68580" marR="68580" marT="34290" marB="34290"/>
                </a:tc>
                <a:tc>
                  <a:txBody>
                    <a:bodyPr/>
                    <a:lstStyle/>
                    <a:p>
                      <a:r>
                        <a:rPr lang="en-US" sz="1800" dirty="0" smtClean="0"/>
                        <a:t>2.86</a:t>
                      </a:r>
                      <a:endParaRPr lang="en-US" sz="1800" dirty="0"/>
                    </a:p>
                  </a:txBody>
                  <a:tcPr marL="68580" marR="68580" marT="34290" marB="34290"/>
                </a:tc>
                <a:tc>
                  <a:txBody>
                    <a:bodyPr/>
                    <a:lstStyle/>
                    <a:p>
                      <a:r>
                        <a:rPr lang="en-US" sz="1800" dirty="0" smtClean="0"/>
                        <a:t>----</a:t>
                      </a:r>
                    </a:p>
                  </a:txBody>
                  <a:tcPr marL="68580" marR="68580" marT="34290" marB="34290"/>
                </a:tc>
                <a:extLst>
                  <a:ext uri="{0D108BD9-81ED-4DB2-BD59-A6C34878D82A}">
                    <a16:rowId xmlns:a16="http://schemas.microsoft.com/office/drawing/2014/main" val="10001"/>
                  </a:ext>
                </a:extLst>
              </a:tr>
              <a:tr h="388620">
                <a:tc>
                  <a:txBody>
                    <a:bodyPr/>
                    <a:lstStyle/>
                    <a:p>
                      <a:r>
                        <a:rPr lang="en-US" sz="1800" dirty="0" smtClean="0"/>
                        <a:t>Jan</a:t>
                      </a:r>
                      <a:r>
                        <a:rPr lang="en-US" sz="1800" baseline="0" dirty="0" smtClean="0"/>
                        <a:t> 18</a:t>
                      </a:r>
                      <a:r>
                        <a:rPr lang="en-US" sz="1800" dirty="0" smtClean="0"/>
                        <a:t>, 2018</a:t>
                      </a:r>
                      <a:endParaRPr lang="en-US" sz="1800" dirty="0"/>
                    </a:p>
                  </a:txBody>
                  <a:tcPr marL="68580" marR="68580" marT="34290" marB="34290"/>
                </a:tc>
                <a:tc>
                  <a:txBody>
                    <a:bodyPr/>
                    <a:lstStyle/>
                    <a:p>
                      <a:r>
                        <a:rPr lang="en-US" sz="1800" dirty="0" smtClean="0"/>
                        <a:t>0150-0210</a:t>
                      </a:r>
                    </a:p>
                  </a:txBody>
                  <a:tcPr marL="68580" marR="68580" marT="34290" marB="34290"/>
                </a:tc>
                <a:tc>
                  <a:txBody>
                    <a:bodyPr/>
                    <a:lstStyle/>
                    <a:p>
                      <a:r>
                        <a:rPr lang="en-US" sz="1800" baseline="0" dirty="0" smtClean="0"/>
                        <a:t>2.64</a:t>
                      </a:r>
                    </a:p>
                  </a:txBody>
                  <a:tcPr marL="68580" marR="68580" marT="34290" marB="34290"/>
                </a:tc>
                <a:tc>
                  <a:txBody>
                    <a:bodyPr/>
                    <a:lstStyle/>
                    <a:p>
                      <a:r>
                        <a:rPr lang="en-US" sz="1800" dirty="0" smtClean="0"/>
                        <a:t>4.38</a:t>
                      </a:r>
                      <a:endParaRPr lang="en-US" sz="1800" dirty="0"/>
                    </a:p>
                  </a:txBody>
                  <a:tcPr marL="68580" marR="68580" marT="34290" marB="34290"/>
                </a:tc>
                <a:extLst>
                  <a:ext uri="{0D108BD9-81ED-4DB2-BD59-A6C34878D82A}">
                    <a16:rowId xmlns:a16="http://schemas.microsoft.com/office/drawing/2014/main" val="10002"/>
                  </a:ext>
                </a:extLst>
              </a:tr>
              <a:tr h="388620">
                <a:tc>
                  <a:txBody>
                    <a:bodyPr/>
                    <a:lstStyle/>
                    <a:p>
                      <a:r>
                        <a:rPr lang="en-US" sz="1800" dirty="0" smtClean="0"/>
                        <a:t>Jan 18, 2018</a:t>
                      </a:r>
                      <a:endParaRPr lang="en-US" sz="1800" dirty="0"/>
                    </a:p>
                  </a:txBody>
                  <a:tcPr marL="68580" marR="68580" marT="34290" marB="34290"/>
                </a:tc>
                <a:tc>
                  <a:txBody>
                    <a:bodyPr/>
                    <a:lstStyle/>
                    <a:p>
                      <a:r>
                        <a:rPr lang="en-US" sz="1800" dirty="0" smtClean="0"/>
                        <a:t>0445-0515</a:t>
                      </a:r>
                      <a:endParaRPr lang="en-US" sz="1800" dirty="0"/>
                    </a:p>
                  </a:txBody>
                  <a:tcPr marL="68580" marR="68580" marT="34290" marB="34290"/>
                </a:tc>
                <a:tc>
                  <a:txBody>
                    <a:bodyPr/>
                    <a:lstStyle/>
                    <a:p>
                      <a:r>
                        <a:rPr lang="en-US" sz="1800" dirty="0" smtClean="0"/>
                        <a:t>0.63</a:t>
                      </a:r>
                      <a:endParaRPr lang="en-US" sz="1800" dirty="0"/>
                    </a:p>
                  </a:txBody>
                  <a:tcPr marL="68580" marR="68580" marT="34290" marB="34290"/>
                </a:tc>
                <a:tc>
                  <a:txBody>
                    <a:bodyPr/>
                    <a:lstStyle/>
                    <a:p>
                      <a:r>
                        <a:rPr lang="en-US" sz="1800" dirty="0" smtClean="0"/>
                        <a:t>1.84</a:t>
                      </a:r>
                      <a:endParaRPr lang="en-US" sz="1800" dirty="0"/>
                    </a:p>
                  </a:txBody>
                  <a:tcPr marL="68580" marR="68580" marT="34290" marB="34290"/>
                </a:tc>
                <a:extLst>
                  <a:ext uri="{0D108BD9-81ED-4DB2-BD59-A6C34878D82A}">
                    <a16:rowId xmlns:a16="http://schemas.microsoft.com/office/drawing/2014/main" val="10003"/>
                  </a:ext>
                </a:extLst>
              </a:tr>
            </a:tbl>
          </a:graphicData>
        </a:graphic>
      </p:graphicFrame>
      <p:sp>
        <p:nvSpPr>
          <p:cNvPr id="7" name="Title 1"/>
          <p:cNvSpPr txBox="1">
            <a:spLocks/>
          </p:cNvSpPr>
          <p:nvPr/>
        </p:nvSpPr>
        <p:spPr>
          <a:xfrm>
            <a:off x="1586753" y="319702"/>
            <a:ext cx="5952566" cy="1143001"/>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smtClean="0"/>
              <a:t>GOES-16 GLM </a:t>
            </a:r>
          </a:p>
          <a:p>
            <a:r>
              <a:rPr lang="en-US" dirty="0" smtClean="0"/>
              <a:t>Geolocation Offsets</a:t>
            </a:r>
            <a:endParaRPr lang="en-US" dirty="0"/>
          </a:p>
        </p:txBody>
      </p:sp>
    </p:spTree>
    <p:extLst>
      <p:ext uri="{BB962C8B-B14F-4D97-AF65-F5344CB8AC3E}">
        <p14:creationId xmlns:p14="http://schemas.microsoft.com/office/powerpoint/2010/main" val="1802221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12</a:t>
            </a:fld>
            <a:endParaRPr lang="en-US" altLang="en-US"/>
          </a:p>
        </p:txBody>
      </p:sp>
      <p:sp>
        <p:nvSpPr>
          <p:cNvPr id="4" name="Title 1"/>
          <p:cNvSpPr txBox="1">
            <a:spLocks/>
          </p:cNvSpPr>
          <p:nvPr/>
        </p:nvSpPr>
        <p:spPr>
          <a:xfrm>
            <a:off x="1778000" y="2657708"/>
            <a:ext cx="5405120" cy="857251"/>
          </a:xfrm>
          <a:prstGeom prst="rect">
            <a:avLst/>
          </a:prstGeom>
        </p:spPr>
        <p:txBody>
          <a:bodyPr>
            <a:normAutofit fontScale="92500"/>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000" b="1" dirty="0" smtClean="0"/>
              <a:t>GOES-17 Initial Laser Beacon Tests</a:t>
            </a:r>
            <a:endParaRPr lang="en-US" sz="3000" b="1" dirty="0"/>
          </a:p>
        </p:txBody>
      </p:sp>
    </p:spTree>
    <p:extLst>
      <p:ext uri="{BB962C8B-B14F-4D97-AF65-F5344CB8AC3E}">
        <p14:creationId xmlns:p14="http://schemas.microsoft.com/office/powerpoint/2010/main" val="3284521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txBox="1">
            <a:spLocks/>
          </p:cNvSpPr>
          <p:nvPr/>
        </p:nvSpPr>
        <p:spPr>
          <a:xfrm>
            <a:off x="2387600" y="107548"/>
            <a:ext cx="4358640" cy="857251"/>
          </a:xfrm>
          <a:prstGeom prst="rect">
            <a:avLst/>
          </a:prstGeom>
        </p:spPr>
        <p:txBody>
          <a:bodyPr>
            <a:normAutofit/>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000" b="1" dirty="0" smtClean="0">
                <a:solidFill>
                  <a:schemeClr val="tx1"/>
                </a:solidFill>
              </a:rPr>
              <a:t>GOES-17 Laser Tests</a:t>
            </a:r>
          </a:p>
          <a:p>
            <a:endParaRPr lang="en-US" sz="3000" b="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20" y="1569720"/>
            <a:ext cx="4389120" cy="438912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569720"/>
            <a:ext cx="4389120" cy="4389120"/>
          </a:xfrm>
          <a:prstGeom prst="rect">
            <a:avLst/>
          </a:prstGeom>
        </p:spPr>
      </p:pic>
      <p:sp>
        <p:nvSpPr>
          <p:cNvPr id="7" name="Rectangle 6"/>
          <p:cNvSpPr/>
          <p:nvPr/>
        </p:nvSpPr>
        <p:spPr>
          <a:xfrm>
            <a:off x="638433" y="6009763"/>
            <a:ext cx="8019534" cy="553998"/>
          </a:xfrm>
          <a:prstGeom prst="rect">
            <a:avLst/>
          </a:prstGeom>
        </p:spPr>
        <p:txBody>
          <a:bodyPr wrap="square">
            <a:spAutoFit/>
          </a:bodyPr>
          <a:lstStyle/>
          <a:p>
            <a:pPr algn="just"/>
            <a:r>
              <a:rPr lang="en-US" sz="1000" i="1" dirty="0">
                <a:latin typeface="Calibri" charset="0"/>
              </a:rPr>
              <a:t>NOAA's GOES-17 satellite has not been declared operational and its data are preliminary and undergoing testing. Users receiving these data through any dissemination means  (including, but not limited to, PDA and GRB) assume all risk related to their use of GOES-17 data and NOAA disclaims any and all warranties, whether express or implied, including (without limitation) any implied warranties of merchantability or fitness for a particular purpose.</a:t>
            </a:r>
            <a:endParaRPr lang="en-US" sz="1000" dirty="0"/>
          </a:p>
        </p:txBody>
      </p:sp>
    </p:spTree>
    <p:extLst>
      <p:ext uri="{BB962C8B-B14F-4D97-AF65-F5344CB8AC3E}">
        <p14:creationId xmlns:p14="http://schemas.microsoft.com/office/powerpoint/2010/main" val="40068634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14</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618488"/>
            <a:ext cx="8540496" cy="4270248"/>
          </a:xfrm>
          <a:prstGeom prst="rect">
            <a:avLst/>
          </a:prstGeom>
        </p:spPr>
      </p:pic>
      <p:sp>
        <p:nvSpPr>
          <p:cNvPr id="5" name="Title 1"/>
          <p:cNvSpPr txBox="1">
            <a:spLocks/>
          </p:cNvSpPr>
          <p:nvPr/>
        </p:nvSpPr>
        <p:spPr>
          <a:xfrm>
            <a:off x="2387600" y="107548"/>
            <a:ext cx="4358640" cy="857251"/>
          </a:xfrm>
          <a:prstGeom prst="rect">
            <a:avLst/>
          </a:prstGeom>
        </p:spPr>
        <p:txBody>
          <a:bodyPr>
            <a:normAutofit fontScale="92500" lnSpcReduction="20000"/>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000" b="1" dirty="0" smtClean="0">
                <a:solidFill>
                  <a:schemeClr val="tx1"/>
                </a:solidFill>
              </a:rPr>
              <a:t>GOES-17 Laser Test (GB)</a:t>
            </a:r>
          </a:p>
          <a:p>
            <a:r>
              <a:rPr lang="en-US" sz="3000" b="1" dirty="0" smtClean="0">
                <a:solidFill>
                  <a:schemeClr val="tx1"/>
                </a:solidFill>
              </a:rPr>
              <a:t>Events</a:t>
            </a:r>
          </a:p>
          <a:p>
            <a:endParaRPr lang="en-US" sz="3000" b="1" dirty="0"/>
          </a:p>
        </p:txBody>
      </p:sp>
      <p:sp>
        <p:nvSpPr>
          <p:cNvPr id="6" name="Rectangle 5"/>
          <p:cNvSpPr/>
          <p:nvPr/>
        </p:nvSpPr>
        <p:spPr>
          <a:xfrm>
            <a:off x="638433" y="6009763"/>
            <a:ext cx="8019534" cy="553998"/>
          </a:xfrm>
          <a:prstGeom prst="rect">
            <a:avLst/>
          </a:prstGeom>
        </p:spPr>
        <p:txBody>
          <a:bodyPr wrap="square">
            <a:spAutoFit/>
          </a:bodyPr>
          <a:lstStyle/>
          <a:p>
            <a:pPr algn="just"/>
            <a:r>
              <a:rPr lang="en-US" sz="1000" i="1" dirty="0">
                <a:latin typeface="Calibri" charset="0"/>
              </a:rPr>
              <a:t>NOAA's GOES-17 satellite has not been declared operational and its data are preliminary and undergoing testing. Users receiving these data through any dissemination means  (including, but not limited to, PDA and GRB) assume all risk related to their use of GOES-17 data and NOAA disclaims any and all warranties, whether express or implied, including (without limitation) any implied warranties of merchantability or fitness for a particular purpose.</a:t>
            </a:r>
            <a:endParaRPr lang="en-US" sz="1000" dirty="0"/>
          </a:p>
        </p:txBody>
      </p:sp>
    </p:spTree>
    <p:extLst>
      <p:ext uri="{BB962C8B-B14F-4D97-AF65-F5344CB8AC3E}">
        <p14:creationId xmlns:p14="http://schemas.microsoft.com/office/powerpoint/2010/main" val="15933361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15</a:t>
            </a:fld>
            <a:endParaRPr lang="en-US" alt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618488"/>
            <a:ext cx="8540496" cy="4270248"/>
          </a:xfrm>
          <a:prstGeom prst="rect">
            <a:avLst/>
          </a:prstGeom>
        </p:spPr>
      </p:pic>
      <p:sp>
        <p:nvSpPr>
          <p:cNvPr id="4" name="Title 1"/>
          <p:cNvSpPr txBox="1">
            <a:spLocks/>
          </p:cNvSpPr>
          <p:nvPr/>
        </p:nvSpPr>
        <p:spPr>
          <a:xfrm>
            <a:off x="2387600" y="107548"/>
            <a:ext cx="4358640" cy="857251"/>
          </a:xfrm>
          <a:prstGeom prst="rect">
            <a:avLst/>
          </a:prstGeom>
        </p:spPr>
        <p:txBody>
          <a:bodyPr>
            <a:normAutofit fontScale="92500" lnSpcReduction="20000"/>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000" b="1" dirty="0" smtClean="0">
                <a:solidFill>
                  <a:schemeClr val="tx1"/>
                </a:solidFill>
              </a:rPr>
              <a:t>GOES-17 Laser Test (GB)</a:t>
            </a:r>
          </a:p>
          <a:p>
            <a:r>
              <a:rPr lang="en-US" sz="3000" b="1" dirty="0" smtClean="0">
                <a:solidFill>
                  <a:schemeClr val="tx1"/>
                </a:solidFill>
              </a:rPr>
              <a:t>Flashes</a:t>
            </a:r>
          </a:p>
          <a:p>
            <a:endParaRPr lang="en-US" sz="3000" b="1" dirty="0"/>
          </a:p>
        </p:txBody>
      </p:sp>
      <p:sp>
        <p:nvSpPr>
          <p:cNvPr id="5" name="Rectangle 4"/>
          <p:cNvSpPr/>
          <p:nvPr/>
        </p:nvSpPr>
        <p:spPr>
          <a:xfrm>
            <a:off x="638433" y="6009763"/>
            <a:ext cx="8019534" cy="553998"/>
          </a:xfrm>
          <a:prstGeom prst="rect">
            <a:avLst/>
          </a:prstGeom>
        </p:spPr>
        <p:txBody>
          <a:bodyPr wrap="square">
            <a:spAutoFit/>
          </a:bodyPr>
          <a:lstStyle/>
          <a:p>
            <a:pPr algn="just"/>
            <a:r>
              <a:rPr lang="en-US" sz="1000" i="1" dirty="0">
                <a:latin typeface="Calibri" charset="0"/>
              </a:rPr>
              <a:t>NOAA's GOES-17 satellite has not been declared operational and its data are preliminary and undergoing testing. Users receiving these data through any dissemination means  (including, but not limited to, PDA and GRB) assume all risk related to their use of GOES-17 data and NOAA disclaims any and all warranties, whether express or implied, including (without limitation) any implied warranties of merchantability or fitness for a particular purpose.</a:t>
            </a:r>
            <a:endParaRPr lang="en-US" sz="1000" dirty="0"/>
          </a:p>
        </p:txBody>
      </p:sp>
      <p:sp>
        <p:nvSpPr>
          <p:cNvPr id="6" name="Rectangle 5"/>
          <p:cNvSpPr/>
          <p:nvPr/>
        </p:nvSpPr>
        <p:spPr>
          <a:xfrm>
            <a:off x="6847840" y="5120640"/>
            <a:ext cx="508000" cy="13208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5795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16</a:t>
            </a:fld>
            <a:endParaRPr lang="en-US" alt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618488"/>
            <a:ext cx="8540496" cy="4270248"/>
          </a:xfrm>
          <a:prstGeom prst="rect">
            <a:avLst/>
          </a:prstGeom>
        </p:spPr>
      </p:pic>
      <p:sp>
        <p:nvSpPr>
          <p:cNvPr id="4" name="Title 1"/>
          <p:cNvSpPr txBox="1">
            <a:spLocks/>
          </p:cNvSpPr>
          <p:nvPr/>
        </p:nvSpPr>
        <p:spPr>
          <a:xfrm>
            <a:off x="2387600" y="107548"/>
            <a:ext cx="4358640" cy="857251"/>
          </a:xfrm>
          <a:prstGeom prst="rect">
            <a:avLst/>
          </a:prstGeom>
        </p:spPr>
        <p:txBody>
          <a:bodyPr>
            <a:normAutofit/>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000" b="1" dirty="0" smtClean="0">
                <a:solidFill>
                  <a:schemeClr val="tx1"/>
                </a:solidFill>
              </a:rPr>
              <a:t>GOES-17 Laser Test (MP)</a:t>
            </a:r>
          </a:p>
          <a:p>
            <a:endParaRPr lang="en-US" sz="3000" b="1" dirty="0" smtClean="0">
              <a:solidFill>
                <a:schemeClr val="tx1"/>
              </a:solidFill>
            </a:endParaRPr>
          </a:p>
          <a:p>
            <a:endParaRPr lang="en-US" sz="3000" b="1" dirty="0"/>
          </a:p>
        </p:txBody>
      </p:sp>
      <p:sp>
        <p:nvSpPr>
          <p:cNvPr id="5" name="Rectangle 4"/>
          <p:cNvSpPr/>
          <p:nvPr/>
        </p:nvSpPr>
        <p:spPr>
          <a:xfrm>
            <a:off x="638433" y="6009763"/>
            <a:ext cx="8019534" cy="553998"/>
          </a:xfrm>
          <a:prstGeom prst="rect">
            <a:avLst/>
          </a:prstGeom>
        </p:spPr>
        <p:txBody>
          <a:bodyPr wrap="square">
            <a:spAutoFit/>
          </a:bodyPr>
          <a:lstStyle/>
          <a:p>
            <a:pPr algn="just"/>
            <a:r>
              <a:rPr lang="en-US" sz="1000" i="1" dirty="0">
                <a:latin typeface="Calibri" charset="0"/>
              </a:rPr>
              <a:t>NOAA's GOES-17 satellite has not been declared operational and its data are preliminary and undergoing testing. Users receiving these data through any dissemination means  (including, but not limited to, PDA and GRB) assume all risk related to their use of GOES-17 data and NOAA disclaims any and all warranties, whether express or implied, including (without limitation) any implied warranties of merchantability or fitness for a particular purpose.</a:t>
            </a:r>
            <a:endParaRPr lang="en-US" sz="1000" dirty="0"/>
          </a:p>
        </p:txBody>
      </p:sp>
    </p:spTree>
    <p:extLst>
      <p:ext uri="{BB962C8B-B14F-4D97-AF65-F5344CB8AC3E}">
        <p14:creationId xmlns:p14="http://schemas.microsoft.com/office/powerpoint/2010/main" val="5886395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17</a:t>
            </a:fld>
            <a:endParaRPr lang="en-US" alt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618488"/>
            <a:ext cx="8540496" cy="4270248"/>
          </a:xfrm>
          <a:prstGeom prst="rect">
            <a:avLst/>
          </a:prstGeom>
        </p:spPr>
      </p:pic>
      <p:sp>
        <p:nvSpPr>
          <p:cNvPr id="4" name="Title 1"/>
          <p:cNvSpPr txBox="1">
            <a:spLocks/>
          </p:cNvSpPr>
          <p:nvPr/>
        </p:nvSpPr>
        <p:spPr>
          <a:xfrm>
            <a:off x="2387600" y="107548"/>
            <a:ext cx="4358640" cy="857251"/>
          </a:xfrm>
          <a:prstGeom prst="rect">
            <a:avLst/>
          </a:prstGeom>
        </p:spPr>
        <p:txBody>
          <a:bodyPr>
            <a:normAutofit fontScale="92500" lnSpcReduction="20000"/>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000" b="1" dirty="0" smtClean="0">
                <a:solidFill>
                  <a:schemeClr val="tx1"/>
                </a:solidFill>
              </a:rPr>
              <a:t>GOES-17 Laser Test (MP)</a:t>
            </a:r>
          </a:p>
          <a:p>
            <a:r>
              <a:rPr lang="en-US" sz="3000" b="1" dirty="0" smtClean="0">
                <a:solidFill>
                  <a:schemeClr val="tx1"/>
                </a:solidFill>
              </a:rPr>
              <a:t>Flashes</a:t>
            </a:r>
          </a:p>
          <a:p>
            <a:endParaRPr lang="en-US" sz="3000" b="1" dirty="0"/>
          </a:p>
        </p:txBody>
      </p:sp>
      <p:sp>
        <p:nvSpPr>
          <p:cNvPr id="5" name="Rectangle 4"/>
          <p:cNvSpPr/>
          <p:nvPr/>
        </p:nvSpPr>
        <p:spPr>
          <a:xfrm>
            <a:off x="638433" y="6009763"/>
            <a:ext cx="8019534" cy="553998"/>
          </a:xfrm>
          <a:prstGeom prst="rect">
            <a:avLst/>
          </a:prstGeom>
        </p:spPr>
        <p:txBody>
          <a:bodyPr wrap="square">
            <a:spAutoFit/>
          </a:bodyPr>
          <a:lstStyle/>
          <a:p>
            <a:pPr algn="just"/>
            <a:r>
              <a:rPr lang="en-US" sz="1000" i="1" dirty="0">
                <a:latin typeface="Calibri" charset="0"/>
              </a:rPr>
              <a:t>NOAA's GOES-17 satellite has not been declared operational and its data are preliminary and undergoing testing. Users receiving these data through any dissemination means  (including, but not limited to, PDA and GRB) assume all risk related to their use of GOES-17 data and NOAA disclaims any and all warranties, whether express or implied, including (without limitation) any implied warranties of merchantability or fitness for a particular purpose.</a:t>
            </a:r>
            <a:endParaRPr lang="en-US" sz="1000" dirty="0"/>
          </a:p>
        </p:txBody>
      </p:sp>
      <p:sp>
        <p:nvSpPr>
          <p:cNvPr id="6" name="Rectangle 5"/>
          <p:cNvSpPr/>
          <p:nvPr/>
        </p:nvSpPr>
        <p:spPr>
          <a:xfrm>
            <a:off x="2580640" y="5120640"/>
            <a:ext cx="508000" cy="13208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375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18</a:t>
            </a:fld>
            <a:endParaRPr lang="en-US" altLang="en-US"/>
          </a:p>
        </p:txBody>
      </p:sp>
      <p:sp>
        <p:nvSpPr>
          <p:cNvPr id="4" name="Title 1"/>
          <p:cNvSpPr txBox="1">
            <a:spLocks/>
          </p:cNvSpPr>
          <p:nvPr/>
        </p:nvSpPr>
        <p:spPr>
          <a:xfrm>
            <a:off x="2143760" y="97388"/>
            <a:ext cx="4856480" cy="857251"/>
          </a:xfrm>
          <a:prstGeom prst="rect">
            <a:avLst/>
          </a:prstGeom>
        </p:spPr>
        <p:txBody>
          <a:bodyPr>
            <a:normAutofit/>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000" b="1" dirty="0" smtClean="0"/>
              <a:t>Future Laser Tests</a:t>
            </a:r>
            <a:endParaRPr lang="en-US" sz="3000" b="1" dirty="0"/>
          </a:p>
        </p:txBody>
      </p:sp>
      <p:sp>
        <p:nvSpPr>
          <p:cNvPr id="5" name="Rectangle 4"/>
          <p:cNvSpPr/>
          <p:nvPr/>
        </p:nvSpPr>
        <p:spPr>
          <a:xfrm>
            <a:off x="491266" y="1168063"/>
            <a:ext cx="8358691" cy="5262979"/>
          </a:xfrm>
          <a:prstGeom prst="rect">
            <a:avLst/>
          </a:prstGeom>
        </p:spPr>
        <p:txBody>
          <a:bodyPr wrap="square">
            <a:spAutoFit/>
          </a:bodyPr>
          <a:lstStyle/>
          <a:p>
            <a:pPr marL="285750" indent="-285750">
              <a:buFont typeface="Arial" panose="020B0604020202020204" pitchFamily="34" charset="0"/>
              <a:buChar char="•"/>
            </a:pPr>
            <a:r>
              <a:rPr lang="en-US" sz="2400" dirty="0" smtClean="0">
                <a:solidFill>
                  <a:schemeClr val="bg1"/>
                </a:solidFill>
              </a:rPr>
              <a:t>GOES-16/17 Comparison</a:t>
            </a:r>
          </a:p>
          <a:p>
            <a:pPr marL="742950" lvl="1" indent="-285750">
              <a:buFont typeface="Arial" panose="020B0604020202020204" pitchFamily="34" charset="0"/>
              <a:buChar char="•"/>
            </a:pPr>
            <a:r>
              <a:rPr lang="en-US" sz="2400" dirty="0" smtClean="0">
                <a:solidFill>
                  <a:schemeClr val="bg1"/>
                </a:solidFill>
              </a:rPr>
              <a:t>Can accomplish GOES-17 geolocation goals while comparing with GOES-16 with current GPA updates</a:t>
            </a:r>
          </a:p>
          <a:p>
            <a:pPr marL="742950" lvl="1" indent="-285750">
              <a:buFont typeface="Arial" panose="020B0604020202020204" pitchFamily="34" charset="0"/>
              <a:buChar char="•"/>
            </a:pPr>
            <a:r>
              <a:rPr lang="en-US" sz="2400" dirty="0" smtClean="0">
                <a:solidFill>
                  <a:schemeClr val="bg1"/>
                </a:solidFill>
              </a:rPr>
              <a:t>Laser on one satellite for 5-15 min then on the other for 5-15 min</a:t>
            </a:r>
          </a:p>
          <a:p>
            <a:pPr marL="742950" lvl="1" indent="-285750">
              <a:buFont typeface="Arial" panose="020B0604020202020204" pitchFamily="34" charset="0"/>
              <a:buChar char="•"/>
            </a:pPr>
            <a:r>
              <a:rPr lang="en-US" sz="2400" dirty="0" smtClean="0">
                <a:solidFill>
                  <a:schemeClr val="bg1"/>
                </a:solidFill>
              </a:rPr>
              <a:t>Compare other GLM parameters (geolocation, energy, overshoot correction)</a:t>
            </a:r>
          </a:p>
          <a:p>
            <a:pPr marL="285750" indent="-285750">
              <a:buFont typeface="Arial" panose="020B0604020202020204" pitchFamily="34" charset="0"/>
              <a:buChar char="•"/>
            </a:pPr>
            <a:r>
              <a:rPr lang="en-US" sz="2400" dirty="0" smtClean="0">
                <a:solidFill>
                  <a:schemeClr val="bg1"/>
                </a:solidFill>
              </a:rPr>
              <a:t>Test 1: Pre yaw flip (24 Sep 2018)</a:t>
            </a:r>
          </a:p>
          <a:p>
            <a:pPr marL="742950" lvl="1" indent="-285750">
              <a:buFont typeface="Arial" panose="020B0604020202020204" pitchFamily="34" charset="0"/>
              <a:buChar char="•"/>
            </a:pPr>
            <a:r>
              <a:rPr lang="en-US" sz="2400" dirty="0" smtClean="0">
                <a:solidFill>
                  <a:schemeClr val="bg1"/>
                </a:solidFill>
              </a:rPr>
              <a:t>Test procedure for three different times</a:t>
            </a:r>
          </a:p>
          <a:p>
            <a:pPr marL="742950" lvl="1" indent="-285750">
              <a:buFont typeface="Arial" panose="020B0604020202020204" pitchFamily="34" charset="0"/>
              <a:buChar char="•"/>
            </a:pPr>
            <a:r>
              <a:rPr lang="en-US" sz="2400" dirty="0" smtClean="0">
                <a:solidFill>
                  <a:schemeClr val="bg1"/>
                </a:solidFill>
              </a:rPr>
              <a:t>Different CCD pixels than post yaw flip</a:t>
            </a:r>
          </a:p>
          <a:p>
            <a:pPr marL="285750" indent="-285750">
              <a:buFont typeface="Arial" panose="020B0604020202020204" pitchFamily="34" charset="0"/>
              <a:buChar char="•"/>
            </a:pPr>
            <a:r>
              <a:rPr lang="en-US" sz="2400" dirty="0" smtClean="0">
                <a:solidFill>
                  <a:schemeClr val="bg1"/>
                </a:solidFill>
              </a:rPr>
              <a:t>Test 2: 24 hour test</a:t>
            </a:r>
          </a:p>
          <a:p>
            <a:pPr marL="742950" lvl="1" indent="-285750">
              <a:buFont typeface="Arial" panose="020B0604020202020204" pitchFamily="34" charset="0"/>
              <a:buChar char="•"/>
            </a:pPr>
            <a:r>
              <a:rPr lang="en-US" sz="2400" dirty="0" smtClean="0">
                <a:solidFill>
                  <a:schemeClr val="bg1"/>
                </a:solidFill>
              </a:rPr>
              <a:t>Examine diurnal geolocation accuracy</a:t>
            </a:r>
          </a:p>
          <a:p>
            <a:pPr marL="285750" indent="-285750">
              <a:buFont typeface="Arial" panose="020B0604020202020204" pitchFamily="34" charset="0"/>
              <a:buChar char="•"/>
            </a:pPr>
            <a:r>
              <a:rPr lang="en-US" sz="2400" dirty="0" smtClean="0">
                <a:solidFill>
                  <a:schemeClr val="bg1"/>
                </a:solidFill>
              </a:rPr>
              <a:t>Test 3: After GOES-17 drift (only at Monument Peak)</a:t>
            </a:r>
          </a:p>
          <a:p>
            <a:pPr marL="742950" lvl="1" indent="-285750">
              <a:buFont typeface="Arial" panose="020B0604020202020204" pitchFamily="34" charset="0"/>
              <a:buChar char="•"/>
            </a:pPr>
            <a:r>
              <a:rPr lang="en-US" sz="2400" dirty="0" smtClean="0">
                <a:solidFill>
                  <a:schemeClr val="bg1"/>
                </a:solidFill>
              </a:rPr>
              <a:t>Baseline measurements at GOES-W</a:t>
            </a:r>
          </a:p>
        </p:txBody>
      </p:sp>
    </p:spTree>
    <p:extLst>
      <p:ext uri="{BB962C8B-B14F-4D97-AF65-F5344CB8AC3E}">
        <p14:creationId xmlns:p14="http://schemas.microsoft.com/office/powerpoint/2010/main" val="21434730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Beacon Animations</a:t>
            </a:r>
            <a:endParaRPr lang="en-US" dirty="0"/>
          </a:p>
        </p:txBody>
      </p:sp>
      <p:sp>
        <p:nvSpPr>
          <p:cNvPr id="4" name="Slide Number Placeholder 3"/>
          <p:cNvSpPr>
            <a:spLocks noGrp="1"/>
          </p:cNvSpPr>
          <p:nvPr>
            <p:ph type="sldNum" sz="quarter" idx="4294967295"/>
          </p:nvPr>
        </p:nvSpPr>
        <p:spPr>
          <a:xfrm>
            <a:off x="7173884" y="6456106"/>
            <a:ext cx="1741516" cy="365125"/>
          </a:xfrm>
          <a:prstGeom prst="rect">
            <a:avLst/>
          </a:prstGeom>
        </p:spPr>
        <p:txBody>
          <a:bodyPr/>
          <a:lstStyle/>
          <a:p>
            <a:fld id="{7E89D3F2-FF03-47D7-9C86-6F261630716F}" type="slidenum">
              <a:rPr lang="en-US" smtClean="0"/>
              <a:t>19</a:t>
            </a:fld>
            <a:endParaRPr lang="en-US"/>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798107"/>
            <a:ext cx="4572000" cy="3429001"/>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798107"/>
            <a:ext cx="4572000" cy="3429000"/>
          </a:xfrm>
          <a:prstGeom prst="rect">
            <a:avLst/>
          </a:prstGeom>
        </p:spPr>
      </p:pic>
      <p:sp>
        <p:nvSpPr>
          <p:cNvPr id="8" name="Content Placeholder 2"/>
          <p:cNvSpPr txBox="1">
            <a:spLocks/>
          </p:cNvSpPr>
          <p:nvPr/>
        </p:nvSpPr>
        <p:spPr>
          <a:xfrm>
            <a:off x="2087880" y="920846"/>
            <a:ext cx="5582920" cy="1648262"/>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solidFill>
                  <a:schemeClr val="bg1"/>
                </a:solidFill>
              </a:rPr>
              <a:t>GOES-16 Laser Beacon Test 13 July 2017</a:t>
            </a:r>
          </a:p>
          <a:p>
            <a:pPr marL="0" indent="0">
              <a:buNone/>
            </a:pPr>
            <a:r>
              <a:rPr lang="en-US" sz="2400" dirty="0" smtClean="0">
                <a:solidFill>
                  <a:schemeClr val="bg1"/>
                </a:solidFill>
              </a:rPr>
              <a:t>13 July 2017 (GLM data over ABI IR image):</a:t>
            </a:r>
          </a:p>
          <a:p>
            <a:pPr marL="0" indent="0">
              <a:buNone/>
            </a:pPr>
            <a:r>
              <a:rPr lang="en-US" sz="2400" dirty="0">
                <a:solidFill>
                  <a:schemeClr val="bg1"/>
                </a:solidFill>
              </a:rPr>
              <a:t>	</a:t>
            </a:r>
            <a:r>
              <a:rPr lang="en-US" sz="2000" dirty="0">
                <a:solidFill>
                  <a:schemeClr val="bg1"/>
                </a:solidFill>
              </a:rPr>
              <a:t>Times are not synched up in animations</a:t>
            </a:r>
          </a:p>
          <a:p>
            <a:pPr marL="0" indent="0">
              <a:buNone/>
            </a:pPr>
            <a:r>
              <a:rPr lang="en-US" sz="2000" dirty="0">
                <a:solidFill>
                  <a:schemeClr val="bg1"/>
                </a:solidFill>
              </a:rPr>
              <a:t>	</a:t>
            </a:r>
            <a:r>
              <a:rPr lang="en-US" sz="2000" dirty="0" smtClean="0">
                <a:solidFill>
                  <a:schemeClr val="bg1"/>
                </a:solidFill>
              </a:rPr>
              <a:t>Note effect of clouds on Greenbelt performance</a:t>
            </a:r>
            <a:endParaRPr lang="en-US" sz="2000" dirty="0">
              <a:solidFill>
                <a:schemeClr val="bg1"/>
              </a:solidFill>
            </a:endParaRPr>
          </a:p>
          <a:p>
            <a:pPr marL="0" indent="0">
              <a:buNone/>
            </a:pPr>
            <a:endParaRPr lang="en-US" sz="2000" dirty="0" smtClean="0"/>
          </a:p>
        </p:txBody>
      </p:sp>
      <p:pic>
        <p:nvPicPr>
          <p:cNvPr id="1028" name="Picture 4" descr="https://weather.msfc.nasa.gov/glm/groupDensityLegen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017" y="6272908"/>
            <a:ext cx="8611966"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837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2</a:t>
            </a:fld>
            <a:endParaRPr lang="en-US" altLang="en-US"/>
          </a:p>
        </p:txBody>
      </p:sp>
      <p:sp>
        <p:nvSpPr>
          <p:cNvPr id="4" name="Rectangle 3"/>
          <p:cNvSpPr/>
          <p:nvPr/>
        </p:nvSpPr>
        <p:spPr>
          <a:xfrm>
            <a:off x="392654" y="1287860"/>
            <a:ext cx="8358691" cy="5262979"/>
          </a:xfrm>
          <a:prstGeom prst="rect">
            <a:avLst/>
          </a:prstGeom>
        </p:spPr>
        <p:txBody>
          <a:bodyPr wrap="square">
            <a:spAutoFit/>
          </a:bodyPr>
          <a:lstStyle/>
          <a:p>
            <a:pPr marL="285750" indent="-285750">
              <a:buFont typeface="Arial" panose="020B0604020202020204" pitchFamily="34" charset="0"/>
              <a:buChar char="•"/>
            </a:pPr>
            <a:r>
              <a:rPr lang="en-US" sz="2400" dirty="0">
                <a:solidFill>
                  <a:schemeClr val="bg1"/>
                </a:solidFill>
              </a:rPr>
              <a:t>Use laser beacons as well characterized signals to evaluate GLM geolocation </a:t>
            </a:r>
            <a:r>
              <a:rPr lang="en-US" sz="2400" dirty="0" smtClean="0">
                <a:solidFill>
                  <a:schemeClr val="bg1"/>
                </a:solidFill>
              </a:rPr>
              <a:t>accuracy</a:t>
            </a:r>
          </a:p>
          <a:p>
            <a:pPr marL="742950" lvl="1" indent="-285750">
              <a:buFont typeface="Arial" panose="020B0604020202020204" pitchFamily="34" charset="0"/>
              <a:buChar char="•"/>
            </a:pPr>
            <a:r>
              <a:rPr lang="en-US" sz="2400" dirty="0" smtClean="0">
                <a:solidFill>
                  <a:schemeClr val="bg1"/>
                </a:solidFill>
              </a:rPr>
              <a:t>Laser locations are well characterized (within few mm) </a:t>
            </a:r>
            <a:endParaRPr lang="en-US" sz="2400" dirty="0">
              <a:solidFill>
                <a:schemeClr val="bg1"/>
              </a:solidFill>
            </a:endParaRPr>
          </a:p>
          <a:p>
            <a:pPr marL="742950" lvl="1" indent="-285750">
              <a:buFont typeface="Arial" panose="020B0604020202020204" pitchFamily="34" charset="0"/>
              <a:buChar char="•"/>
            </a:pPr>
            <a:r>
              <a:rPr lang="en-US" sz="2400" dirty="0">
                <a:solidFill>
                  <a:schemeClr val="bg1"/>
                </a:solidFill>
              </a:rPr>
              <a:t>L</a:t>
            </a:r>
            <a:r>
              <a:rPr lang="en-US" sz="2400" dirty="0" smtClean="0">
                <a:solidFill>
                  <a:schemeClr val="bg1"/>
                </a:solidFill>
              </a:rPr>
              <a:t>asers </a:t>
            </a:r>
            <a:r>
              <a:rPr lang="en-US" sz="2400" dirty="0">
                <a:solidFill>
                  <a:schemeClr val="bg1"/>
                </a:solidFill>
              </a:rPr>
              <a:t>tuned to near 777.4 nm wavelength</a:t>
            </a:r>
          </a:p>
          <a:p>
            <a:pPr marL="742950" lvl="1" indent="-285750">
              <a:buFont typeface="Arial" panose="020B0604020202020204" pitchFamily="34" charset="0"/>
              <a:buChar char="•"/>
            </a:pPr>
            <a:r>
              <a:rPr lang="en-US" sz="2400" dirty="0">
                <a:solidFill>
                  <a:schemeClr val="bg1"/>
                </a:solidFill>
              </a:rPr>
              <a:t>Two </a:t>
            </a:r>
            <a:r>
              <a:rPr lang="en-US" sz="2400" dirty="0" smtClean="0">
                <a:solidFill>
                  <a:schemeClr val="bg1"/>
                </a:solidFill>
              </a:rPr>
              <a:t>lasers to provide large baseline</a:t>
            </a:r>
          </a:p>
          <a:p>
            <a:pPr marL="1200150" lvl="2" indent="-285750">
              <a:buFont typeface="Arial" panose="020B0604020202020204" pitchFamily="34" charset="0"/>
              <a:buChar char="•"/>
            </a:pPr>
            <a:r>
              <a:rPr lang="en-US" sz="2400" dirty="0" smtClean="0">
                <a:solidFill>
                  <a:schemeClr val="bg1"/>
                </a:solidFill>
              </a:rPr>
              <a:t>Greenbelt</a:t>
            </a:r>
            <a:r>
              <a:rPr lang="en-US" sz="2400" dirty="0">
                <a:solidFill>
                  <a:schemeClr val="bg1"/>
                </a:solidFill>
              </a:rPr>
              <a:t>, MD </a:t>
            </a:r>
          </a:p>
          <a:p>
            <a:pPr marL="1200150" lvl="2" indent="-285750">
              <a:buFont typeface="Arial" panose="020B0604020202020204" pitchFamily="34" charset="0"/>
              <a:buChar char="•"/>
            </a:pPr>
            <a:r>
              <a:rPr lang="en-US" sz="2400" dirty="0" smtClean="0">
                <a:solidFill>
                  <a:schemeClr val="bg1"/>
                </a:solidFill>
              </a:rPr>
              <a:t>Monument </a:t>
            </a:r>
            <a:r>
              <a:rPr lang="en-US" sz="2400" dirty="0">
                <a:solidFill>
                  <a:schemeClr val="bg1"/>
                </a:solidFill>
              </a:rPr>
              <a:t>Peak, </a:t>
            </a:r>
            <a:r>
              <a:rPr lang="en-US" sz="2400" dirty="0" smtClean="0">
                <a:solidFill>
                  <a:schemeClr val="bg1"/>
                </a:solidFill>
              </a:rPr>
              <a:t>CA</a:t>
            </a:r>
            <a:endParaRPr lang="en-US" sz="2400" dirty="0">
              <a:solidFill>
                <a:schemeClr val="bg1"/>
              </a:solidFill>
            </a:endParaRPr>
          </a:p>
          <a:p>
            <a:pPr marL="742950" lvl="1" indent="-285750">
              <a:buFont typeface="Arial" panose="020B0604020202020204" pitchFamily="34" charset="0"/>
              <a:buChar char="•"/>
            </a:pPr>
            <a:r>
              <a:rPr lang="en-US" sz="2400" dirty="0">
                <a:solidFill>
                  <a:schemeClr val="bg1"/>
                </a:solidFill>
              </a:rPr>
              <a:t>The lasers are pulsed </a:t>
            </a:r>
            <a:r>
              <a:rPr lang="en-US" sz="2400" dirty="0" smtClean="0">
                <a:solidFill>
                  <a:schemeClr val="bg1"/>
                </a:solidFill>
              </a:rPr>
              <a:t>(50 Hz or 100 Hz) so GLM events are processed as lightning by the Ground </a:t>
            </a:r>
            <a:r>
              <a:rPr lang="en-US" sz="2400" dirty="0">
                <a:solidFill>
                  <a:schemeClr val="bg1"/>
                </a:solidFill>
              </a:rPr>
              <a:t>Processing  Algorithm</a:t>
            </a:r>
          </a:p>
          <a:p>
            <a:pPr marL="1200150" lvl="2" indent="-285750">
              <a:buFont typeface="Arial" panose="020B0604020202020204" pitchFamily="34" charset="0"/>
              <a:buChar char="•"/>
            </a:pPr>
            <a:r>
              <a:rPr lang="en-US" sz="2400" dirty="0">
                <a:solidFill>
                  <a:schemeClr val="bg1"/>
                </a:solidFill>
              </a:rPr>
              <a:t>The GPA will </a:t>
            </a:r>
            <a:r>
              <a:rPr lang="en-US" sz="2400" dirty="0" err="1">
                <a:solidFill>
                  <a:schemeClr val="bg1"/>
                </a:solidFill>
              </a:rPr>
              <a:t>geolocate</a:t>
            </a:r>
            <a:r>
              <a:rPr lang="en-US" sz="2400" dirty="0">
                <a:solidFill>
                  <a:schemeClr val="bg1"/>
                </a:solidFill>
              </a:rPr>
              <a:t> the laser signal</a:t>
            </a:r>
          </a:p>
          <a:p>
            <a:pPr marL="1200150" lvl="2" indent="-285750">
              <a:buFont typeface="Arial" panose="020B0604020202020204" pitchFamily="34" charset="0"/>
              <a:buChar char="•"/>
            </a:pPr>
            <a:r>
              <a:rPr lang="en-US" sz="2400" dirty="0">
                <a:solidFill>
                  <a:schemeClr val="bg1"/>
                </a:solidFill>
              </a:rPr>
              <a:t>The laser location is well known and </a:t>
            </a:r>
            <a:r>
              <a:rPr lang="en-US" sz="2400" dirty="0" smtClean="0">
                <a:solidFill>
                  <a:schemeClr val="bg1"/>
                </a:solidFill>
              </a:rPr>
              <a:t>can be compared </a:t>
            </a:r>
            <a:r>
              <a:rPr lang="en-US" sz="2400" dirty="0">
                <a:solidFill>
                  <a:schemeClr val="bg1"/>
                </a:solidFill>
              </a:rPr>
              <a:t>to the GPA </a:t>
            </a:r>
            <a:r>
              <a:rPr lang="en-US" sz="2400" dirty="0" smtClean="0">
                <a:solidFill>
                  <a:schemeClr val="bg1"/>
                </a:solidFill>
              </a:rPr>
              <a:t>derived geolocation</a:t>
            </a:r>
          </a:p>
          <a:p>
            <a:pPr marL="1200150" lvl="2" indent="-285750">
              <a:buFont typeface="Arial" panose="020B0604020202020204" pitchFamily="34" charset="0"/>
              <a:buChar char="•"/>
            </a:pPr>
            <a:r>
              <a:rPr lang="en-US" sz="2400" dirty="0" smtClean="0">
                <a:solidFill>
                  <a:schemeClr val="bg1"/>
                </a:solidFill>
              </a:rPr>
              <a:t>GLM geolocation requirement 5 km (MRD)</a:t>
            </a:r>
            <a:endParaRPr lang="en-US" sz="2400" dirty="0">
              <a:solidFill>
                <a:schemeClr val="bg1"/>
              </a:solidFill>
            </a:endParaRPr>
          </a:p>
          <a:p>
            <a:pPr marL="742950" lvl="1" indent="-285750">
              <a:buFont typeface="Arial" panose="020B0604020202020204" pitchFamily="34" charset="0"/>
              <a:buChar char="•"/>
            </a:pPr>
            <a:r>
              <a:rPr lang="en-US" sz="2400" dirty="0" smtClean="0">
                <a:solidFill>
                  <a:schemeClr val="bg1"/>
                </a:solidFill>
              </a:rPr>
              <a:t>Examine diurnal </a:t>
            </a:r>
            <a:r>
              <a:rPr lang="en-US" sz="2400" dirty="0">
                <a:solidFill>
                  <a:schemeClr val="bg1"/>
                </a:solidFill>
              </a:rPr>
              <a:t>changes in geolocation </a:t>
            </a:r>
            <a:r>
              <a:rPr lang="en-US" sz="2400" dirty="0" smtClean="0">
                <a:solidFill>
                  <a:schemeClr val="bg1"/>
                </a:solidFill>
              </a:rPr>
              <a:t>accuracy</a:t>
            </a:r>
            <a:endParaRPr lang="en-US" dirty="0">
              <a:solidFill>
                <a:schemeClr val="bg1"/>
              </a:solidFill>
            </a:endParaRPr>
          </a:p>
        </p:txBody>
      </p:sp>
      <p:sp>
        <p:nvSpPr>
          <p:cNvPr id="6" name="Title 1"/>
          <p:cNvSpPr txBox="1">
            <a:spLocks/>
          </p:cNvSpPr>
          <p:nvPr/>
        </p:nvSpPr>
        <p:spPr>
          <a:xfrm>
            <a:off x="1586753" y="319702"/>
            <a:ext cx="5952566" cy="1143001"/>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smtClean="0"/>
              <a:t>GLM Laser Beacons </a:t>
            </a:r>
            <a:endParaRPr lang="en-US" dirty="0"/>
          </a:p>
        </p:txBody>
      </p:sp>
    </p:spTree>
    <p:extLst>
      <p:ext uri="{BB962C8B-B14F-4D97-AF65-F5344CB8AC3E}">
        <p14:creationId xmlns:p14="http://schemas.microsoft.com/office/powerpoint/2010/main" val="16630001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20</a:t>
            </a:fld>
            <a:endParaRPr lang="en-US" altLang="en-US"/>
          </a:p>
        </p:txBody>
      </p:sp>
    </p:spTree>
    <p:extLst>
      <p:ext uri="{BB962C8B-B14F-4D97-AF65-F5344CB8AC3E}">
        <p14:creationId xmlns:p14="http://schemas.microsoft.com/office/powerpoint/2010/main" val="172612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21</a:t>
            </a:fld>
            <a:endParaRPr lang="en-US"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020" y="945515"/>
            <a:ext cx="5775960" cy="5775960"/>
          </a:xfrm>
          <a:prstGeom prst="rect">
            <a:avLst/>
          </a:prstGeom>
        </p:spPr>
      </p:pic>
      <p:sp>
        <p:nvSpPr>
          <p:cNvPr id="6" name="Title 1"/>
          <p:cNvSpPr txBox="1">
            <a:spLocks/>
          </p:cNvSpPr>
          <p:nvPr/>
        </p:nvSpPr>
        <p:spPr>
          <a:xfrm>
            <a:off x="2387600" y="107548"/>
            <a:ext cx="4358640" cy="857251"/>
          </a:xfrm>
          <a:prstGeom prst="rect">
            <a:avLst/>
          </a:prstGeom>
        </p:spPr>
        <p:txBody>
          <a:bodyPr>
            <a:normAutofit/>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000" b="1" dirty="0" smtClean="0">
                <a:solidFill>
                  <a:schemeClr val="tx1"/>
                </a:solidFill>
              </a:rPr>
              <a:t>GOES-16 Laser Test 2 </a:t>
            </a:r>
            <a:r>
              <a:rPr lang="en-US" sz="3000" b="1" dirty="0" smtClean="0"/>
              <a:t>2</a:t>
            </a:r>
            <a:endParaRPr lang="en-US" sz="3000" b="1" dirty="0"/>
          </a:p>
        </p:txBody>
      </p:sp>
    </p:spTree>
    <p:extLst>
      <p:ext uri="{BB962C8B-B14F-4D97-AF65-F5344CB8AC3E}">
        <p14:creationId xmlns:p14="http://schemas.microsoft.com/office/powerpoint/2010/main" val="8241604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22</a:t>
            </a:fld>
            <a:endParaRPr lang="en-US" altLang="en-US"/>
          </a:p>
        </p:txBody>
      </p:sp>
      <p:sp>
        <p:nvSpPr>
          <p:cNvPr id="6" name="Title 1"/>
          <p:cNvSpPr txBox="1">
            <a:spLocks/>
          </p:cNvSpPr>
          <p:nvPr/>
        </p:nvSpPr>
        <p:spPr>
          <a:xfrm>
            <a:off x="2387600" y="107548"/>
            <a:ext cx="4358640" cy="857251"/>
          </a:xfrm>
          <a:prstGeom prst="rect">
            <a:avLst/>
          </a:prstGeom>
        </p:spPr>
        <p:txBody>
          <a:bodyPr>
            <a:normAutofit fontScale="92500" lnSpcReduction="20000"/>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000" b="1" dirty="0" smtClean="0">
                <a:solidFill>
                  <a:schemeClr val="tx1"/>
                </a:solidFill>
              </a:rPr>
              <a:t>GOES-16 Laser Test 2</a:t>
            </a:r>
          </a:p>
          <a:p>
            <a:r>
              <a:rPr lang="en-US" sz="3000" b="1" dirty="0" smtClean="0">
                <a:solidFill>
                  <a:schemeClr val="tx1"/>
                </a:solidFill>
              </a:rPr>
              <a:t>Events</a:t>
            </a:r>
            <a:endParaRPr lang="en-US" sz="3000" b="1"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720" y="1615440"/>
            <a:ext cx="8544560" cy="4272280"/>
          </a:xfrm>
          <a:prstGeom prst="rect">
            <a:avLst/>
          </a:prstGeom>
        </p:spPr>
      </p:pic>
    </p:spTree>
    <p:extLst>
      <p:ext uri="{BB962C8B-B14F-4D97-AF65-F5344CB8AC3E}">
        <p14:creationId xmlns:p14="http://schemas.microsoft.com/office/powerpoint/2010/main" val="2341552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23</a:t>
            </a:fld>
            <a:endParaRPr lang="en-US" altLang="en-US"/>
          </a:p>
        </p:txBody>
      </p:sp>
      <p:sp>
        <p:nvSpPr>
          <p:cNvPr id="6" name="Title 1"/>
          <p:cNvSpPr txBox="1">
            <a:spLocks/>
          </p:cNvSpPr>
          <p:nvPr/>
        </p:nvSpPr>
        <p:spPr>
          <a:xfrm>
            <a:off x="2387600" y="107548"/>
            <a:ext cx="4358640" cy="857251"/>
          </a:xfrm>
          <a:prstGeom prst="rect">
            <a:avLst/>
          </a:prstGeom>
        </p:spPr>
        <p:txBody>
          <a:bodyPr>
            <a:normAutofit fontScale="92500" lnSpcReduction="20000"/>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000" b="1" dirty="0" smtClean="0">
                <a:solidFill>
                  <a:schemeClr val="tx1"/>
                </a:solidFill>
              </a:rPr>
              <a:t>GOES-16 Laser Test 2</a:t>
            </a:r>
          </a:p>
          <a:p>
            <a:r>
              <a:rPr lang="en-US" sz="3000" b="1" dirty="0" smtClean="0">
                <a:solidFill>
                  <a:schemeClr val="tx1"/>
                </a:solidFill>
              </a:rPr>
              <a:t>Groups</a:t>
            </a:r>
            <a:endParaRPr lang="en-US" sz="3000" b="1"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618488"/>
            <a:ext cx="8540496" cy="4270248"/>
          </a:xfrm>
          <a:prstGeom prst="rect">
            <a:avLst/>
          </a:prstGeom>
        </p:spPr>
      </p:pic>
    </p:spTree>
    <p:extLst>
      <p:ext uri="{BB962C8B-B14F-4D97-AF65-F5344CB8AC3E}">
        <p14:creationId xmlns:p14="http://schemas.microsoft.com/office/powerpoint/2010/main" val="29030827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24</a:t>
            </a:fld>
            <a:endParaRPr lang="en-US" altLang="en-US"/>
          </a:p>
        </p:txBody>
      </p:sp>
      <p:sp>
        <p:nvSpPr>
          <p:cNvPr id="6" name="Title 1"/>
          <p:cNvSpPr txBox="1">
            <a:spLocks/>
          </p:cNvSpPr>
          <p:nvPr/>
        </p:nvSpPr>
        <p:spPr>
          <a:xfrm>
            <a:off x="2387600" y="107548"/>
            <a:ext cx="4358640" cy="857251"/>
          </a:xfrm>
          <a:prstGeom prst="rect">
            <a:avLst/>
          </a:prstGeom>
        </p:spPr>
        <p:txBody>
          <a:bodyPr>
            <a:normAutofit fontScale="92500" lnSpcReduction="20000"/>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000" b="1" dirty="0" smtClean="0">
                <a:solidFill>
                  <a:schemeClr val="tx1"/>
                </a:solidFill>
              </a:rPr>
              <a:t>GOES-16 Laser Test 2</a:t>
            </a:r>
          </a:p>
          <a:p>
            <a:r>
              <a:rPr lang="en-US" sz="3000" b="1" dirty="0" smtClean="0">
                <a:solidFill>
                  <a:schemeClr val="tx1"/>
                </a:solidFill>
              </a:rPr>
              <a:t>Flashes</a:t>
            </a:r>
            <a:endParaRPr lang="en-US" sz="3000" b="1"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618488"/>
            <a:ext cx="8540496" cy="4270248"/>
          </a:xfrm>
          <a:prstGeom prst="rect">
            <a:avLst/>
          </a:prstGeom>
        </p:spPr>
      </p:pic>
    </p:spTree>
    <p:extLst>
      <p:ext uri="{BB962C8B-B14F-4D97-AF65-F5344CB8AC3E}">
        <p14:creationId xmlns:p14="http://schemas.microsoft.com/office/powerpoint/2010/main" val="19498242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25</a:t>
            </a:fld>
            <a:endParaRPr lang="en-US" altLang="en-US"/>
          </a:p>
        </p:txBody>
      </p:sp>
      <p:sp>
        <p:nvSpPr>
          <p:cNvPr id="4" name="Rectangle 3"/>
          <p:cNvSpPr/>
          <p:nvPr/>
        </p:nvSpPr>
        <p:spPr>
          <a:xfrm>
            <a:off x="430306" y="1462703"/>
            <a:ext cx="8358691" cy="5262979"/>
          </a:xfrm>
          <a:prstGeom prst="rect">
            <a:avLst/>
          </a:prstGeom>
        </p:spPr>
        <p:txBody>
          <a:bodyPr wrap="square">
            <a:spAutoFit/>
          </a:bodyPr>
          <a:lstStyle/>
          <a:p>
            <a:pPr marL="285750" indent="-285750">
              <a:buFont typeface="Arial" panose="020B0604020202020204" pitchFamily="34" charset="0"/>
              <a:buChar char="•"/>
            </a:pPr>
            <a:r>
              <a:rPr lang="en-US" sz="2400" dirty="0" smtClean="0">
                <a:solidFill>
                  <a:schemeClr val="bg1"/>
                </a:solidFill>
              </a:rPr>
              <a:t>The SLR Satellite Ranging Group has a number of installations</a:t>
            </a:r>
          </a:p>
          <a:p>
            <a:pPr marL="742950" lvl="1" indent="-285750">
              <a:buFont typeface="Arial" panose="020B0604020202020204" pitchFamily="34" charset="0"/>
              <a:buChar char="•"/>
            </a:pPr>
            <a:r>
              <a:rPr lang="en-US" sz="2400" dirty="0">
                <a:solidFill>
                  <a:schemeClr val="bg1"/>
                </a:solidFill>
              </a:rPr>
              <a:t>T</a:t>
            </a:r>
            <a:r>
              <a:rPr lang="en-US" sz="2400" dirty="0" smtClean="0">
                <a:solidFill>
                  <a:schemeClr val="bg1"/>
                </a:solidFill>
              </a:rPr>
              <a:t>racking/locating satellites </a:t>
            </a:r>
          </a:p>
          <a:p>
            <a:pPr marL="742950" lvl="1" indent="-285750">
              <a:buFont typeface="Arial" panose="020B0604020202020204" pitchFamily="34" charset="0"/>
              <a:buChar char="•"/>
            </a:pPr>
            <a:endParaRPr lang="en-US" sz="2400" dirty="0" smtClean="0">
              <a:solidFill>
                <a:schemeClr val="bg1"/>
              </a:solidFill>
            </a:endParaRPr>
          </a:p>
          <a:p>
            <a:pPr marL="285750" indent="-285750">
              <a:buFont typeface="Arial" panose="020B0604020202020204" pitchFamily="34" charset="0"/>
              <a:buChar char="•"/>
            </a:pPr>
            <a:r>
              <a:rPr lang="en-US" sz="2400" dirty="0" smtClean="0">
                <a:solidFill>
                  <a:schemeClr val="bg1"/>
                </a:solidFill>
              </a:rPr>
              <a:t>Identified and procured lasers based on GLM detection methodology	</a:t>
            </a:r>
          </a:p>
          <a:p>
            <a:pPr marL="742950" lvl="1" indent="-285750">
              <a:buFont typeface="Arial" panose="020B0604020202020204" pitchFamily="34" charset="0"/>
              <a:buChar char="•"/>
            </a:pPr>
            <a:r>
              <a:rPr lang="en-US" sz="2400" dirty="0" smtClean="0">
                <a:solidFill>
                  <a:schemeClr val="bg1"/>
                </a:solidFill>
              </a:rPr>
              <a:t>Wavelength near 777.4 nm</a:t>
            </a:r>
          </a:p>
          <a:p>
            <a:pPr marL="742950" lvl="1" indent="-285750">
              <a:buFont typeface="Arial" panose="020B0604020202020204" pitchFamily="34" charset="0"/>
              <a:buChar char="•"/>
            </a:pPr>
            <a:r>
              <a:rPr lang="en-US" sz="2400" dirty="0" smtClean="0">
                <a:solidFill>
                  <a:schemeClr val="bg1"/>
                </a:solidFill>
              </a:rPr>
              <a:t>Pulse width ~1.5 </a:t>
            </a:r>
            <a:r>
              <a:rPr lang="en-US" sz="2400" dirty="0" err="1" smtClean="0">
                <a:solidFill>
                  <a:schemeClr val="bg1"/>
                </a:solidFill>
              </a:rPr>
              <a:t>ms</a:t>
            </a:r>
            <a:endParaRPr lang="en-US" sz="2400" dirty="0" smtClean="0">
              <a:solidFill>
                <a:schemeClr val="bg1"/>
              </a:solidFill>
            </a:endParaRPr>
          </a:p>
          <a:p>
            <a:pPr marL="742950" lvl="1" indent="-285750">
              <a:buFont typeface="Arial" panose="020B0604020202020204" pitchFamily="34" charset="0"/>
              <a:buChar char="•"/>
            </a:pPr>
            <a:r>
              <a:rPr lang="en-US" sz="2400" dirty="0" smtClean="0">
                <a:solidFill>
                  <a:schemeClr val="bg1"/>
                </a:solidFill>
              </a:rPr>
              <a:t>50 Hz</a:t>
            </a:r>
          </a:p>
          <a:p>
            <a:pPr marL="742950" lvl="1" indent="-285750">
              <a:buFont typeface="Arial" panose="020B0604020202020204" pitchFamily="34" charset="0"/>
              <a:buChar char="•"/>
            </a:pPr>
            <a:r>
              <a:rPr lang="en-US" sz="2400" dirty="0" smtClean="0">
                <a:solidFill>
                  <a:schemeClr val="bg1"/>
                </a:solidFill>
              </a:rPr>
              <a:t>Sufficient power at GLM</a:t>
            </a:r>
          </a:p>
          <a:p>
            <a:pPr marL="285750" indent="-285750">
              <a:buFont typeface="Arial" panose="020B0604020202020204" pitchFamily="34" charset="0"/>
              <a:buChar char="•"/>
            </a:pPr>
            <a:r>
              <a:rPr lang="en-US" sz="2400" dirty="0" smtClean="0">
                <a:solidFill>
                  <a:schemeClr val="bg1"/>
                </a:solidFill>
              </a:rPr>
              <a:t>Installed and mounted lasers on existing mounts</a:t>
            </a:r>
          </a:p>
          <a:p>
            <a:pPr marL="285750" indent="-285750">
              <a:buFont typeface="Arial" panose="020B0604020202020204" pitchFamily="34" charset="0"/>
              <a:buChar char="•"/>
            </a:pPr>
            <a:r>
              <a:rPr lang="en-US" sz="2400" dirty="0" smtClean="0">
                <a:solidFill>
                  <a:schemeClr val="bg1"/>
                </a:solidFill>
              </a:rPr>
              <a:t>Developed test procedures and procured safety approvals</a:t>
            </a:r>
          </a:p>
          <a:p>
            <a:pPr marL="285750" indent="-285750">
              <a:buFont typeface="Arial" panose="020B0604020202020204" pitchFamily="34" charset="0"/>
              <a:buChar char="•"/>
            </a:pPr>
            <a:r>
              <a:rPr lang="en-US" sz="2400" dirty="0" smtClean="0">
                <a:solidFill>
                  <a:schemeClr val="bg1"/>
                </a:solidFill>
              </a:rPr>
              <a:t>Tested that GLM detected laser signal</a:t>
            </a:r>
          </a:p>
          <a:p>
            <a:pPr marL="285750" indent="-285750">
              <a:buFont typeface="Arial" panose="020B0604020202020204" pitchFamily="34" charset="0"/>
              <a:buChar char="•"/>
            </a:pPr>
            <a:r>
              <a:rPr lang="en-US" sz="2400" dirty="0" smtClean="0">
                <a:solidFill>
                  <a:schemeClr val="bg1"/>
                </a:solidFill>
              </a:rPr>
              <a:t>Trained crews to run the laser beacon tests</a:t>
            </a:r>
          </a:p>
          <a:p>
            <a:pPr marL="742950" lvl="1" indent="-285750">
              <a:buFont typeface="Arial" panose="020B0604020202020204" pitchFamily="34" charset="0"/>
              <a:buChar char="•"/>
            </a:pPr>
            <a:endParaRPr lang="en-US" sz="2400" dirty="0" smtClean="0">
              <a:solidFill>
                <a:schemeClr val="bg1"/>
              </a:solidFill>
            </a:endParaRPr>
          </a:p>
        </p:txBody>
      </p:sp>
      <p:sp>
        <p:nvSpPr>
          <p:cNvPr id="6" name="Title 1"/>
          <p:cNvSpPr txBox="1">
            <a:spLocks/>
          </p:cNvSpPr>
          <p:nvPr/>
        </p:nvSpPr>
        <p:spPr>
          <a:xfrm>
            <a:off x="1586753" y="319702"/>
            <a:ext cx="5952566" cy="1143001"/>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smtClean="0"/>
              <a:t>Satellite Laser Ranging Group </a:t>
            </a:r>
            <a:endParaRPr lang="en-US" dirty="0"/>
          </a:p>
        </p:txBody>
      </p:sp>
    </p:spTree>
    <p:extLst>
      <p:ext uri="{BB962C8B-B14F-4D97-AF65-F5344CB8AC3E}">
        <p14:creationId xmlns:p14="http://schemas.microsoft.com/office/powerpoint/2010/main" val="4609584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26</a:t>
            </a:fld>
            <a:endParaRPr lang="en-US" altLang="en-US"/>
          </a:p>
        </p:txBody>
      </p:sp>
      <p:sp>
        <p:nvSpPr>
          <p:cNvPr id="4" name="Rectangle 3"/>
          <p:cNvSpPr/>
          <p:nvPr/>
        </p:nvSpPr>
        <p:spPr>
          <a:xfrm>
            <a:off x="559398" y="2016700"/>
            <a:ext cx="8358691" cy="3785652"/>
          </a:xfrm>
          <a:prstGeom prst="rect">
            <a:avLst/>
          </a:prstGeom>
        </p:spPr>
        <p:txBody>
          <a:bodyPr wrap="square">
            <a:spAutoFit/>
          </a:bodyPr>
          <a:lstStyle/>
          <a:p>
            <a:pPr marL="285750" indent="-285750">
              <a:buFont typeface="Arial" panose="020B0604020202020204" pitchFamily="34" charset="0"/>
              <a:buChar char="•"/>
            </a:pPr>
            <a:r>
              <a:rPr lang="en-US" sz="2400" dirty="0" smtClean="0">
                <a:solidFill>
                  <a:schemeClr val="bg1"/>
                </a:solidFill>
              </a:rPr>
              <a:t>Schedule date</a:t>
            </a:r>
          </a:p>
          <a:p>
            <a:pPr marL="285750" indent="-285750">
              <a:buFont typeface="Arial" panose="020B0604020202020204" pitchFamily="34" charset="0"/>
              <a:buChar char="•"/>
            </a:pPr>
            <a:r>
              <a:rPr lang="en-US" sz="2400" dirty="0" smtClean="0">
                <a:solidFill>
                  <a:schemeClr val="bg1"/>
                </a:solidFill>
              </a:rPr>
              <a:t>Notify NOAA so notifications can be sent out</a:t>
            </a:r>
          </a:p>
          <a:p>
            <a:pPr marL="285750" indent="-285750">
              <a:buFont typeface="Arial" panose="020B0604020202020204" pitchFamily="34" charset="0"/>
              <a:buChar char="•"/>
            </a:pPr>
            <a:r>
              <a:rPr lang="en-US" sz="2400" dirty="0" smtClean="0">
                <a:solidFill>
                  <a:schemeClr val="bg1"/>
                </a:solidFill>
              </a:rPr>
              <a:t>Monitor weather conditions at sites</a:t>
            </a:r>
          </a:p>
          <a:p>
            <a:pPr marL="285750" indent="-285750">
              <a:buFont typeface="Arial" panose="020B0604020202020204" pitchFamily="34" charset="0"/>
              <a:buChar char="•"/>
            </a:pPr>
            <a:r>
              <a:rPr lang="en-US" sz="2400" dirty="0" smtClean="0">
                <a:solidFill>
                  <a:schemeClr val="bg1"/>
                </a:solidFill>
              </a:rPr>
              <a:t>Morning of test confirm go/no go</a:t>
            </a:r>
          </a:p>
          <a:p>
            <a:pPr marL="742950" lvl="1" indent="-285750">
              <a:buFont typeface="Arial" panose="020B0604020202020204" pitchFamily="34" charset="0"/>
              <a:buChar char="•"/>
            </a:pPr>
            <a:r>
              <a:rPr lang="en-US" sz="2400" dirty="0" smtClean="0">
                <a:solidFill>
                  <a:schemeClr val="bg1"/>
                </a:solidFill>
              </a:rPr>
              <a:t>Weather</a:t>
            </a:r>
          </a:p>
          <a:p>
            <a:pPr marL="742950" lvl="1" indent="-285750">
              <a:buFont typeface="Arial" panose="020B0604020202020204" pitchFamily="34" charset="0"/>
              <a:buChar char="•"/>
            </a:pPr>
            <a:r>
              <a:rPr lang="en-US" sz="2400" dirty="0" smtClean="0">
                <a:solidFill>
                  <a:schemeClr val="bg1"/>
                </a:solidFill>
              </a:rPr>
              <a:t>Personnel</a:t>
            </a:r>
          </a:p>
          <a:p>
            <a:pPr marL="742950" lvl="1" indent="-285750">
              <a:buFont typeface="Arial" panose="020B0604020202020204" pitchFamily="34" charset="0"/>
              <a:buChar char="•"/>
            </a:pPr>
            <a:r>
              <a:rPr lang="en-US" sz="2400" dirty="0" smtClean="0">
                <a:solidFill>
                  <a:schemeClr val="bg1"/>
                </a:solidFill>
              </a:rPr>
              <a:t>Data availability</a:t>
            </a:r>
          </a:p>
          <a:p>
            <a:pPr marL="285750" indent="-285750">
              <a:buFont typeface="Arial" panose="020B0604020202020204" pitchFamily="34" charset="0"/>
              <a:buChar char="•"/>
            </a:pPr>
            <a:r>
              <a:rPr lang="en-US" sz="2400" dirty="0" smtClean="0">
                <a:solidFill>
                  <a:schemeClr val="bg1"/>
                </a:solidFill>
              </a:rPr>
              <a:t>Start web tool for monitoring test</a:t>
            </a:r>
          </a:p>
          <a:p>
            <a:pPr marL="742950" lvl="1" indent="-285750">
              <a:buFont typeface="Arial" panose="020B0604020202020204" pitchFamily="34" charset="0"/>
              <a:buChar char="•"/>
            </a:pPr>
            <a:r>
              <a:rPr lang="en-US" sz="2400" dirty="0" smtClean="0">
                <a:solidFill>
                  <a:schemeClr val="bg1"/>
                </a:solidFill>
              </a:rPr>
              <a:t>Hosted on the GOES-R Field campaign web site</a:t>
            </a:r>
          </a:p>
          <a:p>
            <a:pPr marL="742950" lvl="1" indent="-285750">
              <a:buFont typeface="Arial" panose="020B0604020202020204" pitchFamily="34" charset="0"/>
              <a:buChar char="•"/>
            </a:pPr>
            <a:endParaRPr lang="en-US" sz="2400" dirty="0" smtClean="0">
              <a:solidFill>
                <a:schemeClr val="bg1"/>
              </a:solidFill>
            </a:endParaRPr>
          </a:p>
        </p:txBody>
      </p:sp>
      <p:sp>
        <p:nvSpPr>
          <p:cNvPr id="6" name="Title 1"/>
          <p:cNvSpPr txBox="1">
            <a:spLocks/>
          </p:cNvSpPr>
          <p:nvPr/>
        </p:nvSpPr>
        <p:spPr>
          <a:xfrm>
            <a:off x="1586753" y="319702"/>
            <a:ext cx="5952566" cy="1143001"/>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smtClean="0"/>
              <a:t>Laser Beacon Test Procedure </a:t>
            </a:r>
            <a:endParaRPr lang="en-US" dirty="0"/>
          </a:p>
        </p:txBody>
      </p:sp>
    </p:spTree>
    <p:extLst>
      <p:ext uri="{BB962C8B-B14F-4D97-AF65-F5344CB8AC3E}">
        <p14:creationId xmlns:p14="http://schemas.microsoft.com/office/powerpoint/2010/main" val="41765302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E88175D-0E56-4116-B7A7-F37D38CF2937}" type="slidenum">
              <a:rPr lang="en-US" altLang="en-US" smtClean="0"/>
              <a:pPr/>
              <a:t>27</a:t>
            </a:fld>
            <a:endParaRPr lang="en-US" altLang="en-US"/>
          </a:p>
        </p:txBody>
      </p:sp>
      <p:graphicFrame>
        <p:nvGraphicFramePr>
          <p:cNvPr id="6" name="Table 5"/>
          <p:cNvGraphicFramePr>
            <a:graphicFrameLocks noGrp="1"/>
          </p:cNvGraphicFramePr>
          <p:nvPr>
            <p:extLst>
              <p:ext uri="{D42A27DB-BD31-4B8C-83A1-F6EECF244321}">
                <p14:modId xmlns:p14="http://schemas.microsoft.com/office/powerpoint/2010/main" val="2794538880"/>
              </p:ext>
            </p:extLst>
          </p:nvPr>
        </p:nvGraphicFramePr>
        <p:xfrm>
          <a:off x="602430" y="1134708"/>
          <a:ext cx="8084371" cy="5552440"/>
        </p:xfrm>
        <a:graphic>
          <a:graphicData uri="http://schemas.openxmlformats.org/drawingml/2006/table">
            <a:tbl>
              <a:tblPr firstRow="1" bandRow="1">
                <a:tableStyleId>{5C22544A-7EE6-4342-B048-85BDC9FD1C3A}</a:tableStyleId>
              </a:tblPr>
              <a:tblGrid>
                <a:gridCol w="1969018">
                  <a:extLst>
                    <a:ext uri="{9D8B030D-6E8A-4147-A177-3AD203B41FA5}">
                      <a16:colId xmlns:a16="http://schemas.microsoft.com/office/drawing/2014/main" val="20000"/>
                    </a:ext>
                  </a:extLst>
                </a:gridCol>
                <a:gridCol w="1741067">
                  <a:extLst>
                    <a:ext uri="{9D8B030D-6E8A-4147-A177-3AD203B41FA5}">
                      <a16:colId xmlns:a16="http://schemas.microsoft.com/office/drawing/2014/main" val="20001"/>
                    </a:ext>
                  </a:extLst>
                </a:gridCol>
                <a:gridCol w="2405268">
                  <a:extLst>
                    <a:ext uri="{9D8B030D-6E8A-4147-A177-3AD203B41FA5}">
                      <a16:colId xmlns:a16="http://schemas.microsoft.com/office/drawing/2014/main" val="20002"/>
                    </a:ext>
                  </a:extLst>
                </a:gridCol>
                <a:gridCol w="1969018">
                  <a:extLst>
                    <a:ext uri="{9D8B030D-6E8A-4147-A177-3AD203B41FA5}">
                      <a16:colId xmlns:a16="http://schemas.microsoft.com/office/drawing/2014/main" val="20003"/>
                    </a:ext>
                  </a:extLst>
                </a:gridCol>
              </a:tblGrid>
              <a:tr h="706456">
                <a:tc>
                  <a:txBody>
                    <a:bodyPr/>
                    <a:lstStyle/>
                    <a:p>
                      <a:r>
                        <a:rPr lang="en-US" sz="1400" dirty="0" smtClean="0"/>
                        <a:t>Date</a:t>
                      </a:r>
                      <a:endParaRPr lang="en-US" sz="1400" dirty="0"/>
                    </a:p>
                  </a:txBody>
                  <a:tcPr/>
                </a:tc>
                <a:tc>
                  <a:txBody>
                    <a:bodyPr/>
                    <a:lstStyle/>
                    <a:p>
                      <a:r>
                        <a:rPr lang="en-US" sz="1400" dirty="0" smtClean="0"/>
                        <a:t>Time </a:t>
                      </a:r>
                    </a:p>
                    <a:p>
                      <a:r>
                        <a:rPr lang="en-US" sz="1400" dirty="0" smtClean="0"/>
                        <a:t>(UTC)</a:t>
                      </a:r>
                      <a:endParaRPr lang="en-US" sz="1400" dirty="0"/>
                    </a:p>
                  </a:txBody>
                  <a:tcPr/>
                </a:tc>
                <a:tc>
                  <a:txBody>
                    <a:bodyPr/>
                    <a:lstStyle/>
                    <a:p>
                      <a:r>
                        <a:rPr lang="en-US" sz="1400" dirty="0" smtClean="0"/>
                        <a:t>Location</a:t>
                      </a:r>
                    </a:p>
                    <a:p>
                      <a:r>
                        <a:rPr lang="en-US" sz="1400" dirty="0" smtClean="0"/>
                        <a:t>GB-Greenbelt</a:t>
                      </a:r>
                    </a:p>
                    <a:p>
                      <a:r>
                        <a:rPr lang="en-US" sz="1400" dirty="0" smtClean="0"/>
                        <a:t>MP-Monument</a:t>
                      </a:r>
                      <a:r>
                        <a:rPr lang="en-US" sz="1400" baseline="0" dirty="0" smtClean="0"/>
                        <a:t>  </a:t>
                      </a:r>
                      <a:r>
                        <a:rPr lang="en-US" sz="1400" baseline="0" dirty="0" err="1" smtClean="0"/>
                        <a:t>Pk</a:t>
                      </a:r>
                      <a:endParaRPr lang="en-US" sz="1400" dirty="0"/>
                    </a:p>
                  </a:txBody>
                  <a:tcPr/>
                </a:tc>
                <a:tc>
                  <a:txBody>
                    <a:bodyPr/>
                    <a:lstStyle/>
                    <a:p>
                      <a:r>
                        <a:rPr lang="en-US" sz="1400" dirty="0" smtClean="0"/>
                        <a:t>Notes</a:t>
                      </a:r>
                      <a:endParaRPr lang="en-US" sz="1400" dirty="0"/>
                    </a:p>
                  </a:txBody>
                  <a:tcPr/>
                </a:tc>
                <a:extLst>
                  <a:ext uri="{0D108BD9-81ED-4DB2-BD59-A6C34878D82A}">
                    <a16:rowId xmlns:a16="http://schemas.microsoft.com/office/drawing/2014/main" val="10000"/>
                  </a:ext>
                </a:extLst>
              </a:tr>
              <a:tr h="370840">
                <a:tc>
                  <a:txBody>
                    <a:bodyPr/>
                    <a:lstStyle/>
                    <a:p>
                      <a:r>
                        <a:rPr lang="en-US" sz="1400" dirty="0" smtClean="0"/>
                        <a:t>April</a:t>
                      </a:r>
                      <a:r>
                        <a:rPr lang="en-US" sz="1400" baseline="0" dirty="0" smtClean="0"/>
                        <a:t> 19, 2017</a:t>
                      </a:r>
                      <a:endParaRPr lang="en-US" sz="1400" dirty="0"/>
                    </a:p>
                  </a:txBody>
                  <a:tcPr/>
                </a:tc>
                <a:tc>
                  <a:txBody>
                    <a:bodyPr/>
                    <a:lstStyle/>
                    <a:p>
                      <a:r>
                        <a:rPr lang="en-US" sz="1400" dirty="0" smtClean="0"/>
                        <a:t>0152-0352 </a:t>
                      </a:r>
                      <a:endParaRPr lang="en-US" sz="1400" dirty="0"/>
                    </a:p>
                  </a:txBody>
                  <a:tcPr/>
                </a:tc>
                <a:tc>
                  <a:txBody>
                    <a:bodyPr/>
                    <a:lstStyle/>
                    <a:p>
                      <a:r>
                        <a:rPr lang="en-US" sz="1400" dirty="0" smtClean="0"/>
                        <a:t>GB</a:t>
                      </a:r>
                      <a:endParaRPr lang="en-US" sz="1400" dirty="0"/>
                    </a:p>
                  </a:txBody>
                  <a:tcPr/>
                </a:tc>
                <a:tc>
                  <a:txBody>
                    <a:bodyPr/>
                    <a:lstStyle/>
                    <a:p>
                      <a:endParaRPr lang="en-US" sz="1400"/>
                    </a:p>
                  </a:txBody>
                  <a:tcPr/>
                </a:tc>
                <a:extLst>
                  <a:ext uri="{0D108BD9-81ED-4DB2-BD59-A6C34878D82A}">
                    <a16:rowId xmlns:a16="http://schemas.microsoft.com/office/drawing/2014/main" val="10001"/>
                  </a:ext>
                </a:extLst>
              </a:tr>
              <a:tr h="370840">
                <a:tc>
                  <a:txBody>
                    <a:bodyPr/>
                    <a:lstStyle/>
                    <a:p>
                      <a:r>
                        <a:rPr lang="en-US" sz="1400" dirty="0" smtClean="0"/>
                        <a:t>April</a:t>
                      </a:r>
                      <a:r>
                        <a:rPr lang="en-US" sz="1400" baseline="0" dirty="0" smtClean="0"/>
                        <a:t> 29, 2017</a:t>
                      </a:r>
                      <a:endParaRPr lang="en-US" sz="1400" dirty="0"/>
                    </a:p>
                  </a:txBody>
                  <a:tcPr/>
                </a:tc>
                <a:tc>
                  <a:txBody>
                    <a:bodyPr/>
                    <a:lstStyle/>
                    <a:p>
                      <a:r>
                        <a:rPr lang="en-US" sz="1400" dirty="0" smtClean="0"/>
                        <a:t>0055-0200</a:t>
                      </a:r>
                      <a:endParaRPr lang="en-US" sz="1400" dirty="0"/>
                    </a:p>
                  </a:txBody>
                  <a:tcPr/>
                </a:tc>
                <a:tc>
                  <a:txBody>
                    <a:bodyPr/>
                    <a:lstStyle/>
                    <a:p>
                      <a:r>
                        <a:rPr lang="en-US" sz="1400" dirty="0" smtClean="0"/>
                        <a:t>GB</a:t>
                      </a:r>
                      <a:endParaRPr lang="en-US" sz="1400" dirty="0"/>
                    </a:p>
                  </a:txBody>
                  <a:tcPr/>
                </a:tc>
                <a:tc>
                  <a:txBody>
                    <a:bodyPr/>
                    <a:lstStyle/>
                    <a:p>
                      <a:endParaRPr lang="en-US" sz="1400" dirty="0"/>
                    </a:p>
                  </a:txBody>
                  <a:tcPr/>
                </a:tc>
                <a:extLst>
                  <a:ext uri="{0D108BD9-81ED-4DB2-BD59-A6C34878D82A}">
                    <a16:rowId xmlns:a16="http://schemas.microsoft.com/office/drawing/2014/main" val="10002"/>
                  </a:ext>
                </a:extLst>
              </a:tr>
              <a:tr h="370840">
                <a:tc>
                  <a:txBody>
                    <a:bodyPr/>
                    <a:lstStyle/>
                    <a:p>
                      <a:r>
                        <a:rPr lang="en-US" sz="1400" dirty="0" smtClean="0"/>
                        <a:t>May 3, 2017</a:t>
                      </a:r>
                      <a:endParaRPr lang="en-US" sz="1400" dirty="0"/>
                    </a:p>
                  </a:txBody>
                  <a:tcPr/>
                </a:tc>
                <a:tc>
                  <a:txBody>
                    <a:bodyPr/>
                    <a:lstStyle/>
                    <a:p>
                      <a:r>
                        <a:rPr lang="en-US" sz="1400" dirty="0" smtClean="0"/>
                        <a:t>1720-1850</a:t>
                      </a:r>
                      <a:endParaRPr lang="en-US" sz="1400" dirty="0"/>
                    </a:p>
                  </a:txBody>
                  <a:tcPr/>
                </a:tc>
                <a:tc>
                  <a:txBody>
                    <a:bodyPr/>
                    <a:lstStyle/>
                    <a:p>
                      <a:r>
                        <a:rPr lang="en-US" sz="1400" dirty="0" smtClean="0"/>
                        <a:t>GB</a:t>
                      </a:r>
                      <a:endParaRPr lang="en-US" sz="1400" dirty="0"/>
                    </a:p>
                  </a:txBody>
                  <a:tcPr/>
                </a:tc>
                <a:tc>
                  <a:txBody>
                    <a:bodyPr/>
                    <a:lstStyle/>
                    <a:p>
                      <a:r>
                        <a:rPr lang="en-US" sz="1400" dirty="0" smtClean="0"/>
                        <a:t>dither</a:t>
                      </a:r>
                      <a:endParaRPr lang="en-US" sz="1400" dirty="0"/>
                    </a:p>
                  </a:txBody>
                  <a:tcPr/>
                </a:tc>
                <a:extLst>
                  <a:ext uri="{0D108BD9-81ED-4DB2-BD59-A6C34878D82A}">
                    <a16:rowId xmlns:a16="http://schemas.microsoft.com/office/drawing/2014/main" val="10003"/>
                  </a:ext>
                </a:extLst>
              </a:tr>
              <a:tr h="370840">
                <a:tc>
                  <a:txBody>
                    <a:bodyPr/>
                    <a:lstStyle/>
                    <a:p>
                      <a:r>
                        <a:rPr lang="en-US" sz="1400" dirty="0" smtClean="0"/>
                        <a:t>May 8, 2017</a:t>
                      </a:r>
                      <a:endParaRPr lang="en-US" sz="1400" dirty="0"/>
                    </a:p>
                  </a:txBody>
                  <a:tcPr/>
                </a:tc>
                <a:tc>
                  <a:txBody>
                    <a:bodyPr/>
                    <a:lstStyle/>
                    <a:p>
                      <a:r>
                        <a:rPr lang="en-US" sz="1400" dirty="0" smtClean="0"/>
                        <a:t>1730-1840</a:t>
                      </a:r>
                      <a:endParaRPr lang="en-US" sz="1400" dirty="0"/>
                    </a:p>
                  </a:txBody>
                  <a:tcPr/>
                </a:tc>
                <a:tc>
                  <a:txBody>
                    <a:bodyPr/>
                    <a:lstStyle/>
                    <a:p>
                      <a:r>
                        <a:rPr lang="en-US" sz="1400" dirty="0" smtClean="0"/>
                        <a:t>GB</a:t>
                      </a:r>
                      <a:endParaRPr lang="en-US" sz="1400" dirty="0"/>
                    </a:p>
                  </a:txBody>
                  <a:tcPr/>
                </a:tc>
                <a:tc>
                  <a:txBody>
                    <a:bodyPr/>
                    <a:lstStyle/>
                    <a:p>
                      <a:endParaRPr lang="en-US" sz="1400" dirty="0"/>
                    </a:p>
                  </a:txBody>
                  <a:tcPr/>
                </a:tc>
                <a:extLst>
                  <a:ext uri="{0D108BD9-81ED-4DB2-BD59-A6C34878D82A}">
                    <a16:rowId xmlns:a16="http://schemas.microsoft.com/office/drawing/2014/main" val="10004"/>
                  </a:ext>
                </a:extLst>
              </a:tr>
              <a:tr h="370840">
                <a:tc>
                  <a:txBody>
                    <a:bodyPr/>
                    <a:lstStyle/>
                    <a:p>
                      <a:r>
                        <a:rPr lang="en-US" sz="1400" dirty="0" smtClean="0"/>
                        <a:t>June 9, 2017</a:t>
                      </a:r>
                      <a:endParaRPr lang="en-US" sz="1400" dirty="0"/>
                    </a:p>
                  </a:txBody>
                  <a:tcPr/>
                </a:tc>
                <a:tc>
                  <a:txBody>
                    <a:bodyPr/>
                    <a:lstStyle/>
                    <a:p>
                      <a:r>
                        <a:rPr lang="en-US" sz="1400" dirty="0" smtClean="0"/>
                        <a:t>1645-1710</a:t>
                      </a:r>
                      <a:endParaRPr lang="en-US" sz="1400" dirty="0"/>
                    </a:p>
                  </a:txBody>
                  <a:tcPr/>
                </a:tc>
                <a:tc>
                  <a:txBody>
                    <a:bodyPr/>
                    <a:lstStyle/>
                    <a:p>
                      <a:r>
                        <a:rPr lang="en-US" sz="1400" dirty="0" smtClean="0"/>
                        <a:t>GB</a:t>
                      </a:r>
                      <a:endParaRPr lang="en-US" sz="1400" dirty="0"/>
                    </a:p>
                  </a:txBody>
                  <a:tcPr/>
                </a:tc>
                <a:tc>
                  <a:txBody>
                    <a:bodyPr/>
                    <a:lstStyle/>
                    <a:p>
                      <a:endParaRPr lang="en-US" sz="1400" dirty="0"/>
                    </a:p>
                  </a:txBody>
                  <a:tcPr/>
                </a:tc>
                <a:extLst>
                  <a:ext uri="{0D108BD9-81ED-4DB2-BD59-A6C34878D82A}">
                    <a16:rowId xmlns:a16="http://schemas.microsoft.com/office/drawing/2014/main" val="10005"/>
                  </a:ext>
                </a:extLst>
              </a:tr>
              <a:tr h="370840">
                <a:tc>
                  <a:txBody>
                    <a:bodyPr/>
                    <a:lstStyle/>
                    <a:p>
                      <a:r>
                        <a:rPr lang="en-US" sz="1400" dirty="0" smtClean="0"/>
                        <a:t>June 11, 2017</a:t>
                      </a:r>
                      <a:endParaRPr lang="en-US" sz="1400" dirty="0"/>
                    </a:p>
                  </a:txBody>
                  <a:tcPr/>
                </a:tc>
                <a:tc>
                  <a:txBody>
                    <a:bodyPr/>
                    <a:lstStyle/>
                    <a:p>
                      <a:r>
                        <a:rPr lang="en-US" sz="1400" dirty="0" smtClean="0"/>
                        <a:t>0300-0340</a:t>
                      </a:r>
                      <a:endParaRPr lang="en-US" sz="1400" dirty="0"/>
                    </a:p>
                  </a:txBody>
                  <a:tcPr/>
                </a:tc>
                <a:tc>
                  <a:txBody>
                    <a:bodyPr/>
                    <a:lstStyle/>
                    <a:p>
                      <a:r>
                        <a:rPr lang="en-US" sz="1400" dirty="0" smtClean="0"/>
                        <a:t>GB</a:t>
                      </a:r>
                      <a:endParaRPr lang="en-US" sz="1400" dirty="0"/>
                    </a:p>
                  </a:txBody>
                  <a:tcPr/>
                </a:tc>
                <a:tc>
                  <a:txBody>
                    <a:bodyPr/>
                    <a:lstStyle/>
                    <a:p>
                      <a:endParaRPr lang="en-US" sz="1400" dirty="0"/>
                    </a:p>
                  </a:txBody>
                  <a:tcPr/>
                </a:tc>
                <a:extLst>
                  <a:ext uri="{0D108BD9-81ED-4DB2-BD59-A6C34878D82A}">
                    <a16:rowId xmlns:a16="http://schemas.microsoft.com/office/drawing/2014/main" val="10006"/>
                  </a:ext>
                </a:extLst>
              </a:tr>
              <a:tr h="370840">
                <a:tc>
                  <a:txBody>
                    <a:bodyPr/>
                    <a:lstStyle/>
                    <a:p>
                      <a:r>
                        <a:rPr lang="en-US" sz="1400" dirty="0" smtClean="0"/>
                        <a:t>June 13, 2017</a:t>
                      </a:r>
                      <a:endParaRPr lang="en-US" sz="1400" dirty="0"/>
                    </a:p>
                  </a:txBody>
                  <a:tcPr/>
                </a:tc>
                <a:tc>
                  <a:txBody>
                    <a:bodyPr/>
                    <a:lstStyle/>
                    <a:p>
                      <a:r>
                        <a:rPr lang="en-US" sz="1400" dirty="0" smtClean="0"/>
                        <a:t>1700-1712</a:t>
                      </a:r>
                      <a:endParaRPr lang="en-US" sz="1400" dirty="0"/>
                    </a:p>
                  </a:txBody>
                  <a:tcPr/>
                </a:tc>
                <a:tc>
                  <a:txBody>
                    <a:bodyPr/>
                    <a:lstStyle/>
                    <a:p>
                      <a:r>
                        <a:rPr lang="en-US" sz="1400" dirty="0" smtClean="0"/>
                        <a:t>GB</a:t>
                      </a:r>
                      <a:endParaRPr lang="en-US" sz="1400" dirty="0"/>
                    </a:p>
                  </a:txBody>
                  <a:tcPr/>
                </a:tc>
                <a:tc>
                  <a:txBody>
                    <a:bodyPr/>
                    <a:lstStyle/>
                    <a:p>
                      <a:r>
                        <a:rPr lang="en-US" sz="1400" dirty="0" smtClean="0"/>
                        <a:t>dither</a:t>
                      </a:r>
                      <a:endParaRPr lang="en-US" sz="1400" dirty="0"/>
                    </a:p>
                  </a:txBody>
                  <a:tcPr/>
                </a:tc>
                <a:extLst>
                  <a:ext uri="{0D108BD9-81ED-4DB2-BD59-A6C34878D82A}">
                    <a16:rowId xmlns:a16="http://schemas.microsoft.com/office/drawing/2014/main" val="10007"/>
                  </a:ext>
                </a:extLst>
              </a:tr>
              <a:tr h="370840">
                <a:tc>
                  <a:txBody>
                    <a:bodyPr/>
                    <a:lstStyle/>
                    <a:p>
                      <a:r>
                        <a:rPr lang="en-US" sz="1400" dirty="0" smtClean="0"/>
                        <a:t>June 24, 2017</a:t>
                      </a:r>
                      <a:endParaRPr lang="en-US" sz="1400" dirty="0"/>
                    </a:p>
                  </a:txBody>
                  <a:tcPr/>
                </a:tc>
                <a:tc>
                  <a:txBody>
                    <a:bodyPr/>
                    <a:lstStyle/>
                    <a:p>
                      <a:r>
                        <a:rPr lang="en-US" sz="1400" dirty="0" smtClean="0"/>
                        <a:t>0420-0510</a:t>
                      </a:r>
                      <a:endParaRPr lang="en-US" sz="1400" dirty="0"/>
                    </a:p>
                  </a:txBody>
                  <a:tcPr/>
                </a:tc>
                <a:tc>
                  <a:txBody>
                    <a:bodyPr/>
                    <a:lstStyle/>
                    <a:p>
                      <a:r>
                        <a:rPr lang="en-US" sz="1400" baseline="0" dirty="0" smtClean="0"/>
                        <a:t>MP</a:t>
                      </a:r>
                      <a:endParaRPr lang="en-US" sz="1400" dirty="0"/>
                    </a:p>
                  </a:txBody>
                  <a:tcPr/>
                </a:tc>
                <a:tc>
                  <a:txBody>
                    <a:bodyPr/>
                    <a:lstStyle/>
                    <a:p>
                      <a:endParaRPr lang="en-US" sz="1400" dirty="0"/>
                    </a:p>
                  </a:txBody>
                  <a:tcPr/>
                </a:tc>
                <a:extLst>
                  <a:ext uri="{0D108BD9-81ED-4DB2-BD59-A6C34878D82A}">
                    <a16:rowId xmlns:a16="http://schemas.microsoft.com/office/drawing/2014/main" val="10008"/>
                  </a:ext>
                </a:extLst>
              </a:tr>
              <a:tr h="370840">
                <a:tc>
                  <a:txBody>
                    <a:bodyPr/>
                    <a:lstStyle/>
                    <a:p>
                      <a:r>
                        <a:rPr lang="en-US" sz="1400" dirty="0" smtClean="0"/>
                        <a:t>June 28, 2017</a:t>
                      </a:r>
                      <a:endParaRPr lang="en-US" sz="1400" dirty="0"/>
                    </a:p>
                  </a:txBody>
                  <a:tcPr/>
                </a:tc>
                <a:tc>
                  <a:txBody>
                    <a:bodyPr/>
                    <a:lstStyle/>
                    <a:p>
                      <a:r>
                        <a:rPr lang="en-US" sz="1400" dirty="0" smtClean="0"/>
                        <a:t>1750-1754</a:t>
                      </a:r>
                      <a:endParaRPr lang="en-US" sz="1400" dirty="0"/>
                    </a:p>
                  </a:txBody>
                  <a:tcPr/>
                </a:tc>
                <a:tc>
                  <a:txBody>
                    <a:bodyPr/>
                    <a:lstStyle/>
                    <a:p>
                      <a:r>
                        <a:rPr lang="en-US" sz="1400" dirty="0" smtClean="0"/>
                        <a:t>GB</a:t>
                      </a:r>
                      <a:endParaRPr lang="en-US" sz="1400" dirty="0"/>
                    </a:p>
                  </a:txBody>
                  <a:tcPr/>
                </a:tc>
                <a:tc>
                  <a:txBody>
                    <a:bodyPr/>
                    <a:lstStyle/>
                    <a:p>
                      <a:r>
                        <a:rPr lang="en-US" sz="1400" dirty="0" smtClean="0"/>
                        <a:t>Very few events</a:t>
                      </a:r>
                      <a:endParaRPr lang="en-US" sz="1400" dirty="0"/>
                    </a:p>
                  </a:txBody>
                  <a:tcPr/>
                </a:tc>
                <a:extLst>
                  <a:ext uri="{0D108BD9-81ED-4DB2-BD59-A6C34878D82A}">
                    <a16:rowId xmlns:a16="http://schemas.microsoft.com/office/drawing/2014/main" val="10009"/>
                  </a:ext>
                </a:extLst>
              </a:tr>
              <a:tr h="370840">
                <a:tc>
                  <a:txBody>
                    <a:bodyPr/>
                    <a:lstStyle/>
                    <a:p>
                      <a:r>
                        <a:rPr lang="en-US" sz="1400" dirty="0" smtClean="0"/>
                        <a:t>July 13,</a:t>
                      </a:r>
                      <a:r>
                        <a:rPr lang="en-US" sz="1400" baseline="0" dirty="0" smtClean="0"/>
                        <a:t> 2017</a:t>
                      </a:r>
                      <a:endParaRPr lang="en-US" sz="1400" dirty="0"/>
                    </a:p>
                  </a:txBody>
                  <a:tcPr/>
                </a:tc>
                <a:tc>
                  <a:txBody>
                    <a:bodyPr/>
                    <a:lstStyle/>
                    <a:p>
                      <a:r>
                        <a:rPr lang="en-US" sz="1400" dirty="0" smtClean="0"/>
                        <a:t>0339-0715</a:t>
                      </a:r>
                      <a:endParaRPr lang="en-US" sz="1400" dirty="0"/>
                    </a:p>
                  </a:txBody>
                  <a:tcPr/>
                </a:tc>
                <a:tc>
                  <a:txBody>
                    <a:bodyPr/>
                    <a:lstStyle/>
                    <a:p>
                      <a:r>
                        <a:rPr lang="en-US" sz="1400" baseline="0" dirty="0" smtClean="0"/>
                        <a:t>GB &amp; MP</a:t>
                      </a:r>
                      <a:endParaRPr lang="en-US" sz="1400" dirty="0"/>
                    </a:p>
                  </a:txBody>
                  <a:tcPr/>
                </a:tc>
                <a:tc>
                  <a:txBody>
                    <a:bodyPr/>
                    <a:lstStyle/>
                    <a:p>
                      <a:endParaRPr lang="en-US" sz="1400" dirty="0"/>
                    </a:p>
                  </a:txBody>
                  <a:tcPr/>
                </a:tc>
                <a:extLst>
                  <a:ext uri="{0D108BD9-81ED-4DB2-BD59-A6C34878D82A}">
                    <a16:rowId xmlns:a16="http://schemas.microsoft.com/office/drawing/2014/main" val="10010"/>
                  </a:ext>
                </a:extLst>
              </a:tr>
              <a:tr h="370840">
                <a:tc>
                  <a:txBody>
                    <a:bodyPr/>
                    <a:lstStyle/>
                    <a:p>
                      <a:r>
                        <a:rPr lang="en-US" sz="1400" dirty="0" smtClean="0"/>
                        <a:t>Aug 10, 2017</a:t>
                      </a:r>
                      <a:endParaRPr lang="en-US" sz="1400" dirty="0"/>
                    </a:p>
                  </a:txBody>
                  <a:tcPr/>
                </a:tc>
                <a:tc>
                  <a:txBody>
                    <a:bodyPr/>
                    <a:lstStyle/>
                    <a:p>
                      <a:r>
                        <a:rPr lang="en-US" sz="1400" dirty="0" smtClean="0"/>
                        <a:t>0225-0323</a:t>
                      </a:r>
                      <a:endParaRPr lang="en-US" sz="1400" dirty="0"/>
                    </a:p>
                  </a:txBody>
                  <a:tcPr/>
                </a:tc>
                <a:tc>
                  <a:txBody>
                    <a:bodyPr/>
                    <a:lstStyle/>
                    <a:p>
                      <a:r>
                        <a:rPr lang="en-US" sz="1400" dirty="0" smtClean="0"/>
                        <a:t>GB</a:t>
                      </a:r>
                      <a:r>
                        <a:rPr lang="en-US" sz="1400" baseline="0" dirty="0" smtClean="0"/>
                        <a:t> &amp; MP</a:t>
                      </a:r>
                      <a:endParaRPr lang="en-US" sz="1400" dirty="0"/>
                    </a:p>
                  </a:txBody>
                  <a:tcPr/>
                </a:tc>
                <a:tc>
                  <a:txBody>
                    <a:bodyPr/>
                    <a:lstStyle/>
                    <a:p>
                      <a:r>
                        <a:rPr lang="en-US" sz="1400" dirty="0" smtClean="0"/>
                        <a:t>Night</a:t>
                      </a:r>
                      <a:r>
                        <a:rPr lang="en-US" sz="1400" baseline="0" dirty="0" smtClean="0"/>
                        <a:t> </a:t>
                      </a:r>
                      <a:r>
                        <a:rPr lang="en-US" sz="1400" dirty="0" smtClean="0"/>
                        <a:t>drift</a:t>
                      </a:r>
                      <a:endParaRPr lang="en-US" sz="1400" dirty="0"/>
                    </a:p>
                  </a:txBody>
                  <a:tcPr/>
                </a:tc>
                <a:extLst>
                  <a:ext uri="{0D108BD9-81ED-4DB2-BD59-A6C34878D82A}">
                    <a16:rowId xmlns:a16="http://schemas.microsoft.com/office/drawing/2014/main" val="10011"/>
                  </a:ext>
                </a:extLst>
              </a:tr>
              <a:tr h="370840">
                <a:tc>
                  <a:txBody>
                    <a:bodyPr/>
                    <a:lstStyle/>
                    <a:p>
                      <a:r>
                        <a:rPr lang="en-US" sz="1400" dirty="0" smtClean="0"/>
                        <a:t>Aug</a:t>
                      </a:r>
                      <a:r>
                        <a:rPr lang="en-US" sz="1400" baseline="0" dirty="0" smtClean="0"/>
                        <a:t> 10, 2017</a:t>
                      </a:r>
                      <a:endParaRPr lang="en-US" sz="1400" dirty="0"/>
                    </a:p>
                  </a:txBody>
                  <a:tcPr/>
                </a:tc>
                <a:tc>
                  <a:txBody>
                    <a:bodyPr/>
                    <a:lstStyle/>
                    <a:p>
                      <a:r>
                        <a:rPr lang="en-US" sz="1400" dirty="0" smtClean="0"/>
                        <a:t>1440-1552</a:t>
                      </a:r>
                      <a:endParaRPr lang="en-US" sz="1400" dirty="0"/>
                    </a:p>
                  </a:txBody>
                  <a:tcPr/>
                </a:tc>
                <a:tc>
                  <a:txBody>
                    <a:bodyPr/>
                    <a:lstStyle/>
                    <a:p>
                      <a:r>
                        <a:rPr lang="en-US" sz="1400" smtClean="0"/>
                        <a:t>GB </a:t>
                      </a:r>
                      <a:r>
                        <a:rPr lang="en-US" sz="1400" dirty="0" smtClean="0"/>
                        <a:t>&amp; MP</a:t>
                      </a:r>
                      <a:endParaRPr lang="en-US" sz="1400" dirty="0"/>
                    </a:p>
                  </a:txBody>
                  <a:tcPr/>
                </a:tc>
                <a:tc>
                  <a:txBody>
                    <a:bodyPr/>
                    <a:lstStyle/>
                    <a:p>
                      <a:r>
                        <a:rPr lang="en-US" sz="1400" dirty="0" smtClean="0"/>
                        <a:t>Day,</a:t>
                      </a:r>
                      <a:r>
                        <a:rPr lang="en-US" sz="1400" baseline="0" dirty="0" smtClean="0"/>
                        <a:t> drift</a:t>
                      </a:r>
                      <a:endParaRPr lang="en-US" sz="1400" dirty="0"/>
                    </a:p>
                  </a:txBody>
                  <a:tcPr/>
                </a:tc>
                <a:extLst>
                  <a:ext uri="{0D108BD9-81ED-4DB2-BD59-A6C34878D82A}">
                    <a16:rowId xmlns:a16="http://schemas.microsoft.com/office/drawing/2014/main" val="10012"/>
                  </a:ext>
                </a:extLst>
              </a:tr>
              <a:tr h="370840">
                <a:tc>
                  <a:txBody>
                    <a:bodyPr/>
                    <a:lstStyle/>
                    <a:p>
                      <a:r>
                        <a:rPr lang="en-US" sz="1400" dirty="0" smtClean="0"/>
                        <a:t>Sep 6, 2017</a:t>
                      </a:r>
                      <a:endParaRPr lang="en-US" sz="1400" dirty="0"/>
                    </a:p>
                  </a:txBody>
                  <a:tcPr/>
                </a:tc>
                <a:tc>
                  <a:txBody>
                    <a:bodyPr/>
                    <a:lstStyle/>
                    <a:p>
                      <a:r>
                        <a:rPr lang="en-US" sz="1400" dirty="0" smtClean="0"/>
                        <a:t>1405-1455</a:t>
                      </a:r>
                      <a:endParaRPr lang="en-US" sz="1400" dirty="0"/>
                    </a:p>
                  </a:txBody>
                  <a:tcPr/>
                </a:tc>
                <a:tc>
                  <a:txBody>
                    <a:bodyPr/>
                    <a:lstStyle/>
                    <a:p>
                      <a:r>
                        <a:rPr lang="en-US" sz="1400" dirty="0" smtClean="0"/>
                        <a:t>GB</a:t>
                      </a:r>
                      <a:r>
                        <a:rPr lang="en-US" sz="1400" baseline="0" dirty="0" smtClean="0"/>
                        <a:t> &amp; MP</a:t>
                      </a:r>
                      <a:endParaRPr lang="en-US" sz="1400" dirty="0"/>
                    </a:p>
                  </a:txBody>
                  <a:tcPr/>
                </a:tc>
                <a:tc>
                  <a:txBody>
                    <a:bodyPr/>
                    <a:lstStyle/>
                    <a:p>
                      <a:endParaRPr lang="en-US" sz="1400" dirty="0"/>
                    </a:p>
                  </a:txBody>
                  <a:tcPr/>
                </a:tc>
                <a:extLst>
                  <a:ext uri="{0D108BD9-81ED-4DB2-BD59-A6C34878D82A}">
                    <a16:rowId xmlns:a16="http://schemas.microsoft.com/office/drawing/2014/main" val="10013"/>
                  </a:ext>
                </a:extLst>
              </a:tr>
            </a:tbl>
          </a:graphicData>
        </a:graphic>
      </p:graphicFrame>
      <p:sp>
        <p:nvSpPr>
          <p:cNvPr id="7" name="Title 1"/>
          <p:cNvSpPr>
            <a:spLocks noGrp="1"/>
          </p:cNvSpPr>
          <p:nvPr>
            <p:ph type="title"/>
          </p:nvPr>
        </p:nvSpPr>
        <p:spPr>
          <a:xfrm>
            <a:off x="457200" y="41514"/>
            <a:ext cx="8229600" cy="1143001"/>
          </a:xfrm>
        </p:spPr>
        <p:txBody>
          <a:bodyPr/>
          <a:lstStyle/>
          <a:p>
            <a:r>
              <a:rPr lang="en-US" dirty="0" smtClean="0"/>
              <a:t>Laser Operations</a:t>
            </a:r>
            <a:endParaRPr lang="en-US" dirty="0"/>
          </a:p>
        </p:txBody>
      </p:sp>
    </p:spTree>
    <p:extLst>
      <p:ext uri="{BB962C8B-B14F-4D97-AF65-F5344CB8AC3E}">
        <p14:creationId xmlns:p14="http://schemas.microsoft.com/office/powerpoint/2010/main" val="863253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28</a:t>
            </a:fld>
            <a:endParaRPr lang="en-US" altLang="en-US"/>
          </a:p>
        </p:txBody>
      </p:sp>
      <p:sp>
        <p:nvSpPr>
          <p:cNvPr id="4" name="Title 1"/>
          <p:cNvSpPr txBox="1">
            <a:spLocks/>
          </p:cNvSpPr>
          <p:nvPr/>
        </p:nvSpPr>
        <p:spPr>
          <a:xfrm>
            <a:off x="1586753" y="319702"/>
            <a:ext cx="5952566" cy="1143001"/>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smtClean="0"/>
              <a:t>Laser Beacon Web </a:t>
            </a:r>
            <a:r>
              <a:rPr lang="en-US" dirty="0"/>
              <a:t>D</a:t>
            </a:r>
            <a:r>
              <a:rPr lang="en-US" dirty="0" smtClean="0"/>
              <a:t>isplay</a:t>
            </a:r>
            <a:endParaRPr lang="en-US" dirty="0"/>
          </a:p>
        </p:txBody>
      </p:sp>
      <p:sp>
        <p:nvSpPr>
          <p:cNvPr id="6" name="Rectangle 5"/>
          <p:cNvSpPr/>
          <p:nvPr/>
        </p:nvSpPr>
        <p:spPr>
          <a:xfrm>
            <a:off x="570155" y="2215738"/>
            <a:ext cx="8358691" cy="3416320"/>
          </a:xfrm>
          <a:prstGeom prst="rect">
            <a:avLst/>
          </a:prstGeom>
        </p:spPr>
        <p:txBody>
          <a:bodyPr wrap="square">
            <a:spAutoFit/>
          </a:bodyPr>
          <a:lstStyle/>
          <a:p>
            <a:pPr marL="285750" indent="-285750">
              <a:buFont typeface="Arial" panose="020B0604020202020204" pitchFamily="34" charset="0"/>
              <a:buChar char="•"/>
            </a:pPr>
            <a:r>
              <a:rPr lang="en-US" sz="2400" dirty="0" smtClean="0">
                <a:solidFill>
                  <a:schemeClr val="bg1"/>
                </a:solidFill>
              </a:rPr>
              <a:t>Uses GLM L2 PDA data from the GHRC</a:t>
            </a:r>
          </a:p>
          <a:p>
            <a:pPr marL="285750" indent="-285750">
              <a:buFont typeface="Arial" panose="020B0604020202020204" pitchFamily="34" charset="0"/>
              <a:buChar char="•"/>
            </a:pPr>
            <a:r>
              <a:rPr lang="en-US" sz="2400" dirty="0" smtClean="0">
                <a:solidFill>
                  <a:schemeClr val="bg1"/>
                </a:solidFill>
              </a:rPr>
              <a:t>IDL tool </a:t>
            </a:r>
          </a:p>
          <a:p>
            <a:pPr marL="742950" lvl="1" indent="-285750">
              <a:buFont typeface="Arial" panose="020B0604020202020204" pitchFamily="34" charset="0"/>
              <a:buChar char="•"/>
            </a:pPr>
            <a:r>
              <a:rPr lang="en-US" sz="2400" dirty="0">
                <a:solidFill>
                  <a:schemeClr val="bg1"/>
                </a:solidFill>
              </a:rPr>
              <a:t>M</a:t>
            </a:r>
            <a:r>
              <a:rPr lang="en-US" sz="2400" dirty="0" smtClean="0">
                <a:solidFill>
                  <a:schemeClr val="bg1"/>
                </a:solidFill>
              </a:rPr>
              <a:t>onitors when new GLM L2 file is available</a:t>
            </a:r>
          </a:p>
          <a:p>
            <a:pPr marL="742950" lvl="1" indent="-285750">
              <a:buFont typeface="Arial" panose="020B0604020202020204" pitchFamily="34" charset="0"/>
              <a:buChar char="•"/>
            </a:pPr>
            <a:r>
              <a:rPr lang="en-US" sz="2400" dirty="0" smtClean="0">
                <a:solidFill>
                  <a:schemeClr val="bg1"/>
                </a:solidFill>
              </a:rPr>
              <a:t>Plots image of last 4 minutes of GLM data around the laser locations</a:t>
            </a:r>
          </a:p>
          <a:p>
            <a:pPr marL="742950" lvl="1" indent="-285750">
              <a:buFont typeface="Arial" panose="020B0604020202020204" pitchFamily="34" charset="0"/>
              <a:buChar char="•"/>
            </a:pPr>
            <a:r>
              <a:rPr lang="en-US" sz="2400" dirty="0" smtClean="0">
                <a:solidFill>
                  <a:schemeClr val="bg1"/>
                </a:solidFill>
              </a:rPr>
              <a:t>Updates image when new L2 file comes in</a:t>
            </a:r>
          </a:p>
          <a:p>
            <a:pPr marL="285750" indent="-285750">
              <a:buFont typeface="Arial" panose="020B0604020202020204" pitchFamily="34" charset="0"/>
              <a:buChar char="•"/>
            </a:pPr>
            <a:r>
              <a:rPr lang="en-US" sz="2400" dirty="0" smtClean="0">
                <a:solidFill>
                  <a:schemeClr val="bg1"/>
                </a:solidFill>
              </a:rPr>
              <a:t>GHRC developed tool loads the image onto web page</a:t>
            </a:r>
          </a:p>
          <a:p>
            <a:pPr marL="285750" indent="-285750">
              <a:buFont typeface="Arial" panose="020B0604020202020204" pitchFamily="34" charset="0"/>
              <a:buChar char="•"/>
            </a:pPr>
            <a:r>
              <a:rPr lang="en-US" sz="2400" dirty="0" smtClean="0">
                <a:solidFill>
                  <a:schemeClr val="bg1"/>
                </a:solidFill>
              </a:rPr>
              <a:t>Latency generally varies from 1.5 to 2.5 minutes</a:t>
            </a:r>
          </a:p>
          <a:p>
            <a:r>
              <a:rPr lang="en-US" sz="2400" dirty="0" smtClean="0">
                <a:solidFill>
                  <a:schemeClr val="bg1"/>
                </a:solidFill>
              </a:rPr>
              <a:t> </a:t>
            </a:r>
          </a:p>
        </p:txBody>
      </p:sp>
    </p:spTree>
    <p:extLst>
      <p:ext uri="{BB962C8B-B14F-4D97-AF65-F5344CB8AC3E}">
        <p14:creationId xmlns:p14="http://schemas.microsoft.com/office/powerpoint/2010/main" val="3379929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29</a:t>
            </a:fld>
            <a:endParaRPr lang="en-US" altLang="en-US"/>
          </a:p>
        </p:txBody>
      </p:sp>
      <p:sp>
        <p:nvSpPr>
          <p:cNvPr id="5" name="Title 1"/>
          <p:cNvSpPr txBox="1">
            <a:spLocks/>
          </p:cNvSpPr>
          <p:nvPr/>
        </p:nvSpPr>
        <p:spPr>
          <a:xfrm>
            <a:off x="1586753" y="126065"/>
            <a:ext cx="5952566" cy="1143001"/>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smtClean="0"/>
              <a:t>Laser Beacon Web Example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296" y="978068"/>
            <a:ext cx="7086600" cy="5669280"/>
          </a:xfrm>
          <a:prstGeom prst="rect">
            <a:avLst/>
          </a:prstGeom>
        </p:spPr>
      </p:pic>
    </p:spTree>
    <p:extLst>
      <p:ext uri="{BB962C8B-B14F-4D97-AF65-F5344CB8AC3E}">
        <p14:creationId xmlns:p14="http://schemas.microsoft.com/office/powerpoint/2010/main" val="1783253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B_G16p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8111" y="826263"/>
            <a:ext cx="5546289" cy="584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1595717" y="0"/>
            <a:ext cx="5952566" cy="1143001"/>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smtClean="0"/>
              <a:t>Laser Beacon Locations </a:t>
            </a:r>
            <a:endParaRPr lang="en-US" dirty="0"/>
          </a:p>
        </p:txBody>
      </p:sp>
    </p:spTree>
    <p:extLst>
      <p:ext uri="{BB962C8B-B14F-4D97-AF65-F5344CB8AC3E}">
        <p14:creationId xmlns:p14="http://schemas.microsoft.com/office/powerpoint/2010/main" val="22574182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30</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665" y="978068"/>
            <a:ext cx="7086600" cy="5669280"/>
          </a:xfrm>
          <a:prstGeom prst="rect">
            <a:avLst/>
          </a:prstGeom>
        </p:spPr>
      </p:pic>
      <p:sp>
        <p:nvSpPr>
          <p:cNvPr id="5" name="Title 1"/>
          <p:cNvSpPr txBox="1">
            <a:spLocks/>
          </p:cNvSpPr>
          <p:nvPr/>
        </p:nvSpPr>
        <p:spPr>
          <a:xfrm>
            <a:off x="1586753" y="126065"/>
            <a:ext cx="5952566" cy="1143001"/>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smtClean="0"/>
              <a:t>Lightning Web Example </a:t>
            </a:r>
            <a:endParaRPr lang="en-US" dirty="0"/>
          </a:p>
        </p:txBody>
      </p:sp>
    </p:spTree>
    <p:extLst>
      <p:ext uri="{BB962C8B-B14F-4D97-AF65-F5344CB8AC3E}">
        <p14:creationId xmlns:p14="http://schemas.microsoft.com/office/powerpoint/2010/main" val="2745332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31</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4519" y="1172583"/>
            <a:ext cx="5559552" cy="5559552"/>
          </a:xfrm>
          <a:prstGeom prst="rect">
            <a:avLst/>
          </a:prstGeom>
          <a:ln w="12700">
            <a:solidFill>
              <a:schemeClr val="bg1"/>
            </a:solidFill>
          </a:ln>
        </p:spPr>
      </p:pic>
      <p:sp>
        <p:nvSpPr>
          <p:cNvPr id="5" name="Title 1"/>
          <p:cNvSpPr txBox="1">
            <a:spLocks/>
          </p:cNvSpPr>
          <p:nvPr/>
        </p:nvSpPr>
        <p:spPr>
          <a:xfrm>
            <a:off x="1586753" y="126065"/>
            <a:ext cx="5952566" cy="1143001"/>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smtClean="0"/>
              <a:t>Laser Beacon Time Series </a:t>
            </a:r>
            <a:endParaRPr lang="en-US" dirty="0"/>
          </a:p>
        </p:txBody>
      </p:sp>
    </p:spTree>
    <p:extLst>
      <p:ext uri="{BB962C8B-B14F-4D97-AF65-F5344CB8AC3E}">
        <p14:creationId xmlns:p14="http://schemas.microsoft.com/office/powerpoint/2010/main" val="3156889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32</a:t>
            </a:fld>
            <a:endParaRPr lang="en-US"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2398"/>
            <a:ext cx="9144000" cy="4572000"/>
          </a:xfrm>
          <a:prstGeom prst="rect">
            <a:avLst/>
          </a:prstGeom>
        </p:spPr>
      </p:pic>
      <p:sp>
        <p:nvSpPr>
          <p:cNvPr id="6" name="Title 1"/>
          <p:cNvSpPr txBox="1">
            <a:spLocks/>
          </p:cNvSpPr>
          <p:nvPr/>
        </p:nvSpPr>
        <p:spPr>
          <a:xfrm>
            <a:off x="1586753" y="126065"/>
            <a:ext cx="5952566" cy="1143001"/>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smtClean="0"/>
              <a:t>Laser Beacon Events (OE) </a:t>
            </a:r>
            <a:endParaRPr lang="en-US" dirty="0"/>
          </a:p>
        </p:txBody>
      </p:sp>
    </p:spTree>
    <p:extLst>
      <p:ext uri="{BB962C8B-B14F-4D97-AF65-F5344CB8AC3E}">
        <p14:creationId xmlns:p14="http://schemas.microsoft.com/office/powerpoint/2010/main" val="52594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33</a:t>
            </a:fld>
            <a:endParaRPr lang="en-US"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107" y="979054"/>
            <a:ext cx="5559858" cy="5559858"/>
          </a:xfrm>
          <a:prstGeom prst="rect">
            <a:avLst/>
          </a:prstGeom>
          <a:ln w="12700">
            <a:solidFill>
              <a:schemeClr val="bg1"/>
            </a:solidFill>
          </a:ln>
        </p:spPr>
      </p:pic>
      <p:sp>
        <p:nvSpPr>
          <p:cNvPr id="6" name="Title 1"/>
          <p:cNvSpPr txBox="1">
            <a:spLocks/>
          </p:cNvSpPr>
          <p:nvPr/>
        </p:nvSpPr>
        <p:spPr>
          <a:xfrm>
            <a:off x="1586753" y="126065"/>
            <a:ext cx="5952566" cy="1143001"/>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smtClean="0"/>
              <a:t>Dither Time Series </a:t>
            </a:r>
            <a:endParaRPr lang="en-US" dirty="0"/>
          </a:p>
        </p:txBody>
      </p:sp>
    </p:spTree>
    <p:extLst>
      <p:ext uri="{BB962C8B-B14F-4D97-AF65-F5344CB8AC3E}">
        <p14:creationId xmlns:p14="http://schemas.microsoft.com/office/powerpoint/2010/main" val="976229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34</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0784"/>
            <a:ext cx="9143999" cy="4572000"/>
          </a:xfrm>
          <a:prstGeom prst="rect">
            <a:avLst/>
          </a:prstGeom>
        </p:spPr>
      </p:pic>
      <p:sp>
        <p:nvSpPr>
          <p:cNvPr id="5" name="Title 1"/>
          <p:cNvSpPr txBox="1">
            <a:spLocks/>
          </p:cNvSpPr>
          <p:nvPr/>
        </p:nvSpPr>
        <p:spPr>
          <a:xfrm>
            <a:off x="1586753" y="126065"/>
            <a:ext cx="5952566" cy="1143001"/>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smtClean="0"/>
              <a:t>Dither Events </a:t>
            </a:r>
            <a:endParaRPr lang="en-US" dirty="0"/>
          </a:p>
        </p:txBody>
      </p:sp>
    </p:spTree>
    <p:extLst>
      <p:ext uri="{BB962C8B-B14F-4D97-AF65-F5344CB8AC3E}">
        <p14:creationId xmlns:p14="http://schemas.microsoft.com/office/powerpoint/2010/main" val="1224255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35</a:t>
            </a:fld>
            <a:endParaRPr lang="en-US" altLang="en-US"/>
          </a:p>
        </p:txBody>
      </p:sp>
      <p:sp>
        <p:nvSpPr>
          <p:cNvPr id="5" name="Title 1"/>
          <p:cNvSpPr txBox="1">
            <a:spLocks/>
          </p:cNvSpPr>
          <p:nvPr/>
        </p:nvSpPr>
        <p:spPr>
          <a:xfrm>
            <a:off x="1586753" y="126065"/>
            <a:ext cx="5952566" cy="1143001"/>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smtClean="0"/>
              <a:t>Dither Groups </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0784"/>
            <a:ext cx="9144000" cy="4572000"/>
          </a:xfrm>
          <a:prstGeom prst="rect">
            <a:avLst/>
          </a:prstGeom>
        </p:spPr>
      </p:pic>
    </p:spTree>
    <p:extLst>
      <p:ext uri="{BB962C8B-B14F-4D97-AF65-F5344CB8AC3E}">
        <p14:creationId xmlns:p14="http://schemas.microsoft.com/office/powerpoint/2010/main" val="2079455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36</a:t>
            </a:fld>
            <a:endParaRPr lang="en-US" altLang="en-US"/>
          </a:p>
        </p:txBody>
      </p:sp>
      <p:sp>
        <p:nvSpPr>
          <p:cNvPr id="5" name="Title 1"/>
          <p:cNvSpPr txBox="1">
            <a:spLocks/>
          </p:cNvSpPr>
          <p:nvPr/>
        </p:nvSpPr>
        <p:spPr>
          <a:xfrm>
            <a:off x="1586753" y="126065"/>
            <a:ext cx="5952566" cy="1143001"/>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smtClean="0"/>
              <a:t>Dither Flashes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0784"/>
            <a:ext cx="9144000" cy="4572000"/>
          </a:xfrm>
          <a:prstGeom prst="rect">
            <a:avLst/>
          </a:prstGeom>
        </p:spPr>
      </p:pic>
    </p:spTree>
    <p:extLst>
      <p:ext uri="{BB962C8B-B14F-4D97-AF65-F5344CB8AC3E}">
        <p14:creationId xmlns:p14="http://schemas.microsoft.com/office/powerpoint/2010/main" val="3655872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37</a:t>
            </a:fld>
            <a:endParaRPr lang="en-US" alt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604" y="2478659"/>
            <a:ext cx="4242816" cy="424281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77" y="2478704"/>
            <a:ext cx="4242771" cy="4242771"/>
          </a:xfrm>
          <a:prstGeom prst="rect">
            <a:avLst/>
          </a:prstGeom>
        </p:spPr>
      </p:pic>
      <p:sp>
        <p:nvSpPr>
          <p:cNvPr id="5" name="Title 1"/>
          <p:cNvSpPr txBox="1">
            <a:spLocks/>
          </p:cNvSpPr>
          <p:nvPr/>
        </p:nvSpPr>
        <p:spPr>
          <a:xfrm>
            <a:off x="1586753" y="319702"/>
            <a:ext cx="5952566" cy="1143001"/>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smtClean="0"/>
              <a:t>LM Geolocation </a:t>
            </a:r>
            <a:endParaRPr lang="en-US" dirty="0"/>
          </a:p>
        </p:txBody>
      </p:sp>
      <p:sp>
        <p:nvSpPr>
          <p:cNvPr id="7" name="Rectangle 6"/>
          <p:cNvSpPr/>
          <p:nvPr/>
        </p:nvSpPr>
        <p:spPr>
          <a:xfrm>
            <a:off x="503258" y="1107702"/>
            <a:ext cx="8358691" cy="1569660"/>
          </a:xfrm>
          <a:prstGeom prst="rect">
            <a:avLst/>
          </a:prstGeom>
        </p:spPr>
        <p:txBody>
          <a:bodyPr wrap="square">
            <a:spAutoFit/>
          </a:bodyPr>
          <a:lstStyle/>
          <a:p>
            <a:pPr marL="285750" indent="-285750">
              <a:buFont typeface="Arial" panose="020B0604020202020204" pitchFamily="34" charset="0"/>
              <a:buChar char="•"/>
            </a:pPr>
            <a:r>
              <a:rPr lang="en-US" sz="2400" dirty="0" smtClean="0">
                <a:solidFill>
                  <a:schemeClr val="bg1"/>
                </a:solidFill>
              </a:rPr>
              <a:t>GLM events computed using LM algorithms</a:t>
            </a:r>
          </a:p>
          <a:p>
            <a:pPr marL="742950" lvl="1" indent="-285750">
              <a:buFont typeface="Arial" panose="020B0604020202020204" pitchFamily="34" charset="0"/>
              <a:buChar char="•"/>
            </a:pPr>
            <a:r>
              <a:rPr lang="en-US" sz="2400" dirty="0" smtClean="0">
                <a:solidFill>
                  <a:schemeClr val="bg1"/>
                </a:solidFill>
              </a:rPr>
              <a:t>Located to surface</a:t>
            </a:r>
          </a:p>
          <a:p>
            <a:pPr marL="742950" lvl="1" indent="-285750">
              <a:buFont typeface="Arial" panose="020B0604020202020204" pitchFamily="34" charset="0"/>
              <a:buChar char="•"/>
            </a:pPr>
            <a:r>
              <a:rPr lang="en-US" sz="2400" dirty="0" smtClean="0">
                <a:solidFill>
                  <a:schemeClr val="bg1"/>
                </a:solidFill>
              </a:rPr>
              <a:t>10 Aug 2017</a:t>
            </a:r>
          </a:p>
          <a:p>
            <a:pPr marL="742950" lvl="1" indent="-285750">
              <a:buFont typeface="Arial" panose="020B0604020202020204" pitchFamily="34" charset="0"/>
              <a:buChar char="•"/>
            </a:pPr>
            <a:endParaRPr lang="en-US" sz="2400" dirty="0">
              <a:solidFill>
                <a:schemeClr val="bg1"/>
              </a:solidFill>
            </a:endParaRPr>
          </a:p>
        </p:txBody>
      </p:sp>
    </p:spTree>
    <p:extLst>
      <p:ext uri="{BB962C8B-B14F-4D97-AF65-F5344CB8AC3E}">
        <p14:creationId xmlns:p14="http://schemas.microsoft.com/office/powerpoint/2010/main" val="278604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38</a:t>
            </a:fld>
            <a:endParaRPr lang="en-US" altLang="en-US"/>
          </a:p>
        </p:txBody>
      </p:sp>
      <p:sp>
        <p:nvSpPr>
          <p:cNvPr id="4" name="Rectangle 3"/>
          <p:cNvSpPr/>
          <p:nvPr/>
        </p:nvSpPr>
        <p:spPr>
          <a:xfrm>
            <a:off x="430306" y="1462703"/>
            <a:ext cx="8358691" cy="1938992"/>
          </a:xfrm>
          <a:prstGeom prst="rect">
            <a:avLst/>
          </a:prstGeom>
        </p:spPr>
        <p:txBody>
          <a:bodyPr wrap="square">
            <a:spAutoFit/>
          </a:bodyPr>
          <a:lstStyle/>
          <a:p>
            <a:pPr marL="285750" indent="-285750">
              <a:buFont typeface="Arial" panose="020B0604020202020204" pitchFamily="34" charset="0"/>
              <a:buChar char="•"/>
            </a:pPr>
            <a:r>
              <a:rPr lang="en-US" sz="2400" dirty="0" smtClean="0">
                <a:solidFill>
                  <a:schemeClr val="bg1"/>
                </a:solidFill>
              </a:rPr>
              <a:t>Demonstrated that laser beacons can be safely used as a proxy for GLM lightning</a:t>
            </a:r>
          </a:p>
          <a:p>
            <a:pPr marL="285750" indent="-285750">
              <a:buFont typeface="Arial" panose="020B0604020202020204" pitchFamily="34" charset="0"/>
              <a:buChar char="•"/>
            </a:pPr>
            <a:r>
              <a:rPr lang="en-US" sz="2400" dirty="0" smtClean="0">
                <a:solidFill>
                  <a:schemeClr val="bg1"/>
                </a:solidFill>
              </a:rPr>
              <a:t>Successful development of web based </a:t>
            </a:r>
            <a:r>
              <a:rPr lang="en-US" sz="2400" dirty="0" err="1" smtClean="0">
                <a:solidFill>
                  <a:schemeClr val="bg1"/>
                </a:solidFill>
              </a:rPr>
              <a:t>realtime</a:t>
            </a:r>
            <a:r>
              <a:rPr lang="en-US" sz="2400" dirty="0" smtClean="0">
                <a:solidFill>
                  <a:schemeClr val="bg1"/>
                </a:solidFill>
              </a:rPr>
              <a:t> feedback </a:t>
            </a:r>
          </a:p>
          <a:p>
            <a:pPr marL="285750" indent="-285750">
              <a:buFont typeface="Arial" panose="020B0604020202020204" pitchFamily="34" charset="0"/>
              <a:buChar char="•"/>
            </a:pPr>
            <a:r>
              <a:rPr lang="en-US" sz="2400" dirty="0" smtClean="0">
                <a:solidFill>
                  <a:schemeClr val="bg1"/>
                </a:solidFill>
              </a:rPr>
              <a:t>Observed offset between laser location and GLM geolocation</a:t>
            </a:r>
          </a:p>
          <a:p>
            <a:pPr marL="285750" indent="-285750">
              <a:buFont typeface="Arial" panose="020B0604020202020204" pitchFamily="34" charset="0"/>
              <a:buChar char="•"/>
            </a:pPr>
            <a:endParaRPr lang="en-US" sz="2400" dirty="0">
              <a:solidFill>
                <a:schemeClr val="bg1"/>
              </a:solidFill>
            </a:endParaRPr>
          </a:p>
        </p:txBody>
      </p:sp>
      <p:sp>
        <p:nvSpPr>
          <p:cNvPr id="6" name="Title 1"/>
          <p:cNvSpPr txBox="1">
            <a:spLocks/>
          </p:cNvSpPr>
          <p:nvPr/>
        </p:nvSpPr>
        <p:spPr>
          <a:xfrm>
            <a:off x="1586753" y="319702"/>
            <a:ext cx="5952566" cy="1143001"/>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smtClean="0"/>
              <a:t>Laser Beacon Summary </a:t>
            </a:r>
            <a:endParaRPr lang="en-US" dirty="0"/>
          </a:p>
        </p:txBody>
      </p:sp>
    </p:spTree>
    <p:extLst>
      <p:ext uri="{BB962C8B-B14F-4D97-AF65-F5344CB8AC3E}">
        <p14:creationId xmlns:p14="http://schemas.microsoft.com/office/powerpoint/2010/main" val="18177051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39</a:t>
            </a:fld>
            <a:endParaRPr lang="en-US" altLang="en-US"/>
          </a:p>
        </p:txBody>
      </p:sp>
      <p:sp>
        <p:nvSpPr>
          <p:cNvPr id="4" name="Rectangle 3"/>
          <p:cNvSpPr/>
          <p:nvPr/>
        </p:nvSpPr>
        <p:spPr>
          <a:xfrm>
            <a:off x="430306" y="1462703"/>
            <a:ext cx="8358691" cy="3785652"/>
          </a:xfrm>
          <a:prstGeom prst="rect">
            <a:avLst/>
          </a:prstGeom>
        </p:spPr>
        <p:txBody>
          <a:bodyPr wrap="square">
            <a:spAutoFit/>
          </a:bodyPr>
          <a:lstStyle/>
          <a:p>
            <a:pPr marL="285750" indent="-285750">
              <a:buFont typeface="Arial" panose="020B0604020202020204" pitchFamily="34" charset="0"/>
              <a:buChar char="•"/>
            </a:pPr>
            <a:r>
              <a:rPr lang="en-US" sz="2400" dirty="0" smtClean="0">
                <a:solidFill>
                  <a:schemeClr val="bg1"/>
                </a:solidFill>
              </a:rPr>
              <a:t>Continue comparisons with GLM L2 data</a:t>
            </a:r>
          </a:p>
          <a:p>
            <a:pPr marL="742950" lvl="1" indent="-285750">
              <a:buFont typeface="Arial" panose="020B0604020202020204" pitchFamily="34" charset="0"/>
              <a:buChar char="•"/>
            </a:pPr>
            <a:r>
              <a:rPr lang="en-US" sz="2400" dirty="0" smtClean="0">
                <a:solidFill>
                  <a:schemeClr val="bg1"/>
                </a:solidFill>
              </a:rPr>
              <a:t>Examine parallax corrections</a:t>
            </a:r>
          </a:p>
          <a:p>
            <a:pPr marL="285750" indent="-285750">
              <a:buFont typeface="Arial" panose="020B0604020202020204" pitchFamily="34" charset="0"/>
              <a:buChar char="•"/>
            </a:pPr>
            <a:r>
              <a:rPr lang="en-US" sz="2400" dirty="0">
                <a:solidFill>
                  <a:schemeClr val="bg1"/>
                </a:solidFill>
              </a:rPr>
              <a:t>Continue </a:t>
            </a:r>
            <a:r>
              <a:rPr lang="en-US" sz="2400" dirty="0" smtClean="0">
                <a:solidFill>
                  <a:schemeClr val="bg1"/>
                </a:solidFill>
              </a:rPr>
              <a:t>geolocation analysis</a:t>
            </a:r>
            <a:endParaRPr lang="en-US" sz="2400" dirty="0">
              <a:solidFill>
                <a:schemeClr val="bg1"/>
              </a:solidFill>
            </a:endParaRPr>
          </a:p>
          <a:p>
            <a:pPr marL="742950" lvl="1" indent="-285750">
              <a:buFont typeface="Arial" panose="020B0604020202020204" pitchFamily="34" charset="0"/>
              <a:buChar char="•"/>
            </a:pPr>
            <a:r>
              <a:rPr lang="en-US" sz="2400" dirty="0">
                <a:solidFill>
                  <a:schemeClr val="bg1"/>
                </a:solidFill>
              </a:rPr>
              <a:t>apply latest overshoot corrections</a:t>
            </a:r>
          </a:p>
          <a:p>
            <a:pPr marL="742950" lvl="1" indent="-285750">
              <a:buFont typeface="Arial" panose="020B0604020202020204" pitchFamily="34" charset="0"/>
              <a:buChar char="•"/>
            </a:pPr>
            <a:r>
              <a:rPr lang="en-US" sz="2400" dirty="0">
                <a:solidFill>
                  <a:schemeClr val="bg1"/>
                </a:solidFill>
              </a:rPr>
              <a:t>Apply latest geolocation </a:t>
            </a:r>
            <a:r>
              <a:rPr lang="en-US" sz="2400" dirty="0" smtClean="0">
                <a:solidFill>
                  <a:schemeClr val="bg1"/>
                </a:solidFill>
              </a:rPr>
              <a:t>parameters</a:t>
            </a:r>
          </a:p>
          <a:p>
            <a:pPr marL="285750" indent="-285750">
              <a:buFont typeface="Arial" panose="020B0604020202020204" pitchFamily="34" charset="0"/>
              <a:buChar char="•"/>
            </a:pPr>
            <a:r>
              <a:rPr lang="en-US" sz="2400" dirty="0">
                <a:solidFill>
                  <a:schemeClr val="bg1"/>
                </a:solidFill>
              </a:rPr>
              <a:t>Conduct a 24 hour test to examine diurnal changes in geolocation </a:t>
            </a:r>
            <a:endParaRPr lang="en-US" sz="2400" dirty="0" smtClean="0">
              <a:solidFill>
                <a:schemeClr val="bg1"/>
              </a:solidFill>
            </a:endParaRPr>
          </a:p>
          <a:p>
            <a:pPr marL="285750" indent="-285750">
              <a:buFont typeface="Arial" panose="020B0604020202020204" pitchFamily="34" charset="0"/>
              <a:buChar char="•"/>
            </a:pPr>
            <a:r>
              <a:rPr lang="en-US" sz="2400" dirty="0" smtClean="0">
                <a:solidFill>
                  <a:schemeClr val="bg1"/>
                </a:solidFill>
              </a:rPr>
              <a:t>Lasers will be visible to GLM when in East position</a:t>
            </a:r>
          </a:p>
          <a:p>
            <a:pPr marL="285750" indent="-285750">
              <a:buFont typeface="Arial" panose="020B0604020202020204" pitchFamily="34" charset="0"/>
              <a:buChar char="•"/>
            </a:pPr>
            <a:r>
              <a:rPr lang="en-US" sz="2400" dirty="0" smtClean="0">
                <a:solidFill>
                  <a:schemeClr val="bg1"/>
                </a:solidFill>
              </a:rPr>
              <a:t>GOES-S will have fewer coastlines for navigation</a:t>
            </a:r>
          </a:p>
          <a:p>
            <a:pPr marL="285750" indent="-285750">
              <a:buFont typeface="Arial" panose="020B0604020202020204" pitchFamily="34" charset="0"/>
              <a:buChar char="•"/>
            </a:pPr>
            <a:endParaRPr lang="en-US" sz="2400" dirty="0">
              <a:solidFill>
                <a:schemeClr val="bg1"/>
              </a:solidFill>
            </a:endParaRPr>
          </a:p>
        </p:txBody>
      </p:sp>
      <p:sp>
        <p:nvSpPr>
          <p:cNvPr id="6" name="Title 1"/>
          <p:cNvSpPr txBox="1">
            <a:spLocks/>
          </p:cNvSpPr>
          <p:nvPr/>
        </p:nvSpPr>
        <p:spPr>
          <a:xfrm>
            <a:off x="1586753" y="319702"/>
            <a:ext cx="5952566" cy="1143001"/>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smtClean="0"/>
              <a:t>Laser Beacon </a:t>
            </a:r>
            <a:endParaRPr lang="en-US" dirty="0"/>
          </a:p>
        </p:txBody>
      </p:sp>
    </p:spTree>
    <p:extLst>
      <p:ext uri="{BB962C8B-B14F-4D97-AF65-F5344CB8AC3E}">
        <p14:creationId xmlns:p14="http://schemas.microsoft.com/office/powerpoint/2010/main" val="2121569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1594824" y="1708281"/>
          <a:ext cx="6063279" cy="4034790"/>
        </p:xfrm>
        <a:graphic>
          <a:graphicData uri="http://schemas.openxmlformats.org/drawingml/2006/table">
            <a:tbl>
              <a:tblPr firstRow="1" bandRow="1">
                <a:tableStyleId>{5C22544A-7EE6-4342-B048-85BDC9FD1C3A}</a:tableStyleId>
              </a:tblPr>
              <a:tblGrid>
                <a:gridCol w="1476764">
                  <a:extLst>
                    <a:ext uri="{9D8B030D-6E8A-4147-A177-3AD203B41FA5}">
                      <a16:colId xmlns:a16="http://schemas.microsoft.com/office/drawing/2014/main" val="20000"/>
                    </a:ext>
                  </a:extLst>
                </a:gridCol>
                <a:gridCol w="1305800">
                  <a:extLst>
                    <a:ext uri="{9D8B030D-6E8A-4147-A177-3AD203B41FA5}">
                      <a16:colId xmlns:a16="http://schemas.microsoft.com/office/drawing/2014/main" val="20001"/>
                    </a:ext>
                  </a:extLst>
                </a:gridCol>
                <a:gridCol w="1803951">
                  <a:extLst>
                    <a:ext uri="{9D8B030D-6E8A-4147-A177-3AD203B41FA5}">
                      <a16:colId xmlns:a16="http://schemas.microsoft.com/office/drawing/2014/main" val="20002"/>
                    </a:ext>
                  </a:extLst>
                </a:gridCol>
                <a:gridCol w="1476764">
                  <a:extLst>
                    <a:ext uri="{9D8B030D-6E8A-4147-A177-3AD203B41FA5}">
                      <a16:colId xmlns:a16="http://schemas.microsoft.com/office/drawing/2014/main" val="20003"/>
                    </a:ext>
                  </a:extLst>
                </a:gridCol>
              </a:tblGrid>
              <a:tr h="548640">
                <a:tc>
                  <a:txBody>
                    <a:bodyPr/>
                    <a:lstStyle/>
                    <a:p>
                      <a:r>
                        <a:rPr lang="en-US" sz="1100" dirty="0" smtClean="0"/>
                        <a:t>Date</a:t>
                      </a:r>
                      <a:endParaRPr lang="en-US" sz="1100" dirty="0"/>
                    </a:p>
                  </a:txBody>
                  <a:tcPr marL="68580" marR="68580" marT="34290" marB="34290"/>
                </a:tc>
                <a:tc>
                  <a:txBody>
                    <a:bodyPr/>
                    <a:lstStyle/>
                    <a:p>
                      <a:r>
                        <a:rPr lang="en-US" sz="1100" dirty="0" smtClean="0"/>
                        <a:t>Time </a:t>
                      </a:r>
                    </a:p>
                    <a:p>
                      <a:r>
                        <a:rPr lang="en-US" sz="1100" dirty="0" smtClean="0"/>
                        <a:t>(UTC)</a:t>
                      </a:r>
                      <a:endParaRPr lang="en-US" sz="1100" dirty="0"/>
                    </a:p>
                  </a:txBody>
                  <a:tcPr marL="68580" marR="68580" marT="34290" marB="34290"/>
                </a:tc>
                <a:tc>
                  <a:txBody>
                    <a:bodyPr/>
                    <a:lstStyle/>
                    <a:p>
                      <a:r>
                        <a:rPr lang="en-US" sz="1100" dirty="0" smtClean="0"/>
                        <a:t>Location</a:t>
                      </a:r>
                    </a:p>
                    <a:p>
                      <a:r>
                        <a:rPr lang="en-US" sz="1100" dirty="0" smtClean="0"/>
                        <a:t>GB-Greenbelt</a:t>
                      </a:r>
                    </a:p>
                    <a:p>
                      <a:r>
                        <a:rPr lang="en-US" sz="1100" dirty="0" smtClean="0"/>
                        <a:t>MP-Monument</a:t>
                      </a:r>
                      <a:r>
                        <a:rPr lang="en-US" sz="1100" baseline="0" dirty="0" smtClean="0"/>
                        <a:t>  </a:t>
                      </a:r>
                      <a:r>
                        <a:rPr lang="en-US" sz="1100" baseline="0" dirty="0" err="1" smtClean="0"/>
                        <a:t>Pk</a:t>
                      </a:r>
                      <a:endParaRPr lang="en-US" sz="1100" dirty="0"/>
                    </a:p>
                  </a:txBody>
                  <a:tcPr marL="68580" marR="68580" marT="34290" marB="34290"/>
                </a:tc>
                <a:tc>
                  <a:txBody>
                    <a:bodyPr/>
                    <a:lstStyle/>
                    <a:p>
                      <a:r>
                        <a:rPr lang="en-US" sz="1100" dirty="0" smtClean="0"/>
                        <a:t>Notes</a:t>
                      </a:r>
                      <a:endParaRPr lang="en-US" sz="1100" dirty="0"/>
                    </a:p>
                  </a:txBody>
                  <a:tcPr marL="68580" marR="68580" marT="34290" marB="34290"/>
                </a:tc>
                <a:extLst>
                  <a:ext uri="{0D108BD9-81ED-4DB2-BD59-A6C34878D82A}">
                    <a16:rowId xmlns:a16="http://schemas.microsoft.com/office/drawing/2014/main" val="10000"/>
                  </a:ext>
                </a:extLst>
              </a:tr>
              <a:tr h="278130">
                <a:tc>
                  <a:txBody>
                    <a:bodyPr/>
                    <a:lstStyle/>
                    <a:p>
                      <a:r>
                        <a:rPr lang="en-US" sz="1100" dirty="0" smtClean="0"/>
                        <a:t>April</a:t>
                      </a:r>
                      <a:r>
                        <a:rPr lang="en-US" sz="1100" baseline="0" dirty="0" smtClean="0"/>
                        <a:t> 19, 2017</a:t>
                      </a:r>
                      <a:endParaRPr lang="en-US" sz="1100" dirty="0"/>
                    </a:p>
                  </a:txBody>
                  <a:tcPr marL="68580" marR="68580" marT="34290" marB="34290"/>
                </a:tc>
                <a:tc>
                  <a:txBody>
                    <a:bodyPr/>
                    <a:lstStyle/>
                    <a:p>
                      <a:r>
                        <a:rPr lang="en-US" sz="1100" dirty="0" smtClean="0"/>
                        <a:t>0152-0352 </a:t>
                      </a:r>
                      <a:endParaRPr lang="en-US" sz="1100" dirty="0"/>
                    </a:p>
                  </a:txBody>
                  <a:tcPr marL="68580" marR="68580" marT="34290" marB="34290"/>
                </a:tc>
                <a:tc>
                  <a:txBody>
                    <a:bodyPr/>
                    <a:lstStyle/>
                    <a:p>
                      <a:r>
                        <a:rPr lang="en-US" sz="1100" dirty="0" smtClean="0"/>
                        <a:t>GB</a:t>
                      </a:r>
                      <a:endParaRPr lang="en-US" sz="1100" dirty="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1"/>
                  </a:ext>
                </a:extLst>
              </a:tr>
              <a:tr h="278130">
                <a:tc>
                  <a:txBody>
                    <a:bodyPr/>
                    <a:lstStyle/>
                    <a:p>
                      <a:r>
                        <a:rPr lang="en-US" sz="1100" dirty="0" smtClean="0"/>
                        <a:t>April</a:t>
                      </a:r>
                      <a:r>
                        <a:rPr lang="en-US" sz="1100" baseline="0" dirty="0" smtClean="0"/>
                        <a:t> 29, 2017</a:t>
                      </a:r>
                      <a:endParaRPr lang="en-US" sz="1100" dirty="0"/>
                    </a:p>
                  </a:txBody>
                  <a:tcPr marL="68580" marR="68580" marT="34290" marB="34290"/>
                </a:tc>
                <a:tc>
                  <a:txBody>
                    <a:bodyPr/>
                    <a:lstStyle/>
                    <a:p>
                      <a:r>
                        <a:rPr lang="en-US" sz="1100" dirty="0" smtClean="0"/>
                        <a:t>0055-0200</a:t>
                      </a:r>
                      <a:endParaRPr lang="en-US" sz="1100" dirty="0"/>
                    </a:p>
                  </a:txBody>
                  <a:tcPr marL="68580" marR="68580" marT="34290" marB="34290"/>
                </a:tc>
                <a:tc>
                  <a:txBody>
                    <a:bodyPr/>
                    <a:lstStyle/>
                    <a:p>
                      <a:r>
                        <a:rPr lang="en-US" sz="1100" dirty="0" smtClean="0"/>
                        <a:t>GB</a:t>
                      </a:r>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02"/>
                  </a:ext>
                </a:extLst>
              </a:tr>
              <a:tr h="278130">
                <a:tc>
                  <a:txBody>
                    <a:bodyPr/>
                    <a:lstStyle/>
                    <a:p>
                      <a:r>
                        <a:rPr lang="en-US" sz="1100" dirty="0" smtClean="0"/>
                        <a:t>May 3, 2017</a:t>
                      </a:r>
                      <a:endParaRPr lang="en-US" sz="1100" dirty="0"/>
                    </a:p>
                  </a:txBody>
                  <a:tcPr marL="68580" marR="68580" marT="34290" marB="34290"/>
                </a:tc>
                <a:tc>
                  <a:txBody>
                    <a:bodyPr/>
                    <a:lstStyle/>
                    <a:p>
                      <a:r>
                        <a:rPr lang="en-US" sz="1100" dirty="0" smtClean="0"/>
                        <a:t>1720-1850</a:t>
                      </a:r>
                      <a:endParaRPr lang="en-US" sz="1100" dirty="0"/>
                    </a:p>
                  </a:txBody>
                  <a:tcPr marL="68580" marR="68580" marT="34290" marB="34290"/>
                </a:tc>
                <a:tc>
                  <a:txBody>
                    <a:bodyPr/>
                    <a:lstStyle/>
                    <a:p>
                      <a:r>
                        <a:rPr lang="en-US" sz="1100" dirty="0" smtClean="0"/>
                        <a:t>GB</a:t>
                      </a:r>
                      <a:endParaRPr lang="en-US" sz="1100" dirty="0"/>
                    </a:p>
                  </a:txBody>
                  <a:tcPr marL="68580" marR="68580" marT="34290" marB="34290"/>
                </a:tc>
                <a:tc>
                  <a:txBody>
                    <a:bodyPr/>
                    <a:lstStyle/>
                    <a:p>
                      <a:r>
                        <a:rPr lang="en-US" sz="1100" dirty="0" smtClean="0"/>
                        <a:t>dither</a:t>
                      </a:r>
                      <a:endParaRPr lang="en-US" sz="1100" dirty="0"/>
                    </a:p>
                  </a:txBody>
                  <a:tcPr marL="68580" marR="68580" marT="34290" marB="34290"/>
                </a:tc>
                <a:extLst>
                  <a:ext uri="{0D108BD9-81ED-4DB2-BD59-A6C34878D82A}">
                    <a16:rowId xmlns:a16="http://schemas.microsoft.com/office/drawing/2014/main" val="10003"/>
                  </a:ext>
                </a:extLst>
              </a:tr>
              <a:tr h="278130">
                <a:tc>
                  <a:txBody>
                    <a:bodyPr/>
                    <a:lstStyle/>
                    <a:p>
                      <a:r>
                        <a:rPr lang="en-US" sz="1100" dirty="0" smtClean="0"/>
                        <a:t>May 8, 2017</a:t>
                      </a:r>
                      <a:endParaRPr lang="en-US" sz="1100" dirty="0"/>
                    </a:p>
                  </a:txBody>
                  <a:tcPr marL="68580" marR="68580" marT="34290" marB="34290"/>
                </a:tc>
                <a:tc>
                  <a:txBody>
                    <a:bodyPr/>
                    <a:lstStyle/>
                    <a:p>
                      <a:r>
                        <a:rPr lang="en-US" sz="1100" dirty="0" smtClean="0"/>
                        <a:t>1730-1840</a:t>
                      </a:r>
                      <a:endParaRPr lang="en-US" sz="1100" dirty="0"/>
                    </a:p>
                  </a:txBody>
                  <a:tcPr marL="68580" marR="68580" marT="34290" marB="34290"/>
                </a:tc>
                <a:tc>
                  <a:txBody>
                    <a:bodyPr/>
                    <a:lstStyle/>
                    <a:p>
                      <a:r>
                        <a:rPr lang="en-US" sz="1100" dirty="0" smtClean="0"/>
                        <a:t>GB</a:t>
                      </a:r>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04"/>
                  </a:ext>
                </a:extLst>
              </a:tr>
              <a:tr h="278130">
                <a:tc>
                  <a:txBody>
                    <a:bodyPr/>
                    <a:lstStyle/>
                    <a:p>
                      <a:r>
                        <a:rPr lang="en-US" sz="1100" dirty="0" smtClean="0"/>
                        <a:t>June 9, 2017</a:t>
                      </a:r>
                      <a:endParaRPr lang="en-US" sz="1100" dirty="0"/>
                    </a:p>
                  </a:txBody>
                  <a:tcPr marL="68580" marR="68580" marT="34290" marB="34290"/>
                </a:tc>
                <a:tc>
                  <a:txBody>
                    <a:bodyPr/>
                    <a:lstStyle/>
                    <a:p>
                      <a:r>
                        <a:rPr lang="en-US" sz="1100" dirty="0" smtClean="0"/>
                        <a:t>1645-1710</a:t>
                      </a:r>
                      <a:endParaRPr lang="en-US" sz="1100" dirty="0"/>
                    </a:p>
                  </a:txBody>
                  <a:tcPr marL="68580" marR="68580" marT="34290" marB="34290"/>
                </a:tc>
                <a:tc>
                  <a:txBody>
                    <a:bodyPr/>
                    <a:lstStyle/>
                    <a:p>
                      <a:r>
                        <a:rPr lang="en-US" sz="1100" dirty="0" smtClean="0"/>
                        <a:t>GB</a:t>
                      </a:r>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05"/>
                  </a:ext>
                </a:extLst>
              </a:tr>
              <a:tr h="278130">
                <a:tc>
                  <a:txBody>
                    <a:bodyPr/>
                    <a:lstStyle/>
                    <a:p>
                      <a:r>
                        <a:rPr lang="en-US" sz="1100" dirty="0" smtClean="0"/>
                        <a:t>June 11, 2017</a:t>
                      </a:r>
                      <a:endParaRPr lang="en-US" sz="1100" dirty="0"/>
                    </a:p>
                  </a:txBody>
                  <a:tcPr marL="68580" marR="68580" marT="34290" marB="34290"/>
                </a:tc>
                <a:tc>
                  <a:txBody>
                    <a:bodyPr/>
                    <a:lstStyle/>
                    <a:p>
                      <a:r>
                        <a:rPr lang="en-US" sz="1100" dirty="0" smtClean="0"/>
                        <a:t>0300-0340</a:t>
                      </a:r>
                      <a:endParaRPr lang="en-US" sz="1100" dirty="0"/>
                    </a:p>
                  </a:txBody>
                  <a:tcPr marL="68580" marR="68580" marT="34290" marB="34290"/>
                </a:tc>
                <a:tc>
                  <a:txBody>
                    <a:bodyPr/>
                    <a:lstStyle/>
                    <a:p>
                      <a:r>
                        <a:rPr lang="en-US" sz="1100" dirty="0" smtClean="0"/>
                        <a:t>GB</a:t>
                      </a:r>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06"/>
                  </a:ext>
                </a:extLst>
              </a:tr>
              <a:tr h="278130">
                <a:tc>
                  <a:txBody>
                    <a:bodyPr/>
                    <a:lstStyle/>
                    <a:p>
                      <a:r>
                        <a:rPr lang="en-US" sz="1100" dirty="0" smtClean="0"/>
                        <a:t>June 13, 2017</a:t>
                      </a:r>
                      <a:endParaRPr lang="en-US" sz="1100" dirty="0"/>
                    </a:p>
                  </a:txBody>
                  <a:tcPr marL="68580" marR="68580" marT="34290" marB="34290"/>
                </a:tc>
                <a:tc>
                  <a:txBody>
                    <a:bodyPr/>
                    <a:lstStyle/>
                    <a:p>
                      <a:r>
                        <a:rPr lang="en-US" sz="1100" dirty="0" smtClean="0"/>
                        <a:t>1700-1712</a:t>
                      </a:r>
                      <a:endParaRPr lang="en-US" sz="1100" dirty="0"/>
                    </a:p>
                  </a:txBody>
                  <a:tcPr marL="68580" marR="68580" marT="34290" marB="34290"/>
                </a:tc>
                <a:tc>
                  <a:txBody>
                    <a:bodyPr/>
                    <a:lstStyle/>
                    <a:p>
                      <a:r>
                        <a:rPr lang="en-US" sz="1100" dirty="0" smtClean="0"/>
                        <a:t>GB</a:t>
                      </a:r>
                      <a:endParaRPr lang="en-US" sz="1100" dirty="0"/>
                    </a:p>
                  </a:txBody>
                  <a:tcPr marL="68580" marR="68580" marT="34290" marB="34290"/>
                </a:tc>
                <a:tc>
                  <a:txBody>
                    <a:bodyPr/>
                    <a:lstStyle/>
                    <a:p>
                      <a:r>
                        <a:rPr lang="en-US" sz="1100" dirty="0" smtClean="0"/>
                        <a:t>dither</a:t>
                      </a:r>
                      <a:endParaRPr lang="en-US" sz="1100" dirty="0"/>
                    </a:p>
                  </a:txBody>
                  <a:tcPr marL="68580" marR="68580" marT="34290" marB="34290"/>
                </a:tc>
                <a:extLst>
                  <a:ext uri="{0D108BD9-81ED-4DB2-BD59-A6C34878D82A}">
                    <a16:rowId xmlns:a16="http://schemas.microsoft.com/office/drawing/2014/main" val="10007"/>
                  </a:ext>
                </a:extLst>
              </a:tr>
              <a:tr h="278130">
                <a:tc>
                  <a:txBody>
                    <a:bodyPr/>
                    <a:lstStyle/>
                    <a:p>
                      <a:r>
                        <a:rPr lang="en-US" sz="1100" dirty="0" smtClean="0"/>
                        <a:t>June 24, 2017</a:t>
                      </a:r>
                      <a:endParaRPr lang="en-US" sz="1100" dirty="0"/>
                    </a:p>
                  </a:txBody>
                  <a:tcPr marL="68580" marR="68580" marT="34290" marB="34290"/>
                </a:tc>
                <a:tc>
                  <a:txBody>
                    <a:bodyPr/>
                    <a:lstStyle/>
                    <a:p>
                      <a:r>
                        <a:rPr lang="en-US" sz="1100" dirty="0" smtClean="0"/>
                        <a:t>0420-0510</a:t>
                      </a:r>
                      <a:endParaRPr lang="en-US" sz="1100" dirty="0"/>
                    </a:p>
                  </a:txBody>
                  <a:tcPr marL="68580" marR="68580" marT="34290" marB="34290"/>
                </a:tc>
                <a:tc>
                  <a:txBody>
                    <a:bodyPr/>
                    <a:lstStyle/>
                    <a:p>
                      <a:r>
                        <a:rPr lang="en-US" sz="1100" baseline="0" dirty="0" smtClean="0"/>
                        <a:t>MP</a:t>
                      </a:r>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08"/>
                  </a:ext>
                </a:extLst>
              </a:tr>
              <a:tr h="278130">
                <a:tc>
                  <a:txBody>
                    <a:bodyPr/>
                    <a:lstStyle/>
                    <a:p>
                      <a:r>
                        <a:rPr lang="en-US" sz="1100" dirty="0" smtClean="0"/>
                        <a:t>June 28, 2017</a:t>
                      </a:r>
                      <a:endParaRPr lang="en-US" sz="1100" dirty="0"/>
                    </a:p>
                  </a:txBody>
                  <a:tcPr marL="68580" marR="68580" marT="34290" marB="34290"/>
                </a:tc>
                <a:tc>
                  <a:txBody>
                    <a:bodyPr/>
                    <a:lstStyle/>
                    <a:p>
                      <a:r>
                        <a:rPr lang="en-US" sz="1100" dirty="0" smtClean="0"/>
                        <a:t>1750-1754</a:t>
                      </a:r>
                      <a:endParaRPr lang="en-US" sz="1100" dirty="0"/>
                    </a:p>
                  </a:txBody>
                  <a:tcPr marL="68580" marR="68580" marT="34290" marB="34290"/>
                </a:tc>
                <a:tc>
                  <a:txBody>
                    <a:bodyPr/>
                    <a:lstStyle/>
                    <a:p>
                      <a:r>
                        <a:rPr lang="en-US" sz="1100" dirty="0" smtClean="0"/>
                        <a:t>GB</a:t>
                      </a:r>
                      <a:endParaRPr lang="en-US" sz="1100" dirty="0"/>
                    </a:p>
                  </a:txBody>
                  <a:tcPr marL="68580" marR="68580" marT="34290" marB="34290"/>
                </a:tc>
                <a:tc>
                  <a:txBody>
                    <a:bodyPr/>
                    <a:lstStyle/>
                    <a:p>
                      <a:r>
                        <a:rPr lang="en-US" sz="1100" dirty="0" smtClean="0"/>
                        <a:t>Very few events</a:t>
                      </a:r>
                      <a:endParaRPr lang="en-US" sz="1100" dirty="0"/>
                    </a:p>
                  </a:txBody>
                  <a:tcPr marL="68580" marR="68580" marT="34290" marB="34290"/>
                </a:tc>
                <a:extLst>
                  <a:ext uri="{0D108BD9-81ED-4DB2-BD59-A6C34878D82A}">
                    <a16:rowId xmlns:a16="http://schemas.microsoft.com/office/drawing/2014/main" val="10009"/>
                  </a:ext>
                </a:extLst>
              </a:tr>
              <a:tr h="278130">
                <a:tc>
                  <a:txBody>
                    <a:bodyPr/>
                    <a:lstStyle/>
                    <a:p>
                      <a:r>
                        <a:rPr lang="en-US" sz="1100" dirty="0" smtClean="0"/>
                        <a:t>July 13,</a:t>
                      </a:r>
                      <a:r>
                        <a:rPr lang="en-US" sz="1100" baseline="0" dirty="0" smtClean="0"/>
                        <a:t> 2017</a:t>
                      </a:r>
                      <a:endParaRPr lang="en-US" sz="1100" dirty="0"/>
                    </a:p>
                  </a:txBody>
                  <a:tcPr marL="68580" marR="68580" marT="34290" marB="34290"/>
                </a:tc>
                <a:tc>
                  <a:txBody>
                    <a:bodyPr/>
                    <a:lstStyle/>
                    <a:p>
                      <a:r>
                        <a:rPr lang="en-US" sz="1100" dirty="0" smtClean="0"/>
                        <a:t>0339-0715</a:t>
                      </a:r>
                      <a:endParaRPr lang="en-US" sz="1100" dirty="0"/>
                    </a:p>
                  </a:txBody>
                  <a:tcPr marL="68580" marR="68580" marT="34290" marB="34290"/>
                </a:tc>
                <a:tc>
                  <a:txBody>
                    <a:bodyPr/>
                    <a:lstStyle/>
                    <a:p>
                      <a:r>
                        <a:rPr lang="en-US" sz="1100" baseline="0" dirty="0" smtClean="0"/>
                        <a:t>GB &amp; MP</a:t>
                      </a:r>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10"/>
                  </a:ext>
                </a:extLst>
              </a:tr>
              <a:tr h="388620">
                <a:tc>
                  <a:txBody>
                    <a:bodyPr/>
                    <a:lstStyle/>
                    <a:p>
                      <a:r>
                        <a:rPr lang="en-US" sz="1100" dirty="0" smtClean="0"/>
                        <a:t>Aug 10, 2017</a:t>
                      </a:r>
                      <a:endParaRPr lang="en-US" sz="1100" dirty="0"/>
                    </a:p>
                  </a:txBody>
                  <a:tcPr marL="68580" marR="68580" marT="34290" marB="34290"/>
                </a:tc>
                <a:tc>
                  <a:txBody>
                    <a:bodyPr/>
                    <a:lstStyle/>
                    <a:p>
                      <a:r>
                        <a:rPr lang="en-US" sz="1100" dirty="0" smtClean="0"/>
                        <a:t>0225-0323</a:t>
                      </a:r>
                    </a:p>
                    <a:p>
                      <a:r>
                        <a:rPr lang="en-US" sz="1100" dirty="0" smtClean="0"/>
                        <a:t>1440-1552</a:t>
                      </a:r>
                      <a:endParaRPr lang="en-US" sz="1100" dirty="0"/>
                    </a:p>
                  </a:txBody>
                  <a:tcPr marL="68580" marR="68580" marT="34290" marB="34290"/>
                </a:tc>
                <a:tc>
                  <a:txBody>
                    <a:bodyPr/>
                    <a:lstStyle/>
                    <a:p>
                      <a:r>
                        <a:rPr lang="en-US" sz="1100" dirty="0" smtClean="0"/>
                        <a:t>GB</a:t>
                      </a:r>
                      <a:r>
                        <a:rPr lang="en-US" sz="1100" baseline="0" dirty="0" smtClean="0"/>
                        <a:t> &amp; MP</a:t>
                      </a:r>
                    </a:p>
                    <a:p>
                      <a:r>
                        <a:rPr lang="en-US" sz="1100" baseline="0" dirty="0" smtClean="0"/>
                        <a:t>GB &amp; MP</a:t>
                      </a:r>
                      <a:endParaRPr lang="en-US" sz="1100" dirty="0"/>
                    </a:p>
                  </a:txBody>
                  <a:tcPr marL="68580" marR="68580" marT="34290" marB="34290"/>
                </a:tc>
                <a:tc>
                  <a:txBody>
                    <a:bodyPr/>
                    <a:lstStyle/>
                    <a:p>
                      <a:r>
                        <a:rPr lang="en-US" sz="1100" dirty="0" smtClean="0"/>
                        <a:t>Night</a:t>
                      </a:r>
                    </a:p>
                    <a:p>
                      <a:r>
                        <a:rPr lang="en-US" sz="1100" dirty="0" smtClean="0"/>
                        <a:t>Day</a:t>
                      </a:r>
                      <a:endParaRPr lang="en-US" sz="1100" dirty="0"/>
                    </a:p>
                  </a:txBody>
                  <a:tcPr marL="68580" marR="68580" marT="34290" marB="34290"/>
                </a:tc>
                <a:extLst>
                  <a:ext uri="{0D108BD9-81ED-4DB2-BD59-A6C34878D82A}">
                    <a16:rowId xmlns:a16="http://schemas.microsoft.com/office/drawing/2014/main" val="10011"/>
                  </a:ext>
                </a:extLst>
              </a:tr>
              <a:tr h="278130">
                <a:tc>
                  <a:txBody>
                    <a:bodyPr/>
                    <a:lstStyle/>
                    <a:p>
                      <a:r>
                        <a:rPr lang="en-US" sz="1100" dirty="0" smtClean="0"/>
                        <a:t>Sep 5, 2017</a:t>
                      </a:r>
                      <a:endParaRPr lang="en-US" sz="1100" dirty="0"/>
                    </a:p>
                  </a:txBody>
                  <a:tcPr marL="68580" marR="68580" marT="34290" marB="34290"/>
                </a:tc>
                <a:tc>
                  <a:txBody>
                    <a:bodyPr/>
                    <a:lstStyle/>
                    <a:p>
                      <a:r>
                        <a:rPr lang="en-US" sz="1100" dirty="0" smtClean="0"/>
                        <a:t>1405-1455</a:t>
                      </a:r>
                      <a:endParaRPr lang="en-US" sz="1100" dirty="0"/>
                    </a:p>
                  </a:txBody>
                  <a:tcPr marL="68580" marR="68580" marT="34290" marB="34290"/>
                </a:tc>
                <a:tc>
                  <a:txBody>
                    <a:bodyPr/>
                    <a:lstStyle/>
                    <a:p>
                      <a:r>
                        <a:rPr lang="en-US" sz="1100" dirty="0" smtClean="0"/>
                        <a:t>GB</a:t>
                      </a:r>
                      <a:r>
                        <a:rPr lang="en-US" sz="1100" baseline="0" dirty="0" smtClean="0"/>
                        <a:t> &amp; MP</a:t>
                      </a:r>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12"/>
                  </a:ext>
                </a:extLst>
              </a:tr>
            </a:tbl>
          </a:graphicData>
        </a:graphic>
      </p:graphicFrame>
      <p:sp>
        <p:nvSpPr>
          <p:cNvPr id="7" name="Title 1"/>
          <p:cNvSpPr>
            <a:spLocks noGrp="1"/>
          </p:cNvSpPr>
          <p:nvPr>
            <p:ph type="title"/>
          </p:nvPr>
        </p:nvSpPr>
        <p:spPr>
          <a:xfrm>
            <a:off x="2387600" y="107548"/>
            <a:ext cx="4358640" cy="857251"/>
          </a:xfrm>
        </p:spPr>
        <p:txBody>
          <a:bodyPr>
            <a:normAutofit/>
          </a:bodyPr>
          <a:lstStyle/>
          <a:p>
            <a:r>
              <a:rPr lang="en-US" sz="3000" b="1" dirty="0" smtClean="0"/>
              <a:t>GOES-16 Laser </a:t>
            </a:r>
            <a:r>
              <a:rPr lang="en-US" sz="3000" b="1" dirty="0"/>
              <a:t>Operations</a:t>
            </a:r>
          </a:p>
        </p:txBody>
      </p:sp>
    </p:spTree>
    <p:extLst>
      <p:ext uri="{BB962C8B-B14F-4D97-AF65-F5344CB8AC3E}">
        <p14:creationId xmlns:p14="http://schemas.microsoft.com/office/powerpoint/2010/main" val="18585801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40</a:t>
            </a:fld>
            <a:endParaRPr lang="en-US" altLang="en-US"/>
          </a:p>
        </p:txBody>
      </p:sp>
    </p:spTree>
    <p:extLst>
      <p:ext uri="{BB962C8B-B14F-4D97-AF65-F5344CB8AC3E}">
        <p14:creationId xmlns:p14="http://schemas.microsoft.com/office/powerpoint/2010/main" val="3248412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41</a:t>
            </a:fld>
            <a:endParaRPr lang="en-US" altLang="en-US"/>
          </a:p>
        </p:txBody>
      </p:sp>
      <p:sp>
        <p:nvSpPr>
          <p:cNvPr id="6" name="Title 1"/>
          <p:cNvSpPr txBox="1">
            <a:spLocks/>
          </p:cNvSpPr>
          <p:nvPr/>
        </p:nvSpPr>
        <p:spPr>
          <a:xfrm>
            <a:off x="1586753" y="126065"/>
            <a:ext cx="5952566" cy="1143001"/>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smtClean="0"/>
              <a:t>Laser Beacon Groups (OE)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0784"/>
            <a:ext cx="9144000" cy="4572000"/>
          </a:xfrm>
          <a:prstGeom prst="rect">
            <a:avLst/>
          </a:prstGeom>
        </p:spPr>
      </p:pic>
    </p:spTree>
    <p:extLst>
      <p:ext uri="{BB962C8B-B14F-4D97-AF65-F5344CB8AC3E}">
        <p14:creationId xmlns:p14="http://schemas.microsoft.com/office/powerpoint/2010/main" val="2212811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42</a:t>
            </a:fld>
            <a:endParaRPr lang="en-US" altLang="en-US"/>
          </a:p>
        </p:txBody>
      </p:sp>
      <p:sp>
        <p:nvSpPr>
          <p:cNvPr id="6" name="Title 1"/>
          <p:cNvSpPr txBox="1">
            <a:spLocks/>
          </p:cNvSpPr>
          <p:nvPr/>
        </p:nvSpPr>
        <p:spPr>
          <a:xfrm>
            <a:off x="1586753" y="126065"/>
            <a:ext cx="5952566" cy="1143001"/>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smtClean="0"/>
              <a:t>Laser Beacon Flashes (OE)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0784"/>
            <a:ext cx="9144000" cy="4572000"/>
          </a:xfrm>
          <a:prstGeom prst="rect">
            <a:avLst/>
          </a:prstGeom>
        </p:spPr>
      </p:pic>
    </p:spTree>
    <p:extLst>
      <p:ext uri="{BB962C8B-B14F-4D97-AF65-F5344CB8AC3E}">
        <p14:creationId xmlns:p14="http://schemas.microsoft.com/office/powerpoint/2010/main" val="4163933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43</a:t>
            </a:fld>
            <a:endParaRPr lang="en-US" alt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618488"/>
            <a:ext cx="8540496" cy="4270248"/>
          </a:xfrm>
          <a:prstGeom prst="rect">
            <a:avLst/>
          </a:prstGeom>
        </p:spPr>
      </p:pic>
      <p:sp>
        <p:nvSpPr>
          <p:cNvPr id="4" name="Title 1"/>
          <p:cNvSpPr txBox="1">
            <a:spLocks/>
          </p:cNvSpPr>
          <p:nvPr/>
        </p:nvSpPr>
        <p:spPr>
          <a:xfrm>
            <a:off x="2387600" y="107548"/>
            <a:ext cx="4358640" cy="857251"/>
          </a:xfrm>
          <a:prstGeom prst="rect">
            <a:avLst/>
          </a:prstGeom>
        </p:spPr>
        <p:txBody>
          <a:bodyPr>
            <a:normAutofit fontScale="92500" lnSpcReduction="20000"/>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000" b="1" dirty="0" smtClean="0">
                <a:solidFill>
                  <a:schemeClr val="tx1"/>
                </a:solidFill>
              </a:rPr>
              <a:t>GOES-17 Laser Test (MP)</a:t>
            </a:r>
          </a:p>
          <a:p>
            <a:r>
              <a:rPr lang="en-US" sz="3000" b="1" dirty="0" smtClean="0">
                <a:solidFill>
                  <a:schemeClr val="tx1"/>
                </a:solidFill>
              </a:rPr>
              <a:t>Groups</a:t>
            </a:r>
          </a:p>
          <a:p>
            <a:endParaRPr lang="en-US" sz="3000" b="1" dirty="0"/>
          </a:p>
        </p:txBody>
      </p:sp>
      <p:sp>
        <p:nvSpPr>
          <p:cNvPr id="5" name="TextBox 13"/>
          <p:cNvSpPr txBox="1"/>
          <p:nvPr/>
        </p:nvSpPr>
        <p:spPr>
          <a:xfrm>
            <a:off x="195970" y="6077247"/>
            <a:ext cx="849083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i="1" dirty="0"/>
              <a:t>NOAA's GOES-17 satellite has not been declared operational and its data are preliminary and undergoing testing. Users receiving these data through any dissemination means  (including, but not limited to, PDA and GRB) assume all risk related to their use of GOES-17 data and NOAA disclaims any and all warranties, whether express or implied, including (without limitation) any implied warranties of merchantability or fitness for a particular purpose.</a:t>
            </a:r>
            <a:endParaRPr lang="en-US" sz="800" dirty="0"/>
          </a:p>
          <a:p>
            <a:endParaRPr lang="en-US" sz="800" dirty="0"/>
          </a:p>
        </p:txBody>
      </p:sp>
    </p:spTree>
    <p:extLst>
      <p:ext uri="{BB962C8B-B14F-4D97-AF65-F5344CB8AC3E}">
        <p14:creationId xmlns:p14="http://schemas.microsoft.com/office/powerpoint/2010/main" val="1901136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E88175D-0E56-4116-B7A7-F37D38CF2937}" type="slidenum">
              <a:rPr lang="en-US" altLang="en-US" smtClean="0"/>
              <a:pPr/>
              <a:t>5</a:t>
            </a:fld>
            <a:endParaRPr lang="en-US" altLang="en-US"/>
          </a:p>
        </p:txBody>
      </p:sp>
      <p:graphicFrame>
        <p:nvGraphicFramePr>
          <p:cNvPr id="6" name="Table 5"/>
          <p:cNvGraphicFramePr>
            <a:graphicFrameLocks noGrp="1"/>
          </p:cNvGraphicFramePr>
          <p:nvPr>
            <p:extLst>
              <p:ext uri="{D42A27DB-BD31-4B8C-83A1-F6EECF244321}">
                <p14:modId xmlns:p14="http://schemas.microsoft.com/office/powerpoint/2010/main" val="3797069594"/>
              </p:ext>
            </p:extLst>
          </p:nvPr>
        </p:nvGraphicFramePr>
        <p:xfrm>
          <a:off x="1594822" y="1627346"/>
          <a:ext cx="6063279" cy="4511040"/>
        </p:xfrm>
        <a:graphic>
          <a:graphicData uri="http://schemas.openxmlformats.org/drawingml/2006/table">
            <a:tbl>
              <a:tblPr firstRow="1" bandRow="1">
                <a:tableStyleId>{5C22544A-7EE6-4342-B048-85BDC9FD1C3A}</a:tableStyleId>
              </a:tblPr>
              <a:tblGrid>
                <a:gridCol w="1476764">
                  <a:extLst>
                    <a:ext uri="{9D8B030D-6E8A-4147-A177-3AD203B41FA5}">
                      <a16:colId xmlns:a16="http://schemas.microsoft.com/office/drawing/2014/main" val="20000"/>
                    </a:ext>
                  </a:extLst>
                </a:gridCol>
                <a:gridCol w="1305800">
                  <a:extLst>
                    <a:ext uri="{9D8B030D-6E8A-4147-A177-3AD203B41FA5}">
                      <a16:colId xmlns:a16="http://schemas.microsoft.com/office/drawing/2014/main" val="20001"/>
                    </a:ext>
                  </a:extLst>
                </a:gridCol>
                <a:gridCol w="1803951">
                  <a:extLst>
                    <a:ext uri="{9D8B030D-6E8A-4147-A177-3AD203B41FA5}">
                      <a16:colId xmlns:a16="http://schemas.microsoft.com/office/drawing/2014/main" val="20002"/>
                    </a:ext>
                  </a:extLst>
                </a:gridCol>
                <a:gridCol w="1476764">
                  <a:extLst>
                    <a:ext uri="{9D8B030D-6E8A-4147-A177-3AD203B41FA5}">
                      <a16:colId xmlns:a16="http://schemas.microsoft.com/office/drawing/2014/main" val="20003"/>
                    </a:ext>
                  </a:extLst>
                </a:gridCol>
              </a:tblGrid>
              <a:tr h="548640">
                <a:tc>
                  <a:txBody>
                    <a:bodyPr/>
                    <a:lstStyle/>
                    <a:p>
                      <a:r>
                        <a:rPr lang="en-US" sz="1100" dirty="0" smtClean="0"/>
                        <a:t>Date</a:t>
                      </a:r>
                      <a:endParaRPr lang="en-US" sz="1100" dirty="0"/>
                    </a:p>
                  </a:txBody>
                  <a:tcPr marL="68580" marR="68580" marT="34290" marB="34290"/>
                </a:tc>
                <a:tc>
                  <a:txBody>
                    <a:bodyPr/>
                    <a:lstStyle/>
                    <a:p>
                      <a:r>
                        <a:rPr lang="en-US" sz="1100" dirty="0" smtClean="0"/>
                        <a:t>Time </a:t>
                      </a:r>
                    </a:p>
                    <a:p>
                      <a:r>
                        <a:rPr lang="en-US" sz="1100" dirty="0" smtClean="0"/>
                        <a:t>(UTC)</a:t>
                      </a:r>
                      <a:endParaRPr lang="en-US" sz="1100" dirty="0"/>
                    </a:p>
                  </a:txBody>
                  <a:tcPr marL="68580" marR="68580" marT="34290" marB="34290"/>
                </a:tc>
                <a:tc>
                  <a:txBody>
                    <a:bodyPr/>
                    <a:lstStyle/>
                    <a:p>
                      <a:r>
                        <a:rPr lang="en-US" sz="1100" dirty="0" smtClean="0"/>
                        <a:t>Location</a:t>
                      </a:r>
                    </a:p>
                    <a:p>
                      <a:r>
                        <a:rPr lang="en-US" sz="1100" dirty="0" smtClean="0"/>
                        <a:t>GB-Greenbelt</a:t>
                      </a:r>
                    </a:p>
                    <a:p>
                      <a:r>
                        <a:rPr lang="en-US" sz="1100" dirty="0" smtClean="0"/>
                        <a:t>MP-Monument</a:t>
                      </a:r>
                      <a:r>
                        <a:rPr lang="en-US" sz="1100" baseline="0" dirty="0" smtClean="0"/>
                        <a:t>  </a:t>
                      </a:r>
                      <a:r>
                        <a:rPr lang="en-US" sz="1100" baseline="0" dirty="0" err="1" smtClean="0"/>
                        <a:t>Pk</a:t>
                      </a:r>
                      <a:endParaRPr lang="en-US" sz="1100" dirty="0"/>
                    </a:p>
                  </a:txBody>
                  <a:tcPr marL="68580" marR="68580" marT="34290" marB="34290"/>
                </a:tc>
                <a:tc>
                  <a:txBody>
                    <a:bodyPr/>
                    <a:lstStyle/>
                    <a:p>
                      <a:r>
                        <a:rPr lang="en-US" sz="1100" dirty="0" smtClean="0"/>
                        <a:t>Notes</a:t>
                      </a:r>
                      <a:endParaRPr lang="en-US" sz="1100" dirty="0"/>
                    </a:p>
                  </a:txBody>
                  <a:tcPr marL="68580" marR="68580" marT="34290" marB="34290"/>
                </a:tc>
                <a:extLst>
                  <a:ext uri="{0D108BD9-81ED-4DB2-BD59-A6C34878D82A}">
                    <a16:rowId xmlns:a16="http://schemas.microsoft.com/office/drawing/2014/main" val="10000"/>
                  </a:ext>
                </a:extLst>
              </a:tr>
              <a:tr h="388620">
                <a:tc>
                  <a:txBody>
                    <a:bodyPr/>
                    <a:lstStyle/>
                    <a:p>
                      <a:r>
                        <a:rPr lang="en-US" sz="1100" baseline="0" dirty="0" smtClean="0"/>
                        <a:t>Sep 21, 2017</a:t>
                      </a:r>
                      <a:endParaRPr lang="en-US" sz="1100" dirty="0"/>
                    </a:p>
                  </a:txBody>
                  <a:tcPr marL="68580" marR="68580" marT="34290" marB="34290"/>
                </a:tc>
                <a:tc>
                  <a:txBody>
                    <a:bodyPr/>
                    <a:lstStyle/>
                    <a:p>
                      <a:r>
                        <a:rPr lang="en-US" sz="1100" dirty="0" smtClean="0"/>
                        <a:t>1450-1655</a:t>
                      </a:r>
                    </a:p>
                    <a:p>
                      <a:r>
                        <a:rPr lang="en-US" sz="1100" dirty="0" smtClean="0"/>
                        <a:t>1850-1830</a:t>
                      </a:r>
                      <a:endParaRPr lang="en-US" sz="1100" dirty="0"/>
                    </a:p>
                  </a:txBody>
                  <a:tcPr marL="68580" marR="68580" marT="34290" marB="34290"/>
                </a:tc>
                <a:tc>
                  <a:txBody>
                    <a:bodyPr/>
                    <a:lstStyle/>
                    <a:p>
                      <a:r>
                        <a:rPr lang="en-US" sz="1100" dirty="0" smtClean="0"/>
                        <a:t>GB &amp; MP</a:t>
                      </a:r>
                    </a:p>
                    <a:p>
                      <a:r>
                        <a:rPr lang="en-US" sz="1100" dirty="0" smtClean="0"/>
                        <a:t>GB &amp; MP</a:t>
                      </a:r>
                      <a:endParaRPr lang="en-US" sz="1100" dirty="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1"/>
                  </a:ext>
                </a:extLst>
              </a:tr>
              <a:tr h="278130">
                <a:tc>
                  <a:txBody>
                    <a:bodyPr/>
                    <a:lstStyle/>
                    <a:p>
                      <a:r>
                        <a:rPr lang="en-US" sz="1100" dirty="0" smtClean="0"/>
                        <a:t>Oct 2-3, 2017</a:t>
                      </a:r>
                      <a:endParaRPr lang="en-US" sz="1100" dirty="0"/>
                    </a:p>
                  </a:txBody>
                  <a:tcPr marL="68580" marR="68580" marT="34290" marB="34290"/>
                </a:tc>
                <a:tc>
                  <a:txBody>
                    <a:bodyPr/>
                    <a:lstStyle/>
                    <a:p>
                      <a:r>
                        <a:rPr lang="en-US" sz="1100" dirty="0" smtClean="0"/>
                        <a:t>1020/2</a:t>
                      </a:r>
                      <a:r>
                        <a:rPr lang="en-US" sz="1100" baseline="0" dirty="0" smtClean="0"/>
                        <a:t>-1409/3</a:t>
                      </a:r>
                      <a:endParaRPr lang="en-US" sz="1100" dirty="0"/>
                    </a:p>
                  </a:txBody>
                  <a:tcPr marL="68580" marR="68580" marT="34290" marB="34290"/>
                </a:tc>
                <a:tc>
                  <a:txBody>
                    <a:bodyPr/>
                    <a:lstStyle/>
                    <a:p>
                      <a:r>
                        <a:rPr lang="en-US" sz="1100" dirty="0" smtClean="0"/>
                        <a:t>GB &amp; MP</a:t>
                      </a:r>
                      <a:endParaRPr lang="en-US" sz="1100" dirty="0"/>
                    </a:p>
                  </a:txBody>
                  <a:tcPr marL="68580" marR="68580" marT="34290" marB="34290"/>
                </a:tc>
                <a:tc>
                  <a:txBody>
                    <a:bodyPr/>
                    <a:lstStyle/>
                    <a:p>
                      <a:r>
                        <a:rPr lang="en-US" sz="1100" dirty="0" smtClean="0"/>
                        <a:t>24</a:t>
                      </a:r>
                      <a:r>
                        <a:rPr lang="en-US" sz="1100" baseline="0" dirty="0" smtClean="0"/>
                        <a:t> </a:t>
                      </a:r>
                      <a:r>
                        <a:rPr lang="en-US" sz="1100" baseline="0" dirty="0" err="1" smtClean="0"/>
                        <a:t>hr</a:t>
                      </a:r>
                      <a:r>
                        <a:rPr lang="en-US" sz="1100" baseline="0" dirty="0" smtClean="0"/>
                        <a:t> test (hourly </a:t>
                      </a:r>
                      <a:r>
                        <a:rPr lang="en-US" sz="1100" baseline="0" dirty="0" err="1" smtClean="0"/>
                        <a:t>obs</a:t>
                      </a:r>
                      <a:r>
                        <a:rPr lang="en-US" sz="1100" baseline="0" dirty="0" smtClean="0"/>
                        <a:t>)</a:t>
                      </a:r>
                      <a:endParaRPr lang="en-US" sz="1100" dirty="0"/>
                    </a:p>
                  </a:txBody>
                  <a:tcPr marL="68580" marR="68580" marT="34290" marB="34290"/>
                </a:tc>
                <a:extLst>
                  <a:ext uri="{0D108BD9-81ED-4DB2-BD59-A6C34878D82A}">
                    <a16:rowId xmlns:a16="http://schemas.microsoft.com/office/drawing/2014/main" val="10002"/>
                  </a:ext>
                </a:extLst>
              </a:tr>
              <a:tr h="278130">
                <a:tc>
                  <a:txBody>
                    <a:bodyPr/>
                    <a:lstStyle/>
                    <a:p>
                      <a:r>
                        <a:rPr lang="en-US" sz="1100" dirty="0" smtClean="0"/>
                        <a:t>Nov</a:t>
                      </a:r>
                      <a:r>
                        <a:rPr lang="en-US" sz="1100" baseline="0" dirty="0" smtClean="0"/>
                        <a:t> 28, 2017</a:t>
                      </a:r>
                      <a:endParaRPr lang="en-US" sz="1100" dirty="0"/>
                    </a:p>
                  </a:txBody>
                  <a:tcPr marL="68580" marR="68580" marT="34290" marB="34290"/>
                </a:tc>
                <a:tc>
                  <a:txBody>
                    <a:bodyPr/>
                    <a:lstStyle/>
                    <a:p>
                      <a:r>
                        <a:rPr lang="en-US" sz="1100" dirty="0" smtClean="0"/>
                        <a:t>0340-0425</a:t>
                      </a:r>
                      <a:endParaRPr lang="en-US" sz="1100" dirty="0"/>
                    </a:p>
                  </a:txBody>
                  <a:tcPr marL="68580" marR="68580" marT="34290" marB="34290"/>
                </a:tc>
                <a:tc>
                  <a:txBody>
                    <a:bodyPr/>
                    <a:lstStyle/>
                    <a:p>
                      <a:r>
                        <a:rPr lang="en-US" sz="1100" dirty="0" smtClean="0"/>
                        <a:t>GB</a:t>
                      </a:r>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03"/>
                  </a:ext>
                </a:extLst>
              </a:tr>
              <a:tr h="388620">
                <a:tc>
                  <a:txBody>
                    <a:bodyPr/>
                    <a:lstStyle/>
                    <a:p>
                      <a:r>
                        <a:rPr lang="en-US" sz="1100" dirty="0" smtClean="0"/>
                        <a:t>Nov</a:t>
                      </a:r>
                      <a:r>
                        <a:rPr lang="en-US" sz="1100" baseline="0" dirty="0" smtClean="0"/>
                        <a:t> 29, 2017</a:t>
                      </a:r>
                      <a:endParaRPr lang="en-US" sz="1100" dirty="0"/>
                    </a:p>
                  </a:txBody>
                  <a:tcPr marL="68580" marR="68580" marT="34290" marB="34290"/>
                </a:tc>
                <a:tc>
                  <a:txBody>
                    <a:bodyPr/>
                    <a:lstStyle/>
                    <a:p>
                      <a:r>
                        <a:rPr lang="en-US" sz="1100" dirty="0" smtClean="0"/>
                        <a:t>0250-0320</a:t>
                      </a:r>
                    </a:p>
                    <a:p>
                      <a:r>
                        <a:rPr lang="en-US" sz="1100" dirty="0" smtClean="0"/>
                        <a:t>2149-2215</a:t>
                      </a:r>
                      <a:endParaRPr lang="en-US" sz="1100" dirty="0"/>
                    </a:p>
                  </a:txBody>
                  <a:tcPr marL="68580" marR="68580" marT="34290" marB="34290"/>
                </a:tc>
                <a:tc>
                  <a:txBody>
                    <a:bodyPr/>
                    <a:lstStyle/>
                    <a:p>
                      <a:r>
                        <a:rPr lang="en-US" sz="1100" dirty="0" smtClean="0"/>
                        <a:t>GB &amp; MP</a:t>
                      </a:r>
                    </a:p>
                    <a:p>
                      <a:r>
                        <a:rPr lang="en-US" sz="1100" dirty="0" smtClean="0"/>
                        <a:t>GB &amp; MP</a:t>
                      </a:r>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04"/>
                  </a:ext>
                </a:extLst>
              </a:tr>
              <a:tr h="278130">
                <a:tc>
                  <a:txBody>
                    <a:bodyPr/>
                    <a:lstStyle/>
                    <a:p>
                      <a:r>
                        <a:rPr lang="en-US" sz="1100" dirty="0" smtClean="0"/>
                        <a:t>Nov 30, 2017</a:t>
                      </a:r>
                      <a:endParaRPr lang="en-US" sz="1100" dirty="0"/>
                    </a:p>
                  </a:txBody>
                  <a:tcPr marL="68580" marR="68580" marT="34290" marB="34290"/>
                </a:tc>
                <a:tc>
                  <a:txBody>
                    <a:bodyPr/>
                    <a:lstStyle/>
                    <a:p>
                      <a:r>
                        <a:rPr lang="en-US" sz="1100" dirty="0" smtClean="0"/>
                        <a:t>0350-0415</a:t>
                      </a:r>
                      <a:endParaRPr lang="en-US" sz="1100" dirty="0"/>
                    </a:p>
                  </a:txBody>
                  <a:tcPr marL="68580" marR="68580" marT="34290" marB="34290"/>
                </a:tc>
                <a:tc>
                  <a:txBody>
                    <a:bodyPr/>
                    <a:lstStyle/>
                    <a:p>
                      <a:r>
                        <a:rPr lang="en-US" sz="1100" dirty="0" smtClean="0"/>
                        <a:t>GB &amp; MP</a:t>
                      </a:r>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05"/>
                  </a:ext>
                </a:extLst>
              </a:tr>
              <a:tr h="388620">
                <a:tc>
                  <a:txBody>
                    <a:bodyPr/>
                    <a:lstStyle/>
                    <a:p>
                      <a:r>
                        <a:rPr lang="en-US" sz="1100" dirty="0" smtClean="0"/>
                        <a:t>Dec</a:t>
                      </a:r>
                      <a:r>
                        <a:rPr lang="en-US" sz="1100" baseline="0" dirty="0" smtClean="0"/>
                        <a:t> 19, 2017</a:t>
                      </a:r>
                      <a:endParaRPr lang="en-US" sz="1100" dirty="0"/>
                    </a:p>
                  </a:txBody>
                  <a:tcPr marL="68580" marR="68580" marT="34290" marB="34290"/>
                </a:tc>
                <a:tc>
                  <a:txBody>
                    <a:bodyPr/>
                    <a:lstStyle/>
                    <a:p>
                      <a:r>
                        <a:rPr lang="en-US" sz="1100" dirty="0" smtClean="0"/>
                        <a:t>2115-2130</a:t>
                      </a:r>
                    </a:p>
                    <a:p>
                      <a:r>
                        <a:rPr lang="en-US" sz="1100" dirty="0" smtClean="0"/>
                        <a:t>2200-2240</a:t>
                      </a:r>
                    </a:p>
                  </a:txBody>
                  <a:tcPr marL="68580" marR="68580" marT="34290" marB="34290"/>
                </a:tc>
                <a:tc>
                  <a:txBody>
                    <a:bodyPr/>
                    <a:lstStyle/>
                    <a:p>
                      <a:r>
                        <a:rPr lang="en-US" sz="1100" baseline="0" dirty="0" smtClean="0"/>
                        <a:t>MP</a:t>
                      </a:r>
                    </a:p>
                    <a:p>
                      <a:r>
                        <a:rPr lang="en-US" sz="1100" baseline="0" dirty="0" smtClean="0"/>
                        <a:t>GB &amp; MP</a:t>
                      </a:r>
                      <a:endParaRPr lang="en-US"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At </a:t>
                      </a:r>
                      <a:r>
                        <a:rPr lang="en-US" sz="1100" baseline="0" dirty="0" smtClean="0"/>
                        <a:t>75.2° W</a:t>
                      </a:r>
                    </a:p>
                    <a:p>
                      <a:endParaRPr lang="en-US" sz="1100" dirty="0"/>
                    </a:p>
                  </a:txBody>
                  <a:tcPr marL="68580" marR="68580" marT="34290" marB="34290"/>
                </a:tc>
                <a:extLst>
                  <a:ext uri="{0D108BD9-81ED-4DB2-BD59-A6C34878D82A}">
                    <a16:rowId xmlns:a16="http://schemas.microsoft.com/office/drawing/2014/main" val="10006"/>
                  </a:ext>
                </a:extLst>
              </a:tr>
              <a:tr h="388620">
                <a:tc>
                  <a:txBody>
                    <a:bodyPr/>
                    <a:lstStyle/>
                    <a:p>
                      <a:r>
                        <a:rPr lang="en-US" sz="1100" dirty="0" smtClean="0"/>
                        <a:t>Dec 20</a:t>
                      </a:r>
                      <a:r>
                        <a:rPr lang="en-US" sz="1100" baseline="0" dirty="0" smtClean="0"/>
                        <a:t> </a:t>
                      </a:r>
                      <a:r>
                        <a:rPr lang="en-US" sz="1100" dirty="0" smtClean="0"/>
                        <a:t>, 2017</a:t>
                      </a:r>
                      <a:endParaRPr lang="en-US" sz="1100" dirty="0"/>
                    </a:p>
                  </a:txBody>
                  <a:tcPr marL="68580" marR="68580" marT="34290" marB="34290"/>
                </a:tc>
                <a:tc>
                  <a:txBody>
                    <a:bodyPr/>
                    <a:lstStyle/>
                    <a:p>
                      <a:r>
                        <a:rPr lang="en-US" sz="1100" dirty="0" smtClean="0"/>
                        <a:t>0010-0045</a:t>
                      </a:r>
                    </a:p>
                    <a:p>
                      <a:r>
                        <a:rPr lang="en-US" sz="1100" dirty="0" smtClean="0"/>
                        <a:t>0155-0225</a:t>
                      </a:r>
                      <a:endParaRPr lang="en-US" sz="1100" dirty="0"/>
                    </a:p>
                  </a:txBody>
                  <a:tcPr marL="68580" marR="68580" marT="34290" marB="34290"/>
                </a:tc>
                <a:tc>
                  <a:txBody>
                    <a:bodyPr/>
                    <a:lstStyle/>
                    <a:p>
                      <a:r>
                        <a:rPr lang="en-US" sz="1100" dirty="0" smtClean="0"/>
                        <a:t>GB &amp; MP</a:t>
                      </a:r>
                    </a:p>
                    <a:p>
                      <a:r>
                        <a:rPr lang="en-US" sz="1100" dirty="0" smtClean="0"/>
                        <a:t>GB &amp; MP</a:t>
                      </a:r>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07"/>
                  </a:ext>
                </a:extLst>
              </a:tr>
              <a:tr h="388620">
                <a:tc>
                  <a:txBody>
                    <a:bodyPr/>
                    <a:lstStyle/>
                    <a:p>
                      <a:r>
                        <a:rPr lang="en-US" sz="1100" dirty="0" smtClean="0"/>
                        <a:t>Jan</a:t>
                      </a:r>
                      <a:r>
                        <a:rPr lang="en-US" sz="1100" baseline="0" dirty="0" smtClean="0"/>
                        <a:t> 5</a:t>
                      </a:r>
                      <a:r>
                        <a:rPr lang="en-US" sz="1100" dirty="0" smtClean="0"/>
                        <a:t>,</a:t>
                      </a:r>
                      <a:r>
                        <a:rPr lang="en-US" sz="1100" baseline="0" dirty="0" smtClean="0"/>
                        <a:t> 2018</a:t>
                      </a:r>
                      <a:endParaRPr lang="en-US" sz="1100" dirty="0"/>
                    </a:p>
                  </a:txBody>
                  <a:tcPr marL="68580" marR="68580" marT="34290" marB="34290"/>
                </a:tc>
                <a:tc>
                  <a:txBody>
                    <a:bodyPr/>
                    <a:lstStyle/>
                    <a:p>
                      <a:r>
                        <a:rPr lang="en-US" sz="1100" dirty="0" smtClean="0"/>
                        <a:t>0018-0040</a:t>
                      </a:r>
                    </a:p>
                    <a:p>
                      <a:r>
                        <a:rPr lang="en-US" sz="1100" dirty="0" smtClean="0"/>
                        <a:t>2250-2328</a:t>
                      </a:r>
                      <a:endParaRPr lang="en-US" sz="1100" dirty="0"/>
                    </a:p>
                  </a:txBody>
                  <a:tcPr marL="68580" marR="68580" marT="34290" marB="34290"/>
                </a:tc>
                <a:tc>
                  <a:txBody>
                    <a:bodyPr/>
                    <a:lstStyle/>
                    <a:p>
                      <a:r>
                        <a:rPr lang="en-US" sz="1100" baseline="0" dirty="0" smtClean="0"/>
                        <a:t>GB</a:t>
                      </a:r>
                    </a:p>
                    <a:p>
                      <a:r>
                        <a:rPr lang="en-US" sz="1100" baseline="0" dirty="0" smtClean="0"/>
                        <a:t>GB &amp; MP</a:t>
                      </a:r>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08"/>
                  </a:ext>
                </a:extLst>
              </a:tr>
              <a:tr h="278130">
                <a:tc>
                  <a:txBody>
                    <a:bodyPr/>
                    <a:lstStyle/>
                    <a:p>
                      <a:r>
                        <a:rPr lang="en-US" sz="1100" dirty="0" smtClean="0"/>
                        <a:t>Jan</a:t>
                      </a:r>
                      <a:r>
                        <a:rPr lang="en-US" sz="1100" baseline="0" dirty="0" smtClean="0"/>
                        <a:t> 6, 2018</a:t>
                      </a:r>
                      <a:endParaRPr lang="en-US" sz="1100" dirty="0"/>
                    </a:p>
                  </a:txBody>
                  <a:tcPr marL="68580" marR="68580" marT="34290" marB="34290"/>
                </a:tc>
                <a:tc>
                  <a:txBody>
                    <a:bodyPr/>
                    <a:lstStyle/>
                    <a:p>
                      <a:r>
                        <a:rPr lang="en-US" sz="1100" dirty="0" smtClean="0"/>
                        <a:t>0210-0240</a:t>
                      </a:r>
                      <a:endParaRPr lang="en-US" sz="1100" dirty="0"/>
                    </a:p>
                  </a:txBody>
                  <a:tcPr marL="68580" marR="68580" marT="34290" marB="34290"/>
                </a:tc>
                <a:tc>
                  <a:txBody>
                    <a:bodyPr/>
                    <a:lstStyle/>
                    <a:p>
                      <a:r>
                        <a:rPr lang="en-US" sz="1100" dirty="0" smtClean="0"/>
                        <a:t>GB</a:t>
                      </a:r>
                      <a:r>
                        <a:rPr lang="en-US" sz="1100" baseline="0" dirty="0" smtClean="0"/>
                        <a:t> &amp; MP</a:t>
                      </a:r>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09"/>
                  </a:ext>
                </a:extLst>
              </a:tr>
              <a:tr h="278130">
                <a:tc>
                  <a:txBody>
                    <a:bodyPr/>
                    <a:lstStyle/>
                    <a:p>
                      <a:r>
                        <a:rPr lang="en-US" sz="1100" baseline="0" dirty="0" smtClean="0"/>
                        <a:t>Jan 17, 2018</a:t>
                      </a:r>
                      <a:endParaRPr lang="en-US" sz="1100" dirty="0"/>
                    </a:p>
                  </a:txBody>
                  <a:tcPr marL="68580" marR="68580" marT="34290" marB="34290"/>
                </a:tc>
                <a:tc>
                  <a:txBody>
                    <a:bodyPr/>
                    <a:lstStyle/>
                    <a:p>
                      <a:r>
                        <a:rPr lang="en-US" sz="1100" dirty="0" smtClean="0"/>
                        <a:t>2225-2255</a:t>
                      </a:r>
                      <a:endParaRPr lang="en-US" sz="1100" dirty="0"/>
                    </a:p>
                  </a:txBody>
                  <a:tcPr marL="68580" marR="68580" marT="34290" marB="34290"/>
                </a:tc>
                <a:tc>
                  <a:txBody>
                    <a:bodyPr/>
                    <a:lstStyle/>
                    <a:p>
                      <a:r>
                        <a:rPr lang="en-US" sz="1100" dirty="0" smtClean="0"/>
                        <a:t>MP</a:t>
                      </a:r>
                      <a:endParaRPr lang="en-US" sz="1100" dirty="0"/>
                    </a:p>
                  </a:txBody>
                  <a:tcPr marL="68580" marR="68580" marT="34290" marB="34290"/>
                </a:tc>
                <a:tc>
                  <a:txBody>
                    <a:bodyPr/>
                    <a:lstStyle/>
                    <a:p>
                      <a:r>
                        <a:rPr lang="en-US" sz="1100" dirty="0" smtClean="0"/>
                        <a:t>@ GOES-E</a:t>
                      </a:r>
                    </a:p>
                    <a:p>
                      <a:r>
                        <a:rPr lang="en-US" sz="1100" dirty="0" smtClean="0"/>
                        <a:t>Prior to PS-PVR</a:t>
                      </a:r>
                      <a:endParaRPr lang="en-US" sz="1100" dirty="0"/>
                    </a:p>
                  </a:txBody>
                  <a:tcPr marL="68580" marR="68580" marT="34290" marB="34290"/>
                </a:tc>
                <a:extLst>
                  <a:ext uri="{0D108BD9-81ED-4DB2-BD59-A6C34878D82A}">
                    <a16:rowId xmlns:a16="http://schemas.microsoft.com/office/drawing/2014/main" val="10010"/>
                  </a:ext>
                </a:extLst>
              </a:tr>
              <a:tr h="388620">
                <a:tc>
                  <a:txBody>
                    <a:bodyPr/>
                    <a:lstStyle/>
                    <a:p>
                      <a:r>
                        <a:rPr lang="en-US" sz="1100" dirty="0" smtClean="0"/>
                        <a:t>Jan</a:t>
                      </a:r>
                      <a:r>
                        <a:rPr lang="en-US" sz="1100" baseline="0" dirty="0" smtClean="0"/>
                        <a:t> 18</a:t>
                      </a:r>
                      <a:r>
                        <a:rPr lang="en-US" sz="1100" dirty="0" smtClean="0"/>
                        <a:t>, 2018</a:t>
                      </a:r>
                      <a:endParaRPr lang="en-US" sz="1100" dirty="0"/>
                    </a:p>
                  </a:txBody>
                  <a:tcPr marL="68580" marR="68580" marT="34290" marB="34290"/>
                </a:tc>
                <a:tc>
                  <a:txBody>
                    <a:bodyPr/>
                    <a:lstStyle/>
                    <a:p>
                      <a:r>
                        <a:rPr lang="en-US" sz="1100" dirty="0" smtClean="0"/>
                        <a:t>0150-0210</a:t>
                      </a:r>
                    </a:p>
                    <a:p>
                      <a:r>
                        <a:rPr lang="en-US" sz="1100" dirty="0" smtClean="0"/>
                        <a:t>0445-0515</a:t>
                      </a:r>
                      <a:endParaRPr lang="en-US" sz="1100" dirty="0"/>
                    </a:p>
                  </a:txBody>
                  <a:tcPr marL="68580" marR="68580" marT="34290" marB="34290"/>
                </a:tc>
                <a:tc>
                  <a:txBody>
                    <a:bodyPr/>
                    <a:lstStyle/>
                    <a:p>
                      <a:r>
                        <a:rPr lang="en-US" sz="1100" dirty="0" smtClean="0"/>
                        <a:t>GB</a:t>
                      </a:r>
                      <a:r>
                        <a:rPr lang="en-US" sz="1100" baseline="0" dirty="0" smtClean="0"/>
                        <a:t> &amp; MP</a:t>
                      </a:r>
                    </a:p>
                    <a:p>
                      <a:r>
                        <a:rPr lang="en-US" sz="1100" baseline="0" dirty="0" smtClean="0"/>
                        <a:t>GB &amp; MP</a:t>
                      </a:r>
                      <a:endParaRPr lang="en-US" sz="1100" dirty="0"/>
                    </a:p>
                  </a:txBody>
                  <a:tcPr marL="68580" marR="68580" marT="34290" marB="34290"/>
                </a:tc>
                <a:tc>
                  <a:txBody>
                    <a:bodyPr/>
                    <a:lstStyle/>
                    <a:p>
                      <a:r>
                        <a:rPr lang="en-US" sz="1100" dirty="0" smtClean="0"/>
                        <a:t>INR optimized</a:t>
                      </a:r>
                      <a:endParaRPr lang="en-US" sz="1100" dirty="0"/>
                    </a:p>
                  </a:txBody>
                  <a:tcPr marL="68580" marR="68580" marT="34290" marB="34290"/>
                </a:tc>
                <a:extLst>
                  <a:ext uri="{0D108BD9-81ED-4DB2-BD59-A6C34878D82A}">
                    <a16:rowId xmlns:a16="http://schemas.microsoft.com/office/drawing/2014/main" val="10011"/>
                  </a:ext>
                </a:extLst>
              </a:tr>
            </a:tbl>
          </a:graphicData>
        </a:graphic>
      </p:graphicFrame>
      <p:sp>
        <p:nvSpPr>
          <p:cNvPr id="7" name="Title 1"/>
          <p:cNvSpPr>
            <a:spLocks noGrp="1"/>
          </p:cNvSpPr>
          <p:nvPr>
            <p:ph type="title"/>
          </p:nvPr>
        </p:nvSpPr>
        <p:spPr>
          <a:xfrm>
            <a:off x="2268562" y="169623"/>
            <a:ext cx="4715797" cy="857251"/>
          </a:xfrm>
        </p:spPr>
        <p:txBody>
          <a:bodyPr>
            <a:normAutofit fontScale="90000"/>
          </a:bodyPr>
          <a:lstStyle/>
          <a:p>
            <a:r>
              <a:rPr lang="en-US" sz="3000" b="1" dirty="0" smtClean="0"/>
              <a:t>GOES-16 Laser </a:t>
            </a:r>
            <a:r>
              <a:rPr lang="en-US" sz="3000" b="1" dirty="0"/>
              <a:t>Operations (continued)</a:t>
            </a:r>
          </a:p>
        </p:txBody>
      </p:sp>
    </p:spTree>
    <p:extLst>
      <p:ext uri="{BB962C8B-B14F-4D97-AF65-F5344CB8AC3E}">
        <p14:creationId xmlns:p14="http://schemas.microsoft.com/office/powerpoint/2010/main" val="32242185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GOES-16 24 </a:t>
            </a:r>
            <a:r>
              <a:rPr lang="en-US" dirty="0" err="1" smtClean="0"/>
              <a:t>Hr</a:t>
            </a:r>
            <a:r>
              <a:rPr lang="en-US" dirty="0" smtClean="0"/>
              <a:t> Test </a:t>
            </a:r>
            <a:br>
              <a:rPr lang="en-US" dirty="0" smtClean="0"/>
            </a:br>
            <a:r>
              <a:rPr lang="en-US" dirty="0" smtClean="0"/>
              <a:t>2-3 Oct 2017</a:t>
            </a:r>
            <a:endParaRPr lang="en-US" dirty="0"/>
          </a:p>
        </p:txBody>
      </p:sp>
      <p:sp>
        <p:nvSpPr>
          <p:cNvPr id="4" name="Slide Number Placeholder 3"/>
          <p:cNvSpPr>
            <a:spLocks noGrp="1"/>
          </p:cNvSpPr>
          <p:nvPr>
            <p:ph type="sldNum" sz="quarter" idx="12"/>
          </p:nvPr>
        </p:nvSpPr>
        <p:spPr/>
        <p:txBody>
          <a:bodyPr/>
          <a:lstStyle/>
          <a:p>
            <a:fld id="{2E88175D-0E56-4116-B7A7-F37D38CF2937}" type="slidenum">
              <a:rPr lang="en-US" altLang="en-US" smtClean="0"/>
              <a:pPr/>
              <a:t>6</a:t>
            </a:fld>
            <a:endParaRPr lang="en-US"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598" y="1290002"/>
            <a:ext cx="6383019" cy="239363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598" y="3962718"/>
            <a:ext cx="6383019" cy="2393632"/>
          </a:xfrm>
          <a:prstGeom prst="rect">
            <a:avLst/>
          </a:prstGeom>
        </p:spPr>
      </p:pic>
    </p:spTree>
    <p:extLst>
      <p:ext uri="{BB962C8B-B14F-4D97-AF65-F5344CB8AC3E}">
        <p14:creationId xmlns:p14="http://schemas.microsoft.com/office/powerpoint/2010/main" val="28928926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7</a:t>
            </a:fld>
            <a:endParaRPr lang="en-US"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020" y="945515"/>
            <a:ext cx="5775960" cy="5775960"/>
          </a:xfrm>
          <a:prstGeom prst="rect">
            <a:avLst/>
          </a:prstGeom>
        </p:spPr>
      </p:pic>
      <p:sp>
        <p:nvSpPr>
          <p:cNvPr id="6" name="Title 1"/>
          <p:cNvSpPr txBox="1">
            <a:spLocks/>
          </p:cNvSpPr>
          <p:nvPr/>
        </p:nvSpPr>
        <p:spPr>
          <a:xfrm>
            <a:off x="2387600" y="107548"/>
            <a:ext cx="4358640" cy="857251"/>
          </a:xfrm>
          <a:prstGeom prst="rect">
            <a:avLst/>
          </a:prstGeom>
        </p:spPr>
        <p:txBody>
          <a:bodyPr>
            <a:normAutofit/>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000" b="1" dirty="0" smtClean="0">
                <a:solidFill>
                  <a:schemeClr val="tx1"/>
                </a:solidFill>
              </a:rPr>
              <a:t>GOES-16 Laser Test 3</a:t>
            </a:r>
          </a:p>
          <a:p>
            <a:endParaRPr lang="en-US" sz="3000" b="1" dirty="0"/>
          </a:p>
        </p:txBody>
      </p:sp>
    </p:spTree>
    <p:extLst>
      <p:ext uri="{BB962C8B-B14F-4D97-AF65-F5344CB8AC3E}">
        <p14:creationId xmlns:p14="http://schemas.microsoft.com/office/powerpoint/2010/main" val="37607690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8</a:t>
            </a:fld>
            <a:endParaRPr lang="en-US" altLang="en-US"/>
          </a:p>
        </p:txBody>
      </p:sp>
      <p:sp>
        <p:nvSpPr>
          <p:cNvPr id="6" name="Title 1"/>
          <p:cNvSpPr txBox="1">
            <a:spLocks/>
          </p:cNvSpPr>
          <p:nvPr/>
        </p:nvSpPr>
        <p:spPr>
          <a:xfrm>
            <a:off x="2387600" y="107548"/>
            <a:ext cx="4358640" cy="857251"/>
          </a:xfrm>
          <a:prstGeom prst="rect">
            <a:avLst/>
          </a:prstGeom>
        </p:spPr>
        <p:txBody>
          <a:bodyPr>
            <a:normAutofit fontScale="92500" lnSpcReduction="20000"/>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000" b="1" dirty="0" smtClean="0">
                <a:solidFill>
                  <a:schemeClr val="tx1"/>
                </a:solidFill>
              </a:rPr>
              <a:t>GOES-16 Laser Test 3</a:t>
            </a:r>
          </a:p>
          <a:p>
            <a:r>
              <a:rPr lang="en-US" sz="3000" b="1" dirty="0" smtClean="0">
                <a:solidFill>
                  <a:schemeClr val="tx1"/>
                </a:solidFill>
              </a:rPr>
              <a:t>Events</a:t>
            </a:r>
            <a:endParaRPr lang="en-US" sz="3000" b="1"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720" y="1615440"/>
            <a:ext cx="8544560" cy="4272280"/>
          </a:xfrm>
          <a:prstGeom prst="rect">
            <a:avLst/>
          </a:prstGeom>
        </p:spPr>
      </p:pic>
    </p:spTree>
    <p:extLst>
      <p:ext uri="{BB962C8B-B14F-4D97-AF65-F5344CB8AC3E}">
        <p14:creationId xmlns:p14="http://schemas.microsoft.com/office/powerpoint/2010/main" val="26990457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9</a:t>
            </a:fld>
            <a:endParaRPr lang="en-US" altLang="en-US"/>
          </a:p>
        </p:txBody>
      </p:sp>
      <p:sp>
        <p:nvSpPr>
          <p:cNvPr id="6" name="Title 1"/>
          <p:cNvSpPr txBox="1">
            <a:spLocks/>
          </p:cNvSpPr>
          <p:nvPr/>
        </p:nvSpPr>
        <p:spPr>
          <a:xfrm>
            <a:off x="2387600" y="107548"/>
            <a:ext cx="4358640" cy="857251"/>
          </a:xfrm>
          <a:prstGeom prst="rect">
            <a:avLst/>
          </a:prstGeom>
        </p:spPr>
        <p:txBody>
          <a:bodyPr>
            <a:normAutofit fontScale="92500" lnSpcReduction="20000"/>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000" b="1" dirty="0" smtClean="0">
                <a:solidFill>
                  <a:schemeClr val="tx1"/>
                </a:solidFill>
              </a:rPr>
              <a:t>GOES-16 Laser Test 3</a:t>
            </a:r>
          </a:p>
          <a:p>
            <a:r>
              <a:rPr lang="en-US" sz="3000" b="1" dirty="0" smtClean="0">
                <a:solidFill>
                  <a:schemeClr val="tx1"/>
                </a:solidFill>
              </a:rPr>
              <a:t>Groups</a:t>
            </a:r>
            <a:endParaRPr lang="en-US" sz="3000" b="1"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618488"/>
            <a:ext cx="8540496" cy="4270248"/>
          </a:xfrm>
          <a:prstGeom prst="rect">
            <a:avLst/>
          </a:prstGeom>
        </p:spPr>
      </p:pic>
    </p:spTree>
    <p:extLst>
      <p:ext uri="{BB962C8B-B14F-4D97-AF65-F5344CB8AC3E}">
        <p14:creationId xmlns:p14="http://schemas.microsoft.com/office/powerpoint/2010/main" val="515259013"/>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2_NoUpd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Presentation2_NoUpdate</Template>
  <TotalTime>11534</TotalTime>
  <Words>1174</Words>
  <Application>Microsoft Office PowerPoint</Application>
  <PresentationFormat>On-screen Show (4:3)</PresentationFormat>
  <Paragraphs>357</Paragraphs>
  <Slides>43</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43</vt:i4>
      </vt:variant>
    </vt:vector>
  </HeadingPairs>
  <TitlesOfParts>
    <vt:vector size="49" baseType="lpstr">
      <vt:lpstr>MS PGothic</vt:lpstr>
      <vt:lpstr>Arial</vt:lpstr>
      <vt:lpstr>Calibri</vt:lpstr>
      <vt:lpstr>Myriad Pro</vt:lpstr>
      <vt:lpstr>Presentation2_NoUpdate</vt:lpstr>
      <vt:lpstr>Custom Design</vt:lpstr>
      <vt:lpstr>GLM Laser Beacon Activities</vt:lpstr>
      <vt:lpstr>PowerPoint Presentation</vt:lpstr>
      <vt:lpstr>PowerPoint Presentation</vt:lpstr>
      <vt:lpstr>GOES-16 Laser Operations</vt:lpstr>
      <vt:lpstr>GOES-16 Laser Operations (continued)</vt:lpstr>
      <vt:lpstr>GOES-16 24 Hr Test  2-3 Oct 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Laser Beacon Animations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Laser Operations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GOES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Beta PS-PVR Template</dc:title>
  <dc:creator>Fulbright, Jon P. (GSFC-416.0)[COLUMBUS TECHNOLOGIES AND SERVICES INC]</dc:creator>
  <cp:lastModifiedBy>Schultz, Christopher J. (MSFC-ST11)</cp:lastModifiedBy>
  <cp:revision>1012</cp:revision>
  <cp:lastPrinted>2017-09-12T13:57:04Z</cp:lastPrinted>
  <dcterms:created xsi:type="dcterms:W3CDTF">2017-01-06T19:04:27Z</dcterms:created>
  <dcterms:modified xsi:type="dcterms:W3CDTF">2018-10-26T14:37:40Z</dcterms:modified>
</cp:coreProperties>
</file>