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4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0"/>
    <p:restoredTop sz="94686"/>
  </p:normalViewPr>
  <p:slideViewPr>
    <p:cSldViewPr snapToGrid="0" snapToObjects="1">
      <p:cViewPr varScale="1">
        <p:scale>
          <a:sx n="107" d="100"/>
          <a:sy n="107" d="100"/>
        </p:scale>
        <p:origin x="1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7F5B-ECEB-2142-8B23-4A5585F50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Overview of GLM projects at NSSL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1AD48-1DA4-C248-9D74-108069641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 </a:t>
            </a:r>
            <a:r>
              <a:rPr lang="en-US" dirty="0" err="1"/>
              <a:t>MacGorman</a:t>
            </a:r>
            <a:r>
              <a:rPr lang="en-US" dirty="0"/>
              <a:t>, Alex Fierro, and Kristin Calhoun</a:t>
            </a:r>
          </a:p>
        </p:txBody>
      </p:sp>
    </p:spTree>
    <p:extLst>
      <p:ext uri="{BB962C8B-B14F-4D97-AF65-F5344CB8AC3E}">
        <p14:creationId xmlns:p14="http://schemas.microsoft.com/office/powerpoint/2010/main" val="274312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8969-D9DF-444F-B7FB-68AF9C6E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Why investigate lightning in hurricanes ?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128CC-09E0-6B44-8C23-DF4A02354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-Maximum in lightning activity generally </a:t>
            </a:r>
            <a:r>
              <a:rPr lang="en-US" altLang="en-US" dirty="0">
                <a:solidFill>
                  <a:srgbClr val="FFFF99"/>
                </a:solidFill>
              </a:rPr>
              <a:t>collocated</a:t>
            </a:r>
            <a:r>
              <a:rPr lang="en-US" altLang="en-US" dirty="0"/>
              <a:t> with updraft contours </a:t>
            </a:r>
            <a:r>
              <a:rPr lang="en-US" altLang="en-US" dirty="0" err="1"/>
              <a:t>downshear</a:t>
            </a:r>
            <a:r>
              <a:rPr lang="en-US" altLang="en-US" dirty="0"/>
              <a:t> left (SW) from the storm motion (towards NE).</a:t>
            </a:r>
          </a:p>
          <a:p>
            <a:endParaRPr lang="en-US" dirty="0"/>
          </a:p>
        </p:txBody>
      </p:sp>
      <p:pic>
        <p:nvPicPr>
          <p:cNvPr id="6" name="Picture 4" descr="Screen shot 2015-05-05 at 9.56.55 PM.png">
            <a:extLst>
              <a:ext uri="{FF2B5EF4-FFF2-40B4-BE49-F238E27FC236}">
                <a16:creationId xmlns:a16="http://schemas.microsoft.com/office/drawing/2014/main" id="{AF32E68A-D78C-5C49-9404-167D9D1F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36" y="138072"/>
            <a:ext cx="6584950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8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128CC-09E0-6B44-8C23-DF4A02354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1" y="950027"/>
            <a:ext cx="3069059" cy="5035138"/>
          </a:xfrm>
        </p:spPr>
        <p:txBody>
          <a:bodyPr>
            <a:normAutofit/>
          </a:bodyPr>
          <a:lstStyle/>
          <a:p>
            <a:r>
              <a:rPr lang="en-US" altLang="en-US" dirty="0"/>
              <a:t>-</a:t>
            </a:r>
            <a:r>
              <a:rPr lang="en-US" altLang="en-US" sz="1600" dirty="0"/>
              <a:t>Gross </a:t>
            </a:r>
            <a:r>
              <a:rPr lang="en-US" altLang="en-US" sz="1600" dirty="0">
                <a:solidFill>
                  <a:srgbClr val="FFFF99"/>
                </a:solidFill>
              </a:rPr>
              <a:t>vertical  charge structure consists of a normal </a:t>
            </a:r>
            <a:r>
              <a:rPr lang="en-US" altLang="en-US" sz="1600" dirty="0" err="1">
                <a:solidFill>
                  <a:srgbClr val="FFFF99"/>
                </a:solidFill>
              </a:rPr>
              <a:t>tripole</a:t>
            </a:r>
            <a:r>
              <a:rPr lang="en-US" altLang="en-US" sz="1600" dirty="0">
                <a:solidFill>
                  <a:srgbClr val="FFFF99"/>
                </a:solidFill>
              </a:rPr>
              <a:t> </a:t>
            </a:r>
            <a:r>
              <a:rPr lang="en-US" altLang="en-US" sz="1600" dirty="0"/>
              <a:t>consistent with </a:t>
            </a:r>
            <a:r>
              <a:rPr lang="en-US" altLang="en-US" sz="1600" dirty="0" err="1"/>
              <a:t>obs</a:t>
            </a:r>
            <a:r>
              <a:rPr lang="en-US" altLang="en-US" sz="1600" dirty="0"/>
              <a:t>-derived conceptual model and </a:t>
            </a:r>
            <a:r>
              <a:rPr lang="en-US" altLang="en-US" sz="1600" dirty="0" err="1"/>
              <a:t>obs</a:t>
            </a:r>
            <a:r>
              <a:rPr lang="en-US" altLang="en-US" sz="1600" dirty="0"/>
              <a:t> in other hurricanes.</a:t>
            </a:r>
          </a:p>
          <a:p>
            <a:r>
              <a:rPr lang="en-US" altLang="en-US" sz="1600" dirty="0"/>
              <a:t>-Main </a:t>
            </a:r>
            <a:r>
              <a:rPr lang="en-US" altLang="en-US" sz="1600" dirty="0">
                <a:solidFill>
                  <a:srgbClr val="FFFF99"/>
                </a:solidFill>
              </a:rPr>
              <a:t>midlevel negative</a:t>
            </a:r>
            <a:r>
              <a:rPr lang="en-US" altLang="en-US" sz="1600" dirty="0"/>
              <a:t> charge region primarily arise from </a:t>
            </a:r>
            <a:r>
              <a:rPr lang="en-US" altLang="en-US" sz="1600" dirty="0">
                <a:solidFill>
                  <a:srgbClr val="FFFF99"/>
                </a:solidFill>
              </a:rPr>
              <a:t>negative non inductive charging of graupel.</a:t>
            </a:r>
            <a:endParaRPr lang="en-US" altLang="en-US" sz="1600" dirty="0">
              <a:solidFill>
                <a:schemeClr val="bg1"/>
              </a:solidFill>
            </a:endParaRPr>
          </a:p>
          <a:p>
            <a:r>
              <a:rPr lang="en-US" altLang="en-US" sz="1600" dirty="0"/>
              <a:t>-Negative charge at lowest levels arise from </a:t>
            </a:r>
            <a:r>
              <a:rPr lang="en-US" altLang="en-US" sz="1600" dirty="0">
                <a:solidFill>
                  <a:srgbClr val="FFFF99"/>
                </a:solidFill>
              </a:rPr>
              <a:t>melting of negatively charged graupel.</a:t>
            </a:r>
          </a:p>
          <a:p>
            <a:r>
              <a:rPr lang="en-US" altLang="en-US" sz="1600" dirty="0"/>
              <a:t>-</a:t>
            </a:r>
            <a:r>
              <a:rPr lang="en-US" altLang="en-US" sz="1600" dirty="0">
                <a:solidFill>
                  <a:srgbClr val="FFFF99"/>
                </a:solidFill>
              </a:rPr>
              <a:t>Positive charge </a:t>
            </a:r>
            <a:r>
              <a:rPr lang="en-US" altLang="en-US" sz="1600" dirty="0"/>
              <a:t>within large anvil cloud (CDO) carried by </a:t>
            </a:r>
            <a:r>
              <a:rPr lang="en-US" altLang="en-US" sz="1600" dirty="0">
                <a:solidFill>
                  <a:srgbClr val="FFFF99"/>
                </a:solidFill>
              </a:rPr>
              <a:t>snow</a:t>
            </a:r>
            <a:r>
              <a:rPr lang="en-US" altLang="en-US" sz="1600" dirty="0"/>
              <a:t> with </a:t>
            </a:r>
            <a:r>
              <a:rPr lang="en-US" altLang="en-US" sz="1600" dirty="0">
                <a:solidFill>
                  <a:srgbClr val="FFFF99"/>
                </a:solidFill>
              </a:rPr>
              <a:t>negative charge</a:t>
            </a: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FFFF99"/>
                </a:solidFill>
              </a:rPr>
              <a:t>above it </a:t>
            </a:r>
            <a:r>
              <a:rPr lang="en-US" altLang="en-US" sz="1600" dirty="0"/>
              <a:t>on screening layer carried by </a:t>
            </a:r>
            <a:r>
              <a:rPr lang="en-US" altLang="en-US" sz="1600" dirty="0">
                <a:solidFill>
                  <a:srgbClr val="FFFF99"/>
                </a:solidFill>
              </a:rPr>
              <a:t>ice crystals</a:t>
            </a:r>
            <a:endParaRPr lang="en-US" altLang="en-US" sz="1600" dirty="0"/>
          </a:p>
          <a:p>
            <a:endParaRPr lang="en-US" dirty="0"/>
          </a:p>
        </p:txBody>
      </p:sp>
      <p:pic>
        <p:nvPicPr>
          <p:cNvPr id="5" name="Picture 6" descr="Figure10.png">
            <a:extLst>
              <a:ext uri="{FF2B5EF4-FFF2-40B4-BE49-F238E27FC236}">
                <a16:creationId xmlns:a16="http://schemas.microsoft.com/office/drawing/2014/main" id="{1045446E-3CCC-7F48-BA35-F61BF24C1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" b="3665"/>
          <a:stretch>
            <a:fillRect/>
          </a:stretch>
        </p:blipFill>
        <p:spPr bwMode="auto">
          <a:xfrm>
            <a:off x="3973018" y="144484"/>
            <a:ext cx="7007225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55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8969-D9DF-444F-B7FB-68AF9C6E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" y="917368"/>
            <a:ext cx="2834640" cy="186145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Helvetica" pitchFamily="2" charset="0"/>
              </a:rPr>
              <a:t>Why investigate lightning in hurricanes ?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128CC-09E0-6B44-8C23-DF4A02354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009" y="2529444"/>
            <a:ext cx="2789234" cy="339634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SzPct val="100000"/>
              <a:defRPr/>
            </a:pP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Maria produced the bulk of its inner core lightning </a:t>
            </a:r>
            <a:r>
              <a:rPr lang="en-US" kern="0" dirty="0">
                <a:solidFill>
                  <a:srgbClr val="FFF99B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following the onset of RI</a:t>
            </a: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. RI period coincident with </a:t>
            </a:r>
            <a:r>
              <a:rPr lang="en-US" kern="0" dirty="0">
                <a:solidFill>
                  <a:srgbClr val="FFF99B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abundant </a:t>
            </a:r>
            <a:r>
              <a:rPr lang="en-US" kern="0" dirty="0" err="1">
                <a:solidFill>
                  <a:srgbClr val="FFF99B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rainband</a:t>
            </a:r>
            <a:r>
              <a:rPr lang="en-US" kern="0" dirty="0">
                <a:solidFill>
                  <a:srgbClr val="FFF99B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 lightning </a:t>
            </a: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and weak inner core lightning. </a:t>
            </a:r>
          </a:p>
          <a:p>
            <a:pPr>
              <a:buClr>
                <a:srgbClr val="FFFFFF"/>
              </a:buClr>
              <a:buSzPct val="100000"/>
              <a:defRPr/>
            </a:pP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-Max axisymmetric lightning densities found in </a:t>
            </a:r>
            <a:r>
              <a:rPr lang="en-US" kern="0" dirty="0">
                <a:solidFill>
                  <a:srgbClr val="FFF99B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inner core after RI</a:t>
            </a: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.</a:t>
            </a:r>
          </a:p>
          <a:p>
            <a:pPr>
              <a:buClr>
                <a:srgbClr val="FFFFFF"/>
              </a:buClr>
              <a:buSzPct val="100000"/>
              <a:defRPr/>
            </a:pP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-Max in </a:t>
            </a:r>
            <a:r>
              <a:rPr lang="en-US" kern="0" dirty="0" err="1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rainband</a:t>
            </a:r>
            <a:r>
              <a:rPr lang="en-US" kern="0" dirty="0"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 lightning coincident with higher SST and OHC.</a:t>
            </a:r>
            <a:endParaRPr lang="en-US" kern="0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C113C-08DF-D04F-89F3-EE925CA1C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719" y="103729"/>
            <a:ext cx="4045527" cy="6754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D84C8A-F5E5-A645-BD45-9CA6095F051B}"/>
              </a:ext>
            </a:extLst>
          </p:cNvPr>
          <p:cNvSpPr/>
          <p:nvPr/>
        </p:nvSpPr>
        <p:spPr>
          <a:xfrm>
            <a:off x="147415" y="6219927"/>
            <a:ext cx="2743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Hurricane Maria – 60 h beginning at 12 UTC 18 Sept 2017</a:t>
            </a:r>
          </a:p>
        </p:txBody>
      </p:sp>
      <p:pic>
        <p:nvPicPr>
          <p:cNvPr id="12" name="Picture 2" descr="Screen Shot 2018-04-16 at 11.43.50 AM.png">
            <a:extLst>
              <a:ext uri="{FF2B5EF4-FFF2-40B4-BE49-F238E27FC236}">
                <a16:creationId xmlns:a16="http://schemas.microsoft.com/office/drawing/2014/main" id="{FE2C0AF3-2495-5B4A-ADCA-393081BA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58" y="0"/>
            <a:ext cx="5250822" cy="676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60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8969-D9DF-444F-B7FB-68AF9C6E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Hurricane Maria</a:t>
            </a:r>
            <a:br>
              <a:rPr lang="en-US" altLang="en-US" dirty="0">
                <a:latin typeface="Helvetica" pitchFamily="2" charset="0"/>
              </a:rPr>
            </a:br>
            <a:br>
              <a:rPr lang="en-US" altLang="en-US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128CC-09E0-6B44-8C23-DF4A02354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1" y="3494176"/>
            <a:ext cx="3033433" cy="2321990"/>
          </a:xfrm>
        </p:spPr>
        <p:txBody>
          <a:bodyPr>
            <a:normAutofit/>
          </a:bodyPr>
          <a:lstStyle/>
          <a:p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 = 0.33 inner core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 = 0.70 outer bands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*smaller, IC flashes more likely in inner core region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BE892-4F1D-F34D-A7CB-141E3D0A6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015" y="715185"/>
            <a:ext cx="7876421" cy="5199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21653-D351-9843-B810-7725A156829A}"/>
              </a:ext>
            </a:extLst>
          </p:cNvPr>
          <p:cNvSpPr/>
          <p:nvPr/>
        </p:nvSpPr>
        <p:spPr>
          <a:xfrm>
            <a:off x="5900780" y="5914940"/>
            <a:ext cx="5487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Hurricane Maria – 60 h beginning at 12 UTC 18 Sept 2017</a:t>
            </a:r>
          </a:p>
          <a:p>
            <a:pPr algn="r"/>
            <a:r>
              <a:rPr lang="en-US" dirty="0"/>
              <a:t>Table 1. Fierro et al (2018) </a:t>
            </a:r>
          </a:p>
        </p:txBody>
      </p:sp>
    </p:spTree>
    <p:extLst>
      <p:ext uri="{BB962C8B-B14F-4D97-AF65-F5344CB8AC3E}">
        <p14:creationId xmlns:p14="http://schemas.microsoft.com/office/powerpoint/2010/main" val="366711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2DF8-E657-AD4B-B718-2C7D00F4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Irma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C002C-E55C-084D-92DC-5E45681A9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992582"/>
            <a:ext cx="2834640" cy="2823584"/>
          </a:xfrm>
        </p:spPr>
        <p:txBody>
          <a:bodyPr/>
          <a:lstStyle/>
          <a:p>
            <a:r>
              <a:rPr lang="en-US" sz="2000" i="1" dirty="0"/>
              <a:t>inner core lightning burst is indicative of the end of an intensification cycle - </a:t>
            </a:r>
            <a:r>
              <a:rPr lang="en-US" sz="2000" i="1" dirty="0" err="1"/>
              <a:t>DeMaria</a:t>
            </a:r>
            <a:r>
              <a:rPr lang="en-US" sz="2000" i="1" dirty="0"/>
              <a:t> et al (2012), Stevenson et al (2016), Fierro et al (2018)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173F6B-A2B9-8B4F-8B41-8EEDC653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796" y="-173974"/>
            <a:ext cx="8581902" cy="4290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0B1CE1-C419-8643-BD30-3AD56E0E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2" y="3939885"/>
            <a:ext cx="3582061" cy="26865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69F8A7-EDDF-3542-B30C-FE7B6A72D475}"/>
              </a:ext>
            </a:extLst>
          </p:cNvPr>
          <p:cNvSpPr/>
          <p:nvPr/>
        </p:nvSpPr>
        <p:spPr>
          <a:xfrm>
            <a:off x="4401787" y="4332006"/>
            <a:ext cx="1381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190EB"/>
                </a:solidFill>
                <a:latin typeface="Avenir" panose="02000503020000020003" pitchFamily="2" charset="0"/>
              </a:rPr>
              <a:t>Inner </a:t>
            </a:r>
            <a:endParaRPr lang="en-US" dirty="0">
              <a:solidFill>
                <a:srgbClr val="1190EB"/>
              </a:solidFill>
              <a:latin typeface="Avenir" panose="02000503020000020003" pitchFamily="2" charset="0"/>
            </a:endParaRPr>
          </a:p>
          <a:p>
            <a:r>
              <a:rPr lang="en-US" b="1" dirty="0">
                <a:solidFill>
                  <a:srgbClr val="1190EB"/>
                </a:solidFill>
                <a:latin typeface="Avenir" panose="02000503020000020003" pitchFamily="2" charset="0"/>
              </a:rPr>
              <a:t>(&lt;100 km)</a:t>
            </a:r>
            <a:endParaRPr lang="en-US" dirty="0">
              <a:solidFill>
                <a:srgbClr val="1190EB"/>
              </a:solidFill>
              <a:effectLst/>
              <a:latin typeface="Avenir" panose="0200050302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2AFC16-3199-DF4F-A6E7-973B1A45A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417" y="3939885"/>
            <a:ext cx="3582062" cy="26865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C2610C-055A-A44E-A42E-801CB9ADCC77}"/>
              </a:ext>
            </a:extLst>
          </p:cNvPr>
          <p:cNvSpPr/>
          <p:nvPr/>
        </p:nvSpPr>
        <p:spPr>
          <a:xfrm>
            <a:off x="8280729" y="4332006"/>
            <a:ext cx="1951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EA319"/>
                </a:solidFill>
                <a:latin typeface="Avenir" panose="02000503020000020003" pitchFamily="2" charset="0"/>
              </a:rPr>
              <a:t>Outer</a:t>
            </a:r>
            <a:endParaRPr lang="en-US" dirty="0">
              <a:solidFill>
                <a:srgbClr val="5EA319"/>
              </a:solidFill>
              <a:latin typeface="Avenir" panose="02000503020000020003" pitchFamily="2" charset="0"/>
            </a:endParaRPr>
          </a:p>
          <a:p>
            <a:r>
              <a:rPr lang="en-US" b="1" dirty="0">
                <a:solidFill>
                  <a:srgbClr val="5EA319"/>
                </a:solidFill>
                <a:latin typeface="Avenir" panose="02000503020000020003" pitchFamily="2" charset="0"/>
              </a:rPr>
              <a:t>(100&lt;x&lt;300 km)</a:t>
            </a:r>
            <a:endParaRPr lang="en-US" dirty="0">
              <a:solidFill>
                <a:srgbClr val="5EA319"/>
              </a:solidFill>
              <a:effectLst/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9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2DF8-E657-AD4B-B718-2C7D00F4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Irma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C002C-E55C-084D-92DC-5E45681A9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992582"/>
            <a:ext cx="2834640" cy="2823584"/>
          </a:xfrm>
        </p:spPr>
        <p:txBody>
          <a:bodyPr/>
          <a:lstStyle/>
          <a:p>
            <a:r>
              <a:rPr lang="en-US" sz="2000" i="1" dirty="0"/>
              <a:t>Flash Size &amp; diurnal cycle</a:t>
            </a:r>
          </a:p>
          <a:p>
            <a:r>
              <a:rPr lang="en-US" dirty="0"/>
              <a:t>Is it the hurricane diurnal cycle, hurricane intensity or is an artifact of the increased detection efficiency of the GLM instrument in the overnight hours?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8896F-8D5F-1549-A0BA-7DE01FEE9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0628"/>
            <a:ext cx="8724406" cy="65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5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2DF8-E657-AD4B-B718-2C7D00F4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Irma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C002C-E55C-084D-92DC-5E45681A9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992582"/>
            <a:ext cx="2834640" cy="2823584"/>
          </a:xfrm>
        </p:spPr>
        <p:txBody>
          <a:bodyPr/>
          <a:lstStyle/>
          <a:p>
            <a:r>
              <a:rPr lang="en-US" sz="2000" i="1" dirty="0"/>
              <a:t>Flash Energy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C7E39-6208-CC48-AF25-EC855CD9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0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A8A3-6992-394E-BA24-2C757A16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E0EB3-E06E-8543-BD9A-5BC232FC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91" y="251157"/>
            <a:ext cx="5771775" cy="6521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97AAE-4983-6940-8D45-CB394B580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20" y="254602"/>
            <a:ext cx="5750752" cy="65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602E-CADC-1A45-9FE3-8DDDBC04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Harvey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Post-landfall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651F0D-044F-C141-969B-0C197353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031" y="247096"/>
            <a:ext cx="8463368" cy="6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9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602E-CADC-1A45-9FE3-8DDDBC04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Harvey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Post-landfall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FF561-B976-314D-836F-180C12322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0" t="6928"/>
          <a:stretch/>
        </p:blipFill>
        <p:spPr>
          <a:xfrm>
            <a:off x="2651160" y="605642"/>
            <a:ext cx="9540839" cy="58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4B48-FBF9-D541-B39D-65BC369C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1" y="1143000"/>
            <a:ext cx="3033433" cy="2351176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FF99"/>
                </a:solidFill>
                <a:latin typeface="Helvetica" pitchFamily="2" charset="0"/>
              </a:rPr>
              <a:t>Variational Assimilation of Total Lightning at Cloud Resolving Scales</a:t>
            </a:r>
            <a:br>
              <a:rPr lang="en-US" altLang="en-US" sz="900" b="1" dirty="0">
                <a:solidFill>
                  <a:srgbClr val="FFFF99"/>
                </a:solidFill>
                <a:latin typeface="Helvetica" pitchFamily="2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82A35-2154-D84C-BDB8-B819595DD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3600" u="sng" dirty="0">
                <a:latin typeface="Helvetica" pitchFamily="2" charset="0"/>
              </a:rPr>
              <a:t>NEWS3DVAR Experiments</a:t>
            </a:r>
            <a:endParaRPr lang="en-US" altLang="en-US" sz="3600" dirty="0">
              <a:solidFill>
                <a:srgbClr val="FCFFB1"/>
              </a:solidFill>
              <a:latin typeface="Helvetica" pitchFamily="2" charset="0"/>
            </a:endParaRPr>
          </a:p>
          <a:p>
            <a:r>
              <a:rPr lang="en-US" altLang="en-US" sz="1800" dirty="0">
                <a:solidFill>
                  <a:srgbClr val="FCFFB1"/>
                </a:solidFill>
                <a:latin typeface="Helvetica" pitchFamily="2" charset="0"/>
              </a:rPr>
              <a:t>Combine LDA with level II radar data instead of PREPBUFR (follow Fierro et al. 2016).</a:t>
            </a:r>
            <a:endParaRPr lang="en-US" sz="1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7C3574-5F2F-834C-82FE-6F80C33B4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18157"/>
              </p:ext>
            </p:extLst>
          </p:nvPr>
        </p:nvGraphicFramePr>
        <p:xfrm>
          <a:off x="3598226" y="1392426"/>
          <a:ext cx="8277101" cy="3262745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1262609">
                  <a:extLst>
                    <a:ext uri="{9D8B030D-6E8A-4147-A177-3AD203B41FA5}">
                      <a16:colId xmlns:a16="http://schemas.microsoft.com/office/drawing/2014/main" val="2586935499"/>
                    </a:ext>
                  </a:extLst>
                </a:gridCol>
                <a:gridCol w="2455072">
                  <a:extLst>
                    <a:ext uri="{9D8B030D-6E8A-4147-A177-3AD203B41FA5}">
                      <a16:colId xmlns:a16="http://schemas.microsoft.com/office/drawing/2014/main" val="3879954446"/>
                    </a:ext>
                  </a:extLst>
                </a:gridCol>
                <a:gridCol w="2513718">
                  <a:extLst>
                    <a:ext uri="{9D8B030D-6E8A-4147-A177-3AD203B41FA5}">
                      <a16:colId xmlns:a16="http://schemas.microsoft.com/office/drawing/2014/main" val="3822647636"/>
                    </a:ext>
                  </a:extLst>
                </a:gridCol>
                <a:gridCol w="2045702">
                  <a:extLst>
                    <a:ext uri="{9D8B030D-6E8A-4147-A177-3AD203B41FA5}">
                      <a16:colId xmlns:a16="http://schemas.microsoft.com/office/drawing/2014/main" val="2299396967"/>
                    </a:ext>
                  </a:extLst>
                </a:gridCol>
              </a:tblGrid>
              <a:tr h="5995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Experiments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Description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Data assimilated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 variables impacted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extLst>
                  <a:ext uri="{0D108BD9-81ED-4DB2-BD59-A6C34878D82A}">
                    <a16:rowId xmlns:a16="http://schemas.microsoft.com/office/drawing/2014/main" val="1563104550"/>
                  </a:ext>
                </a:extLst>
              </a:tr>
              <a:tr h="5085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CTRL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Control run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extLst>
                  <a:ext uri="{0D108BD9-81ED-4DB2-BD59-A6C34878D82A}">
                    <a16:rowId xmlns:a16="http://schemas.microsoft.com/office/drawing/2014/main" val="1554997434"/>
                  </a:ext>
                </a:extLst>
              </a:tr>
              <a:tr h="61561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GLM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Lightning assimilation run.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GLM flash density rates.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</a:t>
                      </a:r>
                      <a:r>
                        <a:rPr lang="en-US" sz="1600" baseline="-25000">
                          <a:effectLst/>
                        </a:rPr>
                        <a:t>v </a:t>
                      </a:r>
                      <a:r>
                        <a:rPr lang="en-US" sz="1600">
                          <a:effectLst/>
                        </a:rPr>
                        <a:t>(LCL-15 km)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extLst>
                  <a:ext uri="{0D108BD9-81ED-4DB2-BD59-A6C34878D82A}">
                    <a16:rowId xmlns:a16="http://schemas.microsoft.com/office/drawing/2014/main" val="480629053"/>
                  </a:ext>
                </a:extLst>
              </a:tr>
              <a:tr h="61561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Radar assimilation run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Vr and dBZ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</a:t>
                      </a:r>
                      <a:r>
                        <a:rPr lang="en-US" sz="1600" baseline="-25000">
                          <a:effectLst/>
                        </a:rPr>
                        <a:t>r</a:t>
                      </a:r>
                      <a:r>
                        <a:rPr lang="en-US" sz="1600">
                          <a:effectLst/>
                        </a:rPr>
                        <a:t>, q</a:t>
                      </a:r>
                      <a:r>
                        <a:rPr lang="en-US" sz="1600" baseline="-25000">
                          <a:effectLst/>
                        </a:rPr>
                        <a:t>g</a:t>
                      </a:r>
                      <a:r>
                        <a:rPr lang="en-US" sz="1600">
                          <a:effectLst/>
                        </a:rPr>
                        <a:t>, q</a:t>
                      </a:r>
                      <a:r>
                        <a:rPr lang="en-US" sz="1600" baseline="-25000">
                          <a:effectLst/>
                        </a:rPr>
                        <a:t>i</a:t>
                      </a:r>
                      <a:r>
                        <a:rPr lang="en-US" sz="1600">
                          <a:effectLst/>
                        </a:rPr>
                        <a:t>, q</a:t>
                      </a:r>
                      <a:r>
                        <a:rPr lang="en-US" sz="1600" baseline="-25000">
                          <a:effectLst/>
                        </a:rPr>
                        <a:t>s</a:t>
                      </a:r>
                      <a:r>
                        <a:rPr lang="en-US" sz="1600">
                          <a:effectLst/>
                        </a:rPr>
                        <a:t>, q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>
                          <a:effectLst/>
                        </a:rPr>
                        <a:t>, u, v, w, </a:t>
                      </a:r>
                      <a:r>
                        <a:rPr lang="en-US" sz="1600">
                          <a:effectLst/>
                          <a:sym typeface="Symbol" pitchFamily="2" charset="2"/>
                        </a:rPr>
                        <a:t></a:t>
                      </a:r>
                      <a:r>
                        <a:rPr lang="en-US" sz="1600">
                          <a:effectLst/>
                        </a:rPr>
                        <a:t>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extLst>
                  <a:ext uri="{0D108BD9-81ED-4DB2-BD59-A6C34878D82A}">
                    <a16:rowId xmlns:a16="http://schemas.microsoft.com/office/drawing/2014/main" val="1626623718"/>
                  </a:ext>
                </a:extLst>
              </a:tr>
              <a:tr h="923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RAD+GLM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Lightning+radar assimilation run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GLM flash density rates, </a:t>
                      </a:r>
                      <a:r>
                        <a:rPr lang="en-US" sz="1600" dirty="0" err="1">
                          <a:effectLst/>
                        </a:rPr>
                        <a:t>Vr</a:t>
                      </a:r>
                      <a:r>
                        <a:rPr lang="en-US" sz="1600" dirty="0">
                          <a:effectLst/>
                        </a:rPr>
                        <a:t> and </a:t>
                      </a:r>
                      <a:r>
                        <a:rPr lang="en-US" sz="1600" dirty="0" err="1">
                          <a:effectLst/>
                        </a:rPr>
                        <a:t>dBZ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</a:t>
                      </a:r>
                      <a:r>
                        <a:rPr lang="en-US" sz="1600" baseline="-25000" dirty="0">
                          <a:effectLst/>
                        </a:rPr>
                        <a:t>v </a:t>
                      </a:r>
                      <a:r>
                        <a:rPr lang="en-US" sz="1600" dirty="0">
                          <a:effectLst/>
                        </a:rPr>
                        <a:t>(LCL-15 km), </a:t>
                      </a: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r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g</a:t>
                      </a:r>
                      <a:r>
                        <a:rPr lang="en-US" sz="1600" dirty="0">
                          <a:effectLst/>
                        </a:rPr>
                        <a:t>, q</a:t>
                      </a:r>
                      <a:r>
                        <a:rPr lang="en-US" sz="1600" baseline="-25000" dirty="0">
                          <a:effectLst/>
                        </a:rPr>
                        <a:t>i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s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dirty="0">
                          <a:effectLst/>
                        </a:rPr>
                        <a:t>, u, v, w, </a:t>
                      </a:r>
                      <a:r>
                        <a:rPr lang="en-US" sz="1600" dirty="0">
                          <a:effectLst/>
                          <a:sym typeface="Symbol" pitchFamily="2" charset="2"/>
                        </a:rPr>
                        <a:t>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531" marR="59531" marT="0" marB="0"/>
                </a:tc>
                <a:extLst>
                  <a:ext uri="{0D108BD9-81ED-4DB2-BD59-A6C34878D82A}">
                    <a16:rowId xmlns:a16="http://schemas.microsoft.com/office/drawing/2014/main" val="722850626"/>
                  </a:ext>
                </a:extLst>
              </a:tr>
            </a:tbl>
          </a:graphicData>
        </a:graphic>
      </p:graphicFrame>
      <p:sp>
        <p:nvSpPr>
          <p:cNvPr id="6" name="Text Box 12">
            <a:extLst>
              <a:ext uri="{FF2B5EF4-FFF2-40B4-BE49-F238E27FC236}">
                <a16:creationId xmlns:a16="http://schemas.microsoft.com/office/drawing/2014/main" id="{E0FAE3CB-1A54-724E-BA83-9FABE885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014" y="4991245"/>
            <a:ext cx="5943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7740" tIns="48870" rIns="97740" bIns="48870">
            <a:spAutoFit/>
          </a:bodyPr>
          <a:lstStyle>
            <a:lvl1pPr defTabSz="9779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779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222375" indent="-244475" defTabSz="9779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709738" indent="-242888" defTabSz="9779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98688" indent="-244475" defTabSz="9779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55888" indent="-244475" defTabSz="977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113088" indent="-244475" defTabSz="977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70288" indent="-244475" defTabSz="977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27488" indent="-244475" defTabSz="977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NB: level II data from </a:t>
            </a:r>
            <a:r>
              <a:rPr lang="en-US" altLang="en-US" sz="1800" dirty="0">
                <a:latin typeface="Helvetica" pitchFamily="2" charset="0"/>
              </a:rPr>
              <a:t>~70 </a:t>
            </a:r>
            <a:r>
              <a:rPr lang="en-US" altLang="en-US" sz="2000" dirty="0">
                <a:latin typeface="Helvetica" pitchFamily="2" charset="0"/>
              </a:rPr>
              <a:t>radars were assimilated                  Forecasts use NSSL 2-mom microphysics.</a:t>
            </a:r>
          </a:p>
        </p:txBody>
      </p:sp>
    </p:spTree>
    <p:extLst>
      <p:ext uri="{BB962C8B-B14F-4D97-AF65-F5344CB8AC3E}">
        <p14:creationId xmlns:p14="http://schemas.microsoft.com/office/powerpoint/2010/main" val="2137553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9476-AA6B-F04D-96A4-89F87B8DD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453108"/>
          </a:xfrm>
        </p:spPr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24244-8E63-1443-9186-A581D53F4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846" y="791329"/>
            <a:ext cx="8288976" cy="4398188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Variable relationship between lightning and overall hurricane intensity (historically true with other lightning detection systems)</a:t>
            </a:r>
          </a:p>
          <a:p>
            <a:r>
              <a:rPr lang="en-US" dirty="0">
                <a:latin typeface="Helvetica" pitchFamily="2" charset="0"/>
              </a:rPr>
              <a:t>Inner core lightning not tied with lightning in outer rain bands. </a:t>
            </a:r>
          </a:p>
          <a:p>
            <a:r>
              <a:rPr lang="en-US" dirty="0">
                <a:latin typeface="Helvetica" pitchFamily="2" charset="0"/>
              </a:rPr>
              <a:t>Inner core lightning may be tied with most intense periods. Outer activity highly related to shear and other external influences and typically higher b4 intensification or during system weakening.</a:t>
            </a:r>
          </a:p>
          <a:p>
            <a:r>
              <a:rPr lang="en-US" dirty="0">
                <a:latin typeface="Helvetica" pitchFamily="2" charset="0"/>
              </a:rPr>
              <a:t>Shear &amp; ice microphysical processes important to lightning -&gt; provides correlations with individual updrafts</a:t>
            </a:r>
          </a:p>
          <a:p>
            <a:r>
              <a:rPr lang="en-US" dirty="0">
                <a:latin typeface="Helvetica" pitchFamily="2" charset="0"/>
              </a:rPr>
              <a:t>Use multiple datasets together to better understand individual storm cells within larger system</a:t>
            </a:r>
            <a:endParaRPr lang="en-US" sz="800" dirty="0">
              <a:latin typeface="Helvetica" pitchFamily="2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43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84188436-9479-9B42-93A0-5CFDE7E6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2" y="133135"/>
            <a:ext cx="4802898" cy="648142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0C98AFC-166A-204E-8EE5-E28B400CEECB}"/>
              </a:ext>
            </a:extLst>
          </p:cNvPr>
          <p:cNvSpPr txBox="1">
            <a:spLocks/>
          </p:cNvSpPr>
          <p:nvPr/>
        </p:nvSpPr>
        <p:spPr>
          <a:xfrm>
            <a:off x="5458289" y="311265"/>
            <a:ext cx="6733711" cy="95939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Pilot Project: Assimilation of the GLM into the Rapid Refresh (RAP)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9BB70F2-E846-7541-A219-01FE1994A4D0}"/>
              </a:ext>
            </a:extLst>
          </p:cNvPr>
          <p:cNvSpPr txBox="1">
            <a:spLocks/>
          </p:cNvSpPr>
          <p:nvPr/>
        </p:nvSpPr>
        <p:spPr>
          <a:xfrm>
            <a:off x="5342372" y="1547618"/>
            <a:ext cx="6718222" cy="53103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PIs:</a:t>
            </a:r>
            <a:r>
              <a:rPr lang="en-US" sz="2800" dirty="0"/>
              <a:t> Dr. Darrel Kingfield &amp; Dr. Jeffrey </a:t>
            </a:r>
            <a:r>
              <a:rPr lang="en-US" sz="2800" dirty="0" err="1"/>
              <a:t>Duda</a:t>
            </a:r>
            <a:r>
              <a:rPr lang="en-US" sz="2800" dirty="0"/>
              <a:t> (CU/CIRES &amp; NOAA/ESRL)</a:t>
            </a:r>
          </a:p>
          <a:p>
            <a:endParaRPr lang="en-US" sz="2800" b="1" dirty="0"/>
          </a:p>
          <a:p>
            <a:r>
              <a:rPr lang="en-US" sz="2800" b="1" dirty="0"/>
              <a:t>Focus:</a:t>
            </a:r>
            <a:r>
              <a:rPr lang="en-US" sz="2800" dirty="0"/>
              <a:t> Improve assimilation for events that form in areas with low WSR-88D coverage and poor detection efficiency from ground-based lightning networks</a:t>
            </a:r>
          </a:p>
          <a:p>
            <a:endParaRPr lang="en-US" sz="2800" dirty="0"/>
          </a:p>
          <a:p>
            <a:pPr lvl="1"/>
            <a:r>
              <a:rPr lang="en-US" sz="2400" dirty="0"/>
              <a:t>Example: Modelling intensity and coverage of oceanic/gulf events (i.e., tropical systems, pulse convection) that cause offshore aviation/maritime impacts and widespread flash flooding onshore</a:t>
            </a:r>
          </a:p>
          <a:p>
            <a:pPr lvl="1"/>
            <a:endParaRPr lang="en-US" sz="2400" dirty="0"/>
          </a:p>
          <a:p>
            <a:r>
              <a:rPr lang="en-US" sz="2800" b="1" dirty="0"/>
              <a:t>Case:</a:t>
            </a:r>
            <a:r>
              <a:rPr lang="en-US" sz="2800" dirty="0"/>
              <a:t> Subtropical Storm Alberto (24-31 May 2018)</a:t>
            </a:r>
          </a:p>
        </p:txBody>
      </p:sp>
    </p:spTree>
    <p:extLst>
      <p:ext uri="{BB962C8B-B14F-4D97-AF65-F5344CB8AC3E}">
        <p14:creationId xmlns:p14="http://schemas.microsoft.com/office/powerpoint/2010/main" val="207184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425B-6BDE-0A40-993B-86CAF4B73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NEWS3DVAR: Quasi-</a:t>
            </a:r>
            <a:r>
              <a:rPr lang="en-US" altLang="en-US" dirty="0" err="1">
                <a:latin typeface="Helvetica" pitchFamily="2" charset="0"/>
              </a:rPr>
              <a:t>realtime</a:t>
            </a:r>
            <a:r>
              <a:rPr lang="en-US" altLang="en-US" dirty="0">
                <a:latin typeface="Helvetica" pitchFamily="2" charset="0"/>
              </a:rPr>
              <a:t> tests with GLM data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6E511-D922-734C-A856-233EEAA5C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GLM densities and Qv fields</a:t>
            </a:r>
          </a:p>
          <a:p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18E4B29-293C-C647-AB29-1F7EB320E8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8" b="30403"/>
          <a:stretch/>
        </p:blipFill>
        <p:spPr bwMode="auto">
          <a:xfrm>
            <a:off x="3332005" y="332510"/>
            <a:ext cx="8768014" cy="613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07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C223-6150-1F46-9B5E-560CF66F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NEWS3DVAR: Quasi-</a:t>
            </a:r>
            <a:r>
              <a:rPr lang="en-US" altLang="en-US" dirty="0" err="1">
                <a:latin typeface="Helvetica" pitchFamily="2" charset="0"/>
              </a:rPr>
              <a:t>realtime</a:t>
            </a:r>
            <a:r>
              <a:rPr lang="en-US" altLang="en-US" dirty="0">
                <a:latin typeface="Helvetica" pitchFamily="2" charset="0"/>
              </a:rPr>
              <a:t> tests with GLM data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58996-C8A0-EE41-98E2-2E935904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2h forecast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Increase in storm coverage – resulting bias not caused by DA but inherent to </a:t>
            </a:r>
            <a:r>
              <a:rPr lang="en-US" altLang="en-US" dirty="0">
                <a:solidFill>
                  <a:srgbClr val="FCFFB1"/>
                </a:solidFill>
                <a:latin typeface="Helvetica" pitchFamily="2" charset="0"/>
              </a:rPr>
              <a:t>microphysics</a:t>
            </a: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. Other schemes tested had similar or higher bias.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CC4410-C6DF-4B41-B45B-C276033C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42" y="142489"/>
            <a:ext cx="7068106" cy="663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7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C223-6150-1F46-9B5E-560CF66F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NEWS3DVAR: Quasi-</a:t>
            </a:r>
            <a:r>
              <a:rPr lang="en-US" altLang="en-US" dirty="0" err="1">
                <a:latin typeface="Helvetica" pitchFamily="2" charset="0"/>
              </a:rPr>
              <a:t>realtime</a:t>
            </a:r>
            <a:r>
              <a:rPr lang="en-US" altLang="en-US" dirty="0">
                <a:latin typeface="Helvetica" pitchFamily="2" charset="0"/>
              </a:rPr>
              <a:t> tests with GLM data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58996-C8A0-EE41-98E2-2E935904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6h forecast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Increase in storm coverage  -- much better handle on northern Colorado storms, but overdoes Iowa region.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0F0450-31AE-B847-B829-A87A13D2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43" y="259581"/>
            <a:ext cx="8602587" cy="646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71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C223-6150-1F46-9B5E-560CF66F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NEWS3DVAR: Quasi-</a:t>
            </a:r>
            <a:r>
              <a:rPr lang="en-US" altLang="en-US" dirty="0" err="1">
                <a:latin typeface="Helvetica" pitchFamily="2" charset="0"/>
              </a:rPr>
              <a:t>realtime</a:t>
            </a:r>
            <a:r>
              <a:rPr lang="en-US" altLang="en-US" dirty="0">
                <a:latin typeface="Helvetica" pitchFamily="2" charset="0"/>
              </a:rPr>
              <a:t> tests with GLM data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58996-C8A0-EE41-98E2-2E935904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12 h forecast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Increase in storm coverage  -- differences in regional coverage and amplitude of convection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9AFF73-2675-B341-85B5-CF002435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92" y="268153"/>
            <a:ext cx="8487414" cy="64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3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9476-AA6B-F04D-96A4-89F87B8D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Work:</a:t>
            </a:r>
            <a:br>
              <a:rPr lang="en-US" dirty="0"/>
            </a:br>
            <a:r>
              <a:rPr lang="en-US" dirty="0"/>
              <a:t>(Fierro)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24244-8E63-1443-9186-A581D53F4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Develop/Implement </a:t>
            </a:r>
            <a:r>
              <a:rPr lang="en-US" dirty="0">
                <a:solidFill>
                  <a:srgbClr val="00B0F0"/>
                </a:solidFill>
                <a:latin typeface="Helvetica" charset="0"/>
                <a:ea typeface="ＭＳ Ｐゴシック" charset="0"/>
                <a:cs typeface="ＭＳ Ｐゴシック" charset="0"/>
              </a:rPr>
              <a:t>dynamic weighting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between radar and lightning during the DA.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Run additional cases spanning different </a:t>
            </a:r>
            <a:r>
              <a:rPr lang="en-US" dirty="0">
                <a:solidFill>
                  <a:srgbClr val="00B0F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convective regimes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Start thinking about </a:t>
            </a:r>
            <a:r>
              <a:rPr lang="en-US" dirty="0">
                <a:solidFill>
                  <a:srgbClr val="00B0F0"/>
                </a:solidFill>
                <a:latin typeface="Helvetica" charset="0"/>
                <a:ea typeface="ＭＳ Ｐゴシック" charset="0"/>
                <a:cs typeface="ＭＳ Ｐゴシック" charset="0"/>
              </a:rPr>
              <a:t>hybrid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ensemble-3DVAR implementation for lightning</a:t>
            </a:r>
          </a:p>
          <a:p>
            <a:pPr marL="114300" indent="-114300" algn="just">
              <a:buFont typeface="Arial"/>
              <a:buChar char="•"/>
              <a:defRPr/>
            </a:pP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Continue to work on producing </a:t>
            </a:r>
            <a:r>
              <a:rPr lang="en-US" dirty="0">
                <a:solidFill>
                  <a:srgbClr val="00B0F0"/>
                </a:solidFill>
                <a:latin typeface="Helvetica" charset="0"/>
                <a:ea typeface="ＭＳ Ｐゴシック" charset="0"/>
                <a:cs typeface="ＭＳ Ｐゴシック" charset="0"/>
              </a:rPr>
              <a:t>real-time evaluation graphics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, which could be used during real time experiments (e.g., HWT).</a:t>
            </a:r>
          </a:p>
          <a:p>
            <a:pPr marL="114300" indent="-114300" algn="just">
              <a:buFont typeface="Arial"/>
              <a:buChar char="•"/>
              <a:defRPr/>
            </a:pPr>
            <a:endParaRPr lang="en-US" sz="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8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BF00-B7EE-084B-A8DC-0522D102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215489"/>
            <a:ext cx="2834640" cy="175457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Helvetica" pitchFamily="2" charset="0"/>
              </a:rPr>
              <a:t>WRF electrification model (E-WRF) in a flash…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9D4CD-31B5-5D4D-9B49-D78BDEF3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124" y="1114970"/>
            <a:ext cx="7632859" cy="1542162"/>
          </a:xfrm>
        </p:spPr>
        <p:txBody>
          <a:bodyPr/>
          <a:lstStyle/>
          <a:p>
            <a:r>
              <a:rPr lang="en-US" dirty="0"/>
              <a:t>Cloud scale (350 m) real case simulation of a Hurricane (TC Isaac, 2012).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AA6A4-902E-1942-966D-F1B566717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802579"/>
            <a:ext cx="2834640" cy="3091741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 altLang="en-US" sz="12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rgbClr val="FFFF00"/>
                </a:solidFill>
              </a:rPr>
              <a:t>In cloud charging </a:t>
            </a:r>
            <a:r>
              <a:rPr lang="en-US" altLang="en-US" sz="1200" dirty="0">
                <a:solidFill>
                  <a:schemeClr val="bg1"/>
                </a:solidFill>
              </a:rPr>
              <a:t>implemented within NSSL 6-class bulk 2-moment microphysics (</a:t>
            </a:r>
            <a:r>
              <a:rPr lang="en-US" altLang="en-US" sz="1200" dirty="0" err="1">
                <a:solidFill>
                  <a:schemeClr val="bg1"/>
                </a:solidFill>
              </a:rPr>
              <a:t>qw</a:t>
            </a:r>
            <a:r>
              <a:rPr lang="en-US" altLang="en-US" sz="1200" dirty="0">
                <a:solidFill>
                  <a:schemeClr val="bg1"/>
                </a:solidFill>
              </a:rPr>
              <a:t>, qc, </a:t>
            </a:r>
            <a:r>
              <a:rPr lang="en-US" altLang="en-US" sz="1200" dirty="0" err="1">
                <a:solidFill>
                  <a:schemeClr val="bg1"/>
                </a:solidFill>
              </a:rPr>
              <a:t>qh</a:t>
            </a:r>
            <a:r>
              <a:rPr lang="en-US" altLang="en-US" sz="1200" dirty="0">
                <a:solidFill>
                  <a:schemeClr val="bg1"/>
                </a:solidFill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</a:rPr>
              <a:t>qg</a:t>
            </a:r>
            <a:r>
              <a:rPr lang="en-US" altLang="en-US" sz="1200" dirty="0">
                <a:solidFill>
                  <a:schemeClr val="bg1"/>
                </a:solidFill>
              </a:rPr>
              <a:t>, qi and </a:t>
            </a:r>
            <a:r>
              <a:rPr lang="en-US" altLang="en-US" sz="1200" dirty="0" err="1">
                <a:solidFill>
                  <a:schemeClr val="bg1"/>
                </a:solidFill>
              </a:rPr>
              <a:t>qs</a:t>
            </a:r>
            <a:r>
              <a:rPr lang="en-US" altLang="en-US" sz="1200" dirty="0">
                <a:solidFill>
                  <a:schemeClr val="bg1"/>
                </a:solidFill>
              </a:rPr>
              <a:t>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rgbClr val="FFFF00"/>
                </a:solidFill>
              </a:rPr>
              <a:t>Compute net space charge </a:t>
            </a:r>
            <a:r>
              <a:rPr lang="en-US" altLang="en-US" sz="1200" dirty="0">
                <a:solidFill>
                  <a:schemeClr val="bg1"/>
                </a:solidFill>
              </a:rPr>
              <a:t>on all 6 hydrometeor species.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rgbClr val="FFFF00"/>
                </a:solidFill>
              </a:rPr>
              <a:t>Space charge </a:t>
            </a:r>
            <a:r>
              <a:rPr lang="en-US" altLang="en-US" sz="1200" dirty="0">
                <a:solidFill>
                  <a:schemeClr val="bg1"/>
                </a:solidFill>
              </a:rPr>
              <a:t>for each species treated as scalar for </a:t>
            </a:r>
            <a:r>
              <a:rPr lang="en-US" altLang="en-US" sz="1200" dirty="0">
                <a:solidFill>
                  <a:srgbClr val="FFFF00"/>
                </a:solidFill>
              </a:rPr>
              <a:t>sedimentation, diffusion and advection.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rgbClr val="FFFF00"/>
                </a:solidFill>
              </a:rPr>
              <a:t>Several non-inductive </a:t>
            </a:r>
            <a:r>
              <a:rPr lang="en-US" altLang="en-US" sz="1200" dirty="0">
                <a:solidFill>
                  <a:schemeClr val="bg1"/>
                </a:solidFill>
              </a:rPr>
              <a:t>charging schemes,</a:t>
            </a:r>
            <a:r>
              <a:rPr lang="en-US" altLang="en-US" sz="1200" dirty="0">
                <a:solidFill>
                  <a:srgbClr val="FFFF99"/>
                </a:solidFill>
              </a:rPr>
              <a:t> </a:t>
            </a:r>
            <a:r>
              <a:rPr lang="en-US" altLang="en-US" sz="1200" dirty="0">
                <a:solidFill>
                  <a:schemeClr val="bg1"/>
                </a:solidFill>
              </a:rPr>
              <a:t>separation of charge during </a:t>
            </a:r>
            <a:r>
              <a:rPr lang="en-US" altLang="en-US" sz="1200" dirty="0">
                <a:solidFill>
                  <a:srgbClr val="FFFF00"/>
                </a:solidFill>
              </a:rPr>
              <a:t>mass exchange </a:t>
            </a:r>
            <a:r>
              <a:rPr lang="en-US" altLang="en-US" sz="1200" dirty="0"/>
              <a:t>and</a:t>
            </a:r>
            <a:r>
              <a:rPr lang="en-US" altLang="en-US" sz="1200" dirty="0">
                <a:solidFill>
                  <a:srgbClr val="FFFF99"/>
                </a:solidFill>
              </a:rPr>
              <a:t> </a:t>
            </a:r>
            <a:r>
              <a:rPr lang="en-US" altLang="en-US" sz="1200" dirty="0">
                <a:solidFill>
                  <a:srgbClr val="FFFF00"/>
                </a:solidFill>
              </a:rPr>
              <a:t>polarization/inductive charging</a:t>
            </a:r>
            <a:r>
              <a:rPr lang="en-US" altLang="en-US" sz="1200" dirty="0">
                <a:solidFill>
                  <a:schemeClr val="bg1"/>
                </a:solidFill>
              </a:rPr>
              <a:t>.</a:t>
            </a:r>
            <a:endParaRPr lang="en-US" altLang="en-US" sz="1200" dirty="0">
              <a:solidFill>
                <a:srgbClr val="FFFF00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FB69FAE6-F25C-6A4E-A33F-46DB13F91E5F}"/>
              </a:ext>
            </a:extLst>
          </p:cNvPr>
          <p:cNvGrpSpPr>
            <a:grpSpLocks/>
          </p:cNvGrpSpPr>
          <p:nvPr/>
        </p:nvGrpSpPr>
        <p:grpSpPr bwMode="auto">
          <a:xfrm>
            <a:off x="7418589" y="1986664"/>
            <a:ext cx="4371975" cy="4254500"/>
            <a:chOff x="4925219" y="2408237"/>
            <a:chExt cx="4371975" cy="4254500"/>
          </a:xfrm>
        </p:grpSpPr>
        <p:pic>
          <p:nvPicPr>
            <p:cNvPr id="6" name="Picture 3" descr="Screen shot 2015-05-05 at 9.12.42 PM.png">
              <a:extLst>
                <a:ext uri="{FF2B5EF4-FFF2-40B4-BE49-F238E27FC236}">
                  <a16:creationId xmlns:a16="http://schemas.microsoft.com/office/drawing/2014/main" id="{7D429C47-65CE-4046-BC47-2D7168E14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219" y="2408237"/>
              <a:ext cx="4371975" cy="425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1BCB2E-18F5-9B45-A9E8-4730E1B27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463" y="5086349"/>
              <a:ext cx="1133475" cy="3540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700">
                  <a:solidFill>
                    <a:schemeClr val="tx2"/>
                  </a:solidFill>
                </a:rPr>
                <a:t>dx=350m</a:t>
              </a: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9521472-22F9-F84B-8C33-B42716C42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3" y="5859462"/>
              <a:ext cx="1219200" cy="3540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700">
                  <a:solidFill>
                    <a:schemeClr val="tx2"/>
                  </a:solidFill>
                </a:rPr>
                <a:t>dx=1050m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E95DB522-91B1-8747-93C8-AA94D7E07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400" y="2657474"/>
              <a:ext cx="2217738" cy="307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2"/>
                  </a:solidFill>
                </a:rPr>
                <a:t>Initialized: 00UTC 28 Aug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2AAAA3-2EA2-9049-B6D7-189AFCCA3366}"/>
              </a:ext>
            </a:extLst>
          </p:cNvPr>
          <p:cNvSpPr txBox="1">
            <a:spLocks/>
          </p:cNvSpPr>
          <p:nvPr/>
        </p:nvSpPr>
        <p:spPr>
          <a:xfrm>
            <a:off x="3708254" y="2038361"/>
            <a:ext cx="3649170" cy="4151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 focused on time-dependent diagnostics between 3D electrification and microphysics/structure/ kinematics given a reasonably realistic TC simulation</a:t>
            </a:r>
          </a:p>
          <a:p>
            <a:endParaRPr lang="en-US" dirty="0"/>
          </a:p>
          <a:p>
            <a:r>
              <a:rPr lang="en-US" dirty="0"/>
              <a:t>Simulations performed on XSEDE/TACC Resources (~30h on 4000+ cores).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4E2B11-BE45-524E-8ADB-5F229225F93D}"/>
              </a:ext>
            </a:extLst>
          </p:cNvPr>
          <p:cNvSpPr txBox="1">
            <a:spLocks/>
          </p:cNvSpPr>
          <p:nvPr/>
        </p:nvSpPr>
        <p:spPr>
          <a:xfrm>
            <a:off x="401436" y="-115574"/>
            <a:ext cx="11790564" cy="13904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chemeClr val="tx2"/>
                </a:solidFill>
              </a:rPr>
              <a:t>Explicit cloud-scale electrification physics implemented 					within the WRF-ARW model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8969-D9DF-444F-B7FB-68AF9C6E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Why investigate lightning in hurricanes ?</a:t>
            </a:r>
            <a:br>
              <a:rPr lang="en-US" altLang="en-US" u="sng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128CC-09E0-6B44-8C23-DF4A02354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Observations suggests that hurricane eyewall total lightning flash rate is often accompanied by rapid intensification </a:t>
            </a:r>
            <a:r>
              <a:rPr lang="en-US" altLang="en-US" dirty="0">
                <a:solidFill>
                  <a:srgbClr val="FEFF84"/>
                </a:solidFill>
                <a:latin typeface="Helvetica" pitchFamily="2" charset="0"/>
              </a:rPr>
              <a:t>(RI)</a:t>
            </a: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 of the system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99"/>
                </a:solidFill>
                <a:latin typeface="Helvetica" pitchFamily="2" charset="0"/>
              </a:rPr>
              <a:t>Can total (</a:t>
            </a:r>
            <a:r>
              <a:rPr lang="en-US" altLang="en-US" dirty="0" err="1">
                <a:solidFill>
                  <a:srgbClr val="FFFF99"/>
                </a:solidFill>
                <a:latin typeface="Helvetica" pitchFamily="2" charset="0"/>
              </a:rPr>
              <a:t>eg</a:t>
            </a:r>
            <a:r>
              <a:rPr lang="en-US" altLang="en-US" dirty="0">
                <a:solidFill>
                  <a:srgbClr val="FFFF99"/>
                </a:solidFill>
                <a:latin typeface="Helvetica" pitchFamily="2" charset="0"/>
              </a:rPr>
              <a:t> GLM) lightning be used as a forecast tool within dynamic/statistical models to better predict RI in real time?</a:t>
            </a:r>
            <a:endParaRPr lang="en-US" altLang="en-US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5" name="Picture 16" descr="Screen shot 2015-05-05 at 9.35.45 PM.png">
            <a:extLst>
              <a:ext uri="{FF2B5EF4-FFF2-40B4-BE49-F238E27FC236}">
                <a16:creationId xmlns:a16="http://schemas.microsoft.com/office/drawing/2014/main" id="{16DC9E0E-E568-E547-9665-54A13B534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28" y="118754"/>
            <a:ext cx="6606018" cy="654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59458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275</TotalTime>
  <Words>931</Words>
  <Application>Microsoft Macintosh PowerPoint</Application>
  <PresentationFormat>Widescreen</PresentationFormat>
  <Paragraphs>110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ヒラギノ明朝 ProN W3</vt:lpstr>
      <vt:lpstr>ヒラギノ角ゴ ProN W3</vt:lpstr>
      <vt:lpstr>Arial</vt:lpstr>
      <vt:lpstr>Avenir</vt:lpstr>
      <vt:lpstr>Corbel</vt:lpstr>
      <vt:lpstr>Helvetica</vt:lpstr>
      <vt:lpstr>Symbol</vt:lpstr>
      <vt:lpstr>Times New Roman</vt:lpstr>
      <vt:lpstr>Wingdings 2</vt:lpstr>
      <vt:lpstr>Frame</vt:lpstr>
      <vt:lpstr>Overview of GLM projects at NSSL  </vt:lpstr>
      <vt:lpstr>Variational Assimilation of Total Lightning at Cloud Resolving Scales </vt:lpstr>
      <vt:lpstr>NEWS3DVAR: Quasi-realtime tests with GLM data </vt:lpstr>
      <vt:lpstr>NEWS3DVAR: Quasi-realtime tests with GLM data </vt:lpstr>
      <vt:lpstr>NEWS3DVAR: Quasi-realtime tests with GLM data </vt:lpstr>
      <vt:lpstr>NEWS3DVAR: Quasi-realtime tests with GLM data </vt:lpstr>
      <vt:lpstr>Ongoing Work: (Fierro)</vt:lpstr>
      <vt:lpstr>WRF electrification model (E-WRF) in a flash…</vt:lpstr>
      <vt:lpstr>Why investigate lightning in hurricanes ? </vt:lpstr>
      <vt:lpstr>Why investigate lightning in hurricanes ? </vt:lpstr>
      <vt:lpstr>PowerPoint Presentation</vt:lpstr>
      <vt:lpstr>Why investigate lightning in hurricanes ? </vt:lpstr>
      <vt:lpstr>Hurricane Maria  </vt:lpstr>
      <vt:lpstr>Hurricane Irma   </vt:lpstr>
      <vt:lpstr>Hurricane Irma   </vt:lpstr>
      <vt:lpstr>Hurricane Irma   </vt:lpstr>
      <vt:lpstr>PowerPoint Presentation</vt:lpstr>
      <vt:lpstr>Hurricane Harvey   Post-landfall</vt:lpstr>
      <vt:lpstr>Hurricane Harvey   Post-landfall</vt:lpstr>
      <vt:lpstr>Preliminary Results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GLM projects at NSSL  </dc:title>
  <dc:creator>Calhoun, Kristin M.</dc:creator>
  <cp:lastModifiedBy>Calhoun, Kristin M.</cp:lastModifiedBy>
  <cp:revision>17</cp:revision>
  <dcterms:created xsi:type="dcterms:W3CDTF">2018-09-12T20:27:38Z</dcterms:created>
  <dcterms:modified xsi:type="dcterms:W3CDTF">2018-09-13T03:17:48Z</dcterms:modified>
</cp:coreProperties>
</file>