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0" r:id="rId2"/>
    <p:sldMasterId id="2147483706" r:id="rId3"/>
    <p:sldMasterId id="2147483718" r:id="rId4"/>
  </p:sldMasterIdLst>
  <p:notesMasterIdLst>
    <p:notesMasterId r:id="rId12"/>
  </p:notesMasterIdLst>
  <p:sldIdLst>
    <p:sldId id="328" r:id="rId5"/>
    <p:sldId id="372" r:id="rId6"/>
    <p:sldId id="413" r:id="rId7"/>
    <p:sldId id="415" r:id="rId8"/>
    <p:sldId id="414" r:id="rId9"/>
    <p:sldId id="367" r:id="rId10"/>
    <p:sldId id="324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1B5916-2621-4049-8897-24FE61C6BEC9}">
          <p14:sldIdLst>
            <p14:sldId id="328"/>
            <p14:sldId id="372"/>
            <p14:sldId id="413"/>
            <p14:sldId id="415"/>
            <p14:sldId id="414"/>
            <p14:sldId id="367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ine, Elizabeth McMichael (GSFC-4160)[NOAA]" initials="KEM(" lastIdx="1" clrIdx="0">
    <p:extLst>
      <p:ext uri="{19B8F6BF-5375-455C-9EA6-DF929625EA0E}">
        <p15:presenceInfo xmlns:p15="http://schemas.microsoft.com/office/powerpoint/2012/main" userId="S-1-5-21-330711430-3775241029-4075259233-6710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496D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6" autoAdjust="0"/>
    <p:restoredTop sz="90085" autoAdjust="0"/>
  </p:normalViewPr>
  <p:slideViewPr>
    <p:cSldViewPr snapToGrid="0" snapToObjects="1">
      <p:cViewPr varScale="1">
        <p:scale>
          <a:sx n="80" d="100"/>
          <a:sy n="80" d="100"/>
        </p:scale>
        <p:origin x="14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C3D7D-500C-4E1D-B9AB-639EE9121B5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D2592-D9B0-4344-9A21-3C37A123A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1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08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7F994-D8E5-44D3-9A9B-736F6ED31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48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C1CA1-ECDA-495A-9523-4A6673578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234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B124F-D13A-4F6C-B7DD-96224DA84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534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9803C-E7E6-4AFB-B9B6-9E2F62AE7CC4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83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23E3B-6DCA-4F3F-B844-0B144139ED8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0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77150-59EE-4FC9-9B15-47632347E7E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95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3001A-5936-4FC7-A783-E0BA611F19BB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45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21ED9-0FB3-4D0B-8857-7A418C19B386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38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C2DA2-F20A-4A97-907B-E12FD607F72B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41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173BF-C508-4302-8AEB-2C97BF30CCBF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EB28D-5FD4-4D35-980E-E91781AD47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548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E6838-BF23-4553-98D5-B98388A38F20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18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F9B8E-9DE7-4868-9A1F-367AB11C74B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81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0F102-F5AF-4305-8340-CD5C9373DCB3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84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817C2-A61A-4AF6-9B7A-7D7A643ED380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12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9803C-E7E6-4AFB-B9B6-9E2F62AE7CC4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02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23E3B-6DCA-4F3F-B844-0B144139ED8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552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77150-59EE-4FC9-9B15-47632347E7E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03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3001A-5936-4FC7-A783-E0BA611F19BB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21ED9-0FB3-4D0B-8857-7A418C19B386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0480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C2DA2-F20A-4A97-907B-E12FD607F72B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CE42E-A032-49EA-B847-86C286AF99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5950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173BF-C508-4302-8AEB-2C97BF30CCBF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0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E6838-BF23-4553-98D5-B98388A38F20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252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F9B8E-9DE7-4868-9A1F-367AB11C74B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936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0F102-F5AF-4305-8340-CD5C9373DCB3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311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>
                <a:solidFill>
                  <a:prstClr val="white"/>
                </a:solidFill>
              </a:rPr>
              <a:t>6/12/2016</a:t>
            </a: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817C2-A61A-4AF6-9B7A-7D7A643ED380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4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DB66F-F7B2-4A58-932E-C201B1EC1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98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4D593-66D2-43D6-9861-23844B156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13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32C8E-179F-49B6-A938-0B4B274CD3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E2C7B-98FB-4E0F-AE3C-E3AB0B1F5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85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40AE3-AD3B-49D6-A1E8-EBA7650BF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21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6/12/2016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867AE-E818-4D4A-B2C8-E5DE73D18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85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Mandt_SOO-DOH_AL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954713" y="1808163"/>
            <a:ext cx="4598987" cy="148431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i="0" kern="1200" spc="0">
                <a:solidFill>
                  <a:srgbClr val="0496D7"/>
                </a:solidFill>
                <a:latin typeface="Myriad Pro"/>
                <a:ea typeface="+mj-ea"/>
                <a:cs typeface="Myriad Pro"/>
              </a:defRPr>
            </a:lvl1pPr>
          </a:lstStyle>
          <a:p>
            <a:pPr algn="l" fontAlgn="auto">
              <a:lnSpc>
                <a:spcPct val="70000"/>
              </a:lnSpc>
              <a:spcAft>
                <a:spcPts val="0"/>
              </a:spcAft>
              <a:defRPr/>
            </a:pPr>
            <a:endParaRPr lang="en-US" sz="3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-4603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Data Distribution Paths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PDA</a:t>
            </a:r>
          </a:p>
          <a:p>
            <a:pPr lvl="0"/>
            <a:r>
              <a:rPr lang="en-US" altLang="en-US" dirty="0" smtClean="0"/>
              <a:t>GRB</a:t>
            </a:r>
          </a:p>
          <a:p>
            <a:pPr lvl="0"/>
            <a:r>
              <a:rPr lang="en-US" altLang="en-US" dirty="0" smtClean="0"/>
              <a:t>HRIT/EMWIN</a:t>
            </a:r>
          </a:p>
          <a:p>
            <a:pPr lvl="0"/>
            <a:r>
              <a:rPr lang="en-US" altLang="en-US" dirty="0" smtClean="0"/>
              <a:t>LZSS</a:t>
            </a:r>
          </a:p>
          <a:p>
            <a:pPr lvl="0"/>
            <a:r>
              <a:rPr lang="en-US" altLang="en-US" dirty="0" smtClean="0"/>
              <a:t>CLASS</a:t>
            </a:r>
          </a:p>
          <a:p>
            <a:pPr lvl="0"/>
            <a:r>
              <a:rPr lang="en-US" altLang="en-US" dirty="0" smtClean="0"/>
              <a:t>SBN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6/12/2016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1193E8E-B3AD-4275-BF75-3ABC714FF4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-4603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smtClean="0">
                <a:solidFill>
                  <a:prstClr val="white"/>
                </a:solidFill>
                <a:latin typeface="Calibri"/>
              </a:rPr>
              <a:t>6/12/2016</a:t>
            </a:r>
            <a:endParaRPr lang="en-US" alt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3561B4A-0655-49B7-A775-886B17E6A06C}" type="slidenum">
              <a:rPr lang="en-US" altLang="en-US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alt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657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-4603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smtClean="0">
                <a:solidFill>
                  <a:prstClr val="white"/>
                </a:solidFill>
                <a:latin typeface="Calibri"/>
              </a:rPr>
              <a:t>6/12/2016</a:t>
            </a:r>
            <a:endParaRPr lang="en-US" alt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3561B4A-0655-49B7-A775-886B17E6A06C}" type="slidenum">
              <a:rPr lang="en-US" altLang="en-US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alt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463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814049" y="4736123"/>
            <a:ext cx="2853702" cy="188057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i="0" kern="1200">
                <a:solidFill>
                  <a:schemeClr val="bg1"/>
                </a:solidFill>
                <a:latin typeface="Myriad Pro Cond"/>
                <a:ea typeface="+mn-ea"/>
                <a:cs typeface="Myriad Pro Con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0496D7"/>
                </a:solidFill>
                <a:latin typeface="Myriad Pro"/>
                <a:cs typeface="Myriad Pro"/>
              </a:rPr>
              <a:t>Elizabeth Kline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0496D7"/>
                </a:solidFill>
                <a:latin typeface="Myriad Pro"/>
                <a:cs typeface="Myriad Pro"/>
              </a:rPr>
              <a:t>Randall Race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900" baseline="0" dirty="0" smtClean="0">
                <a:latin typeface="Myriad Pro"/>
                <a:cs typeface="Myriad Pro"/>
              </a:rPr>
              <a:t>GOES-R Product Readiness and </a:t>
            </a:r>
            <a:br>
              <a:rPr lang="en-US" sz="1900" baseline="0" dirty="0" smtClean="0">
                <a:latin typeface="Myriad Pro"/>
                <a:cs typeface="Myriad Pro"/>
              </a:rPr>
            </a:br>
            <a:r>
              <a:rPr lang="en-US" sz="1900" baseline="0" dirty="0" smtClean="0">
                <a:latin typeface="Myriad Pro"/>
                <a:cs typeface="Myriad Pro"/>
              </a:rPr>
              <a:t>Operations (PRO) Team</a:t>
            </a:r>
          </a:p>
          <a:p>
            <a:pPr fontAlgn="auto">
              <a:spcAft>
                <a:spcPts val="0"/>
              </a:spcAft>
              <a:defRPr/>
            </a:pPr>
            <a:endParaRPr lang="en-US" sz="1400" dirty="0" smtClean="0">
              <a:latin typeface="Myriad Pro"/>
              <a:cs typeface="Myriad Pro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en-US" sz="2000" b="1" dirty="0" smtClean="0">
                <a:solidFill>
                  <a:schemeClr val="bg1"/>
                </a:solidFill>
                <a:latin typeface="Myriad Pro" charset="0"/>
              </a:rPr>
              <a:t>GLM Science Meeting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en-US" dirty="0" smtClean="0">
                <a:latin typeface="Myriad Pro" charset="0"/>
              </a:rPr>
              <a:t>September 11-13</a:t>
            </a:r>
            <a:r>
              <a:rPr lang="en-US" altLang="en-US" sz="2000" b="1" dirty="0" smtClean="0">
                <a:solidFill>
                  <a:schemeClr val="bg1"/>
                </a:solidFill>
                <a:latin typeface="Myriad Pro" charset="0"/>
              </a:rPr>
              <a:t>, 2018</a:t>
            </a:r>
            <a:endParaRPr lang="en-US" sz="2000" dirty="0" smtClean="0">
              <a:latin typeface="Myriad Pro"/>
              <a:cs typeface="Myriad Pro"/>
            </a:endParaRPr>
          </a:p>
          <a:p>
            <a:pPr fontAlgn="auto">
              <a:spcAft>
                <a:spcPts val="0"/>
              </a:spcAft>
              <a:defRPr/>
            </a:pPr>
            <a:endParaRPr lang="en-US" sz="1600" dirty="0" smtClean="0">
              <a:latin typeface="Myriad Pro"/>
              <a:cs typeface="Myriad Pro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14049" y="1759243"/>
            <a:ext cx="2853702" cy="1880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i="0" kern="1200">
                <a:solidFill>
                  <a:schemeClr val="bg1"/>
                </a:solidFill>
                <a:latin typeface="Myriad Pro Cond"/>
                <a:ea typeface="+mn-ea"/>
                <a:cs typeface="Myriad Pro Con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600" dirty="0" smtClean="0">
                <a:latin typeface="Myriad Pro"/>
                <a:cs typeface="Myriad Pro"/>
              </a:rPr>
              <a:t>GOES-R Series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600" dirty="0" smtClean="0">
                <a:latin typeface="Myriad Pro"/>
                <a:cs typeface="Myriad Pro"/>
              </a:rPr>
              <a:t>PRO TEAM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600" dirty="0" smtClean="0">
                <a:latin typeface="Myriad Pro"/>
                <a:cs typeface="Myriad Pro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38872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GLM Data </a:t>
            </a:r>
            <a:r>
              <a:rPr lang="en-US" dirty="0" smtClean="0"/>
              <a:t>Operations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B66F-F7B2-4A58-932E-C201B1EC197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7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GLM Algorithm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of processing a new instrument in an operational ground system (GS)</a:t>
            </a:r>
          </a:p>
          <a:p>
            <a:r>
              <a:rPr lang="en-US" dirty="0" smtClean="0"/>
              <a:t>2013: Frozen </a:t>
            </a:r>
            <a:r>
              <a:rPr lang="en-US" dirty="0" smtClean="0"/>
              <a:t>Baseline (FB)</a:t>
            </a:r>
            <a:endParaRPr lang="en-US" dirty="0" smtClean="0"/>
          </a:p>
          <a:p>
            <a:pPr lvl="1"/>
            <a:r>
              <a:rPr lang="en-US" dirty="0" smtClean="0"/>
              <a:t>GS implementation of early Flight baseline allowed product format testing</a:t>
            </a:r>
          </a:p>
          <a:p>
            <a:r>
              <a:rPr lang="en-US" dirty="0" smtClean="0"/>
              <a:t>2017: Operational </a:t>
            </a:r>
            <a:r>
              <a:rPr lang="en-US" dirty="0" smtClean="0"/>
              <a:t>Prototype (OP)</a:t>
            </a:r>
            <a:endParaRPr lang="en-US" dirty="0" smtClean="0"/>
          </a:p>
          <a:p>
            <a:pPr lvl="1"/>
            <a:r>
              <a:rPr lang="en-US" dirty="0" smtClean="0"/>
              <a:t>Algorithm updates evolved in parallel track</a:t>
            </a:r>
          </a:p>
          <a:p>
            <a:pPr lvl="1"/>
            <a:r>
              <a:rPr lang="en-US" dirty="0" smtClean="0"/>
              <a:t>Collaborative analysis between Flight and Ground</a:t>
            </a:r>
            <a:endParaRPr lang="en-US" dirty="0" smtClean="0"/>
          </a:p>
          <a:p>
            <a:pPr lvl="1"/>
            <a:r>
              <a:rPr lang="en-US" dirty="0"/>
              <a:t>Ongoing TIMs refined the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E42E-A032-49EA-B847-86C286AF998B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356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GLM Product Maturity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1"/>
            <a:ext cx="8229600" cy="4525962"/>
          </a:xfrm>
        </p:spPr>
        <p:txBody>
          <a:bodyPr/>
          <a:lstStyle/>
          <a:p>
            <a:r>
              <a:rPr lang="en-US" dirty="0" smtClean="0"/>
              <a:t>June 2017: GOES-16 GLM declared Beta</a:t>
            </a:r>
          </a:p>
          <a:p>
            <a:pPr lvl="1"/>
            <a:r>
              <a:rPr lang="en-US" sz="2400" dirty="0" smtClean="0"/>
              <a:t>Supported by deployment of the OP suite in DO.04.04</a:t>
            </a:r>
          </a:p>
          <a:p>
            <a:pPr marL="914400" lvl="2" indent="0">
              <a:buNone/>
            </a:pPr>
            <a:r>
              <a:rPr lang="en-US" sz="1200" dirty="0" smtClean="0"/>
              <a:t>GLM </a:t>
            </a:r>
            <a:r>
              <a:rPr lang="en-US" sz="1200" dirty="0"/>
              <a:t>OP - Change Event Filter Order to match GLM CDRL-80 Rev F</a:t>
            </a:r>
          </a:p>
          <a:p>
            <a:pPr marL="914400" lvl="2" indent="0">
              <a:buNone/>
            </a:pPr>
            <a:r>
              <a:rPr lang="en-US" sz="1200" dirty="0"/>
              <a:t>GLM OP - Implement Data Formatter Burst Filter</a:t>
            </a:r>
          </a:p>
          <a:p>
            <a:pPr marL="914400" lvl="2" indent="0">
              <a:buNone/>
            </a:pPr>
            <a:r>
              <a:rPr lang="en-US" sz="1200" dirty="0"/>
              <a:t>GLM OP - Implement Overshoot Filter</a:t>
            </a:r>
          </a:p>
          <a:p>
            <a:pPr marL="914400" lvl="2" indent="0">
              <a:buNone/>
            </a:pPr>
            <a:r>
              <a:rPr lang="en-US" sz="1200" dirty="0"/>
              <a:t>GLM OP - Implement Solar Glint Filter</a:t>
            </a:r>
          </a:p>
          <a:p>
            <a:pPr marL="914400" lvl="2" indent="0">
              <a:buNone/>
            </a:pPr>
            <a:r>
              <a:rPr lang="en-US" sz="1200" dirty="0"/>
              <a:t>GLM OP - Implement Crosstalk Filter</a:t>
            </a:r>
          </a:p>
          <a:p>
            <a:pPr marL="914400" lvl="2" indent="0">
              <a:buNone/>
            </a:pPr>
            <a:r>
              <a:rPr lang="en-US" sz="1200" dirty="0"/>
              <a:t>GLM OP - Update event energy computation</a:t>
            </a:r>
          </a:p>
          <a:p>
            <a:pPr marL="914400" lvl="2" indent="0">
              <a:buNone/>
            </a:pPr>
            <a:r>
              <a:rPr lang="en-US" sz="1200" dirty="0"/>
              <a:t>GLM OP - Update Block-Level Metadata</a:t>
            </a:r>
          </a:p>
          <a:p>
            <a:pPr marL="914400" lvl="2" indent="0">
              <a:buNone/>
            </a:pPr>
            <a:r>
              <a:rPr lang="en-US" sz="1200" dirty="0"/>
              <a:t>GLM OP - Update INR Implementation to GLM CDRL-46 Rev H</a:t>
            </a:r>
          </a:p>
          <a:p>
            <a:r>
              <a:rPr lang="en-US" dirty="0" smtClean="0"/>
              <a:t>January 2018: GOES-16 GLM is Provisional</a:t>
            </a:r>
          </a:p>
          <a:p>
            <a:pPr lvl="1"/>
            <a:r>
              <a:rPr lang="en-US" sz="2400" dirty="0" smtClean="0"/>
              <a:t>Significant improvement in product quality with DO incremental builds</a:t>
            </a:r>
          </a:p>
          <a:p>
            <a:pPr marL="1085850" lvl="2">
              <a:buFont typeface="Arial" charset="0"/>
              <a:buChar char="•"/>
            </a:pP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 Jul 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2017: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DO.05.00.00</a:t>
            </a:r>
          </a:p>
          <a:p>
            <a:pPr marL="1085850" lvl="2">
              <a:buFont typeface="Arial" charset="0"/>
              <a:buChar char="•"/>
            </a:pP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 Oct 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2017: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DO.06.00.00</a:t>
            </a:r>
          </a:p>
          <a:p>
            <a:pPr marL="1085850" lvl="2">
              <a:buFont typeface="Arial" charset="0"/>
              <a:buChar char="•"/>
            </a:pP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28 Nov 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2017: DO.06.02.00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E42E-A032-49EA-B847-86C286AF998B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10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Build Content: G16 Provisional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010150"/>
          </a:xfrm>
        </p:spPr>
        <p:txBody>
          <a:bodyPr/>
          <a:lstStyle/>
          <a:p>
            <a:r>
              <a:rPr lang="en-US" sz="2400" dirty="0" smtClean="0"/>
              <a:t>DO.05.00.00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 GLM Eastern RTEP mapping appears incorrect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 GLM L2+ product metadata errors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 Apparently spurious error logged from GLM L0 services</a:t>
            </a:r>
            <a:endParaRPr lang="en-US" sz="1200" dirty="0"/>
          </a:p>
          <a:p>
            <a:pPr marL="800100" lvl="2" indent="0" eaLnBrk="1" fontAlgn="ctr" hangingPunct="1">
              <a:buNone/>
            </a:pPr>
            <a:r>
              <a:rPr lang="en-US" sz="1200" b="1" dirty="0"/>
              <a:t> Intermittent “</a:t>
            </a:r>
            <a:r>
              <a:rPr lang="en-US" sz="1200" b="1" dirty="0" err="1"/>
              <a:t>bad_alloc</a:t>
            </a:r>
            <a:r>
              <a:rPr lang="en-US" sz="1200" b="1" dirty="0"/>
              <a:t>” errors in GLM L1 </a:t>
            </a:r>
            <a:r>
              <a:rPr lang="en-US" sz="1200" b="1" dirty="0" err="1" smtClean="0"/>
              <a:t>Geolocate</a:t>
            </a:r>
            <a:endParaRPr lang="en-US" sz="1200" dirty="0"/>
          </a:p>
          <a:p>
            <a:pPr marL="800100" lvl="2" indent="0" eaLnBrk="1" fontAlgn="ctr" hangingPunct="1">
              <a:buNone/>
            </a:pPr>
            <a:r>
              <a:rPr lang="en-US" sz="1200" b="1" dirty="0" smtClean="0"/>
              <a:t> GLM </a:t>
            </a:r>
            <a:r>
              <a:rPr lang="en-US" sz="1200" b="1" dirty="0"/>
              <a:t>BG image navigation grids are incorrect</a:t>
            </a:r>
            <a:endParaRPr lang="en-US" sz="1200" dirty="0"/>
          </a:p>
          <a:p>
            <a:pPr marL="800100" lvl="2" indent="0" eaLnBrk="1" fontAlgn="ctr" hangingPunct="1">
              <a:buNone/>
            </a:pPr>
            <a:r>
              <a:rPr lang="en-US" sz="1200" b="1" dirty="0"/>
              <a:t> Update GLM Navigation Parameters</a:t>
            </a:r>
            <a:endParaRPr lang="en-US" sz="1200" dirty="0"/>
          </a:p>
          <a:p>
            <a:pPr marL="800100" lvl="2" indent="0" eaLnBrk="1" fontAlgn="ctr" hangingPunct="1">
              <a:buNone/>
            </a:pPr>
            <a:r>
              <a:rPr lang="en-US" sz="1200" b="1" dirty="0"/>
              <a:t> Update GLM RTEP </a:t>
            </a:r>
            <a:r>
              <a:rPr lang="en-US" sz="1200" b="1" dirty="0" smtClean="0"/>
              <a:t>Map</a:t>
            </a:r>
            <a:endParaRPr lang="en-US" sz="3200" dirty="0" smtClean="0"/>
          </a:p>
          <a:p>
            <a:r>
              <a:rPr lang="en-US" sz="2400" dirty="0" smtClean="0"/>
              <a:t>DO.06.00.00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 smtClean="0"/>
              <a:t> Abnormally </a:t>
            </a:r>
            <a:r>
              <a:rPr lang="en-US" sz="1200" b="1" dirty="0"/>
              <a:t>large group areas in GLM L2+ products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 smtClean="0"/>
              <a:t> GLM </a:t>
            </a:r>
            <a:r>
              <a:rPr lang="en-US" sz="1200" b="1" dirty="0"/>
              <a:t>INR update to CDRL 46 Rev K – ADR 227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 GLM L0 Service produces empty objects after a data gap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 GLM L1b event time stamps are incorrect – ADR 379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 GLM CALINR update to CDRL79 Rev H – ADR 392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 Banded Structure in Group Geolocation, GLM L2- ADR </a:t>
            </a:r>
            <a:r>
              <a:rPr lang="en-US" sz="1200" b="1" dirty="0" smtClean="0"/>
              <a:t>385</a:t>
            </a:r>
            <a:endParaRPr lang="en-US" sz="1100" b="1" dirty="0"/>
          </a:p>
          <a:p>
            <a:r>
              <a:rPr lang="en-US" sz="2400" dirty="0" smtClean="0"/>
              <a:t>DO.06.02.00</a:t>
            </a:r>
            <a:endParaRPr lang="en-US" sz="2400" dirty="0"/>
          </a:p>
          <a:p>
            <a:pPr marL="800100" lvl="2" indent="0" eaLnBrk="1" fontAlgn="ctr" hangingPunct="1">
              <a:buNone/>
            </a:pPr>
            <a:r>
              <a:rPr lang="en-US" sz="1200" b="1" dirty="0">
                <a:solidFill>
                  <a:srgbClr val="FFFF00"/>
                </a:solidFill>
              </a:rPr>
              <a:t> </a:t>
            </a:r>
            <a:r>
              <a:rPr lang="fr-FR" sz="1200" b="1" dirty="0">
                <a:solidFill>
                  <a:srgbClr val="FFFF00"/>
                </a:solidFill>
              </a:rPr>
              <a:t>Radiation “dots” GLM L2- ADR </a:t>
            </a:r>
            <a:r>
              <a:rPr lang="fr-FR" sz="1200" b="1" dirty="0" smtClean="0">
                <a:solidFill>
                  <a:srgbClr val="FFFF00"/>
                </a:solidFill>
              </a:rPr>
              <a:t>372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>
                <a:solidFill>
                  <a:srgbClr val="FFFF00"/>
                </a:solidFill>
              </a:rPr>
              <a:t> Duplicated events in GLM L2 Lightning product- ADR 401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 GLM E-W Event Navigation Error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>
                <a:solidFill>
                  <a:srgbClr val="FFFF00"/>
                </a:solidFill>
              </a:rPr>
              <a:t> Interim solution - GLM Event Geolocation Does Not Match Vendor </a:t>
            </a:r>
            <a:r>
              <a:rPr lang="en-US" sz="1200" b="1" dirty="0" smtClean="0">
                <a:solidFill>
                  <a:srgbClr val="FFFF00"/>
                </a:solidFill>
              </a:rPr>
              <a:t>Results</a:t>
            </a:r>
            <a:endParaRPr lang="en-US" sz="11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E42E-A032-49EA-B847-86C286AF998B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069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Full 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DO.07.00.00 – October 2018 operations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GLM Coastline Intermittently Get </a:t>
            </a:r>
            <a:r>
              <a:rPr lang="en-US" sz="1200" b="1" dirty="0" err="1"/>
              <a:t>OutOfMemory</a:t>
            </a:r>
            <a:r>
              <a:rPr lang="en-US" sz="1200" b="1" dirty="0"/>
              <a:t> errors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Update GLM EFRC Algorithm to use updated CALINR format provided by GLM Flight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>
                <a:solidFill>
                  <a:srgbClr val="FFFF00"/>
                </a:solidFill>
              </a:rPr>
              <a:t>Use adjusted event times in Lightning L2+ product-ADR 338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Group and flash areas  GLM L2-ADR 382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GLM INR update to CDRL 46 Rev L - ADR 406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GLM FM2 GPA LUTs for GOES-S - ADR 483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GLM L1b update to CDRL 80 Rev G-ADR 520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GLM L1b LUT Update for East-ADR </a:t>
            </a:r>
            <a:r>
              <a:rPr lang="en-US" sz="1200" b="1" dirty="0" smtClean="0"/>
              <a:t>538</a:t>
            </a:r>
            <a:endParaRPr lang="en-US" sz="1200" b="1" dirty="0"/>
          </a:p>
          <a:p>
            <a:r>
              <a:rPr lang="en-US" sz="2400" dirty="0" smtClean="0"/>
              <a:t>DO.08.00.00 - January 2019 </a:t>
            </a:r>
            <a:r>
              <a:rPr lang="en-US" sz="2400" dirty="0"/>
              <a:t>operations</a:t>
            </a:r>
            <a:endParaRPr lang="en-US" sz="2400" dirty="0" smtClean="0"/>
          </a:p>
          <a:p>
            <a:pPr marL="800100" lvl="2" indent="0" eaLnBrk="1" fontAlgn="ctr" hangingPunct="1">
              <a:buNone/>
            </a:pPr>
            <a:r>
              <a:rPr lang="en-US" sz="1200" b="1" dirty="0" smtClean="0"/>
              <a:t>GLM </a:t>
            </a:r>
            <a:r>
              <a:rPr lang="en-US" sz="1200" b="1" dirty="0"/>
              <a:t>algorithm does not calibrate the CCD sub-array </a:t>
            </a:r>
            <a:r>
              <a:rPr lang="en-US" sz="1200" b="1" dirty="0" smtClean="0"/>
              <a:t>boundaries</a:t>
            </a:r>
            <a:endParaRPr lang="en-US" sz="1200" b="1" dirty="0"/>
          </a:p>
          <a:p>
            <a:pPr marL="800100" lvl="2" indent="0" eaLnBrk="1" fontAlgn="ctr" hangingPunct="1">
              <a:buNone/>
            </a:pPr>
            <a:r>
              <a:rPr lang="en-US" sz="1200" b="1" dirty="0"/>
              <a:t>Time Order, GLM L2 ADR 375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GLM Event Geolocation Does Not Match Vendor Results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GLM Coastline algorithm falls behind, background images are missed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>
                <a:solidFill>
                  <a:srgbClr val="FFFF00"/>
                </a:solidFill>
              </a:rPr>
              <a:t>Burst of GLM events caused GLM L2+ outage - ADR 615 - PRO Release Type 2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>
                <a:solidFill>
                  <a:srgbClr val="FFFF00"/>
                </a:solidFill>
              </a:rPr>
              <a:t>GLM Blooming Filter - ADR 374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GLM Glint Box Updated/Fixed-ADR 638 - PRO Release Type 2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Implement GLM second-level threshold-ADR 647-PRO Release Type 2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Implement updated GLM Data Burst Filter-ADR 649 - PRO Release Type 2</a:t>
            </a:r>
          </a:p>
          <a:p>
            <a:pPr marL="800100" lvl="2" indent="0" eaLnBrk="1" fontAlgn="ctr" hangingPunct="1">
              <a:buNone/>
            </a:pPr>
            <a:r>
              <a:rPr lang="en-US" sz="1200" b="1" dirty="0"/>
              <a:t>Update GOES-16 GLM LUT to CDRL 79 Rev J - ADR 728</a:t>
            </a: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3E3B-6DCA-4F3F-B844-0B144139ED8C}" type="slidenum">
              <a:rPr lang="en-US" altLang="en-US" smtClean="0">
                <a:solidFill>
                  <a:prstClr val="white"/>
                </a:solidFill>
              </a:rPr>
              <a:pPr/>
              <a:t>6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2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questions or general information, please contact:</a:t>
            </a:r>
            <a:endParaRPr lang="en-US" sz="2400" dirty="0"/>
          </a:p>
          <a:p>
            <a:pPr marL="457200" lvl="1" indent="0">
              <a:buNone/>
            </a:pPr>
            <a:r>
              <a:rPr lang="en-US" sz="2000" dirty="0" smtClean="0"/>
              <a:t>Elizabeth.Kline@noaa.gov or Randall.Race@noaa.gov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E42E-A032-49EA-B847-86C286AF998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Presentation2_NoUpdate</Template>
  <TotalTime>4104</TotalTime>
  <Words>560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PGothic</vt:lpstr>
      <vt:lpstr>Arial</vt:lpstr>
      <vt:lpstr>Calibri</vt:lpstr>
      <vt:lpstr>Myriad Pro</vt:lpstr>
      <vt:lpstr>Myriad Pro Cond</vt:lpstr>
      <vt:lpstr>Office Theme</vt:lpstr>
      <vt:lpstr>Custom Design</vt:lpstr>
      <vt:lpstr>1_Custom Design</vt:lpstr>
      <vt:lpstr>2_Custom Design</vt:lpstr>
      <vt:lpstr>PowerPoint Presentation</vt:lpstr>
      <vt:lpstr>GLM Data Operations Timeline</vt:lpstr>
      <vt:lpstr>Legacy of GLM Algorithm Updates</vt:lpstr>
      <vt:lpstr>GLM Product Maturity Timeline</vt:lpstr>
      <vt:lpstr>DO Build Content: G16 Provisional</vt:lpstr>
      <vt:lpstr>Path to Full Maturity</vt:lpstr>
      <vt:lpstr>Questions?</vt:lpstr>
    </vt:vector>
  </TitlesOfParts>
  <Company>GOES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Miretzky, Kathryn (GSFC-4160)[NOAA]</dc:creator>
  <cp:lastModifiedBy>Race, Randall (GSFC-581.0)[Arctic Slope Technical Services, Inc.]</cp:lastModifiedBy>
  <cp:revision>251</cp:revision>
  <dcterms:created xsi:type="dcterms:W3CDTF">2016-04-18T12:56:10Z</dcterms:created>
  <dcterms:modified xsi:type="dcterms:W3CDTF">2018-09-11T04:29:13Z</dcterms:modified>
</cp:coreProperties>
</file>