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2" r:id="rId5"/>
    <p:sldMasterId id="2147483650" r:id="rId6"/>
    <p:sldMasterId id="2147483674" r:id="rId7"/>
  </p:sldMasterIdLst>
  <p:notesMasterIdLst>
    <p:notesMasterId r:id="rId33"/>
  </p:notesMasterIdLst>
  <p:handoutMasterIdLst>
    <p:handoutMasterId r:id="rId34"/>
  </p:handoutMasterIdLst>
  <p:sldIdLst>
    <p:sldId id="270" r:id="rId8"/>
    <p:sldId id="422" r:id="rId9"/>
    <p:sldId id="412" r:id="rId10"/>
    <p:sldId id="414" r:id="rId11"/>
    <p:sldId id="415" r:id="rId12"/>
    <p:sldId id="416" r:id="rId13"/>
    <p:sldId id="417" r:id="rId14"/>
    <p:sldId id="418" r:id="rId15"/>
    <p:sldId id="419" r:id="rId16"/>
    <p:sldId id="420" r:id="rId17"/>
    <p:sldId id="421" r:id="rId18"/>
    <p:sldId id="423" r:id="rId19"/>
    <p:sldId id="424" r:id="rId20"/>
    <p:sldId id="425" r:id="rId21"/>
    <p:sldId id="426" r:id="rId22"/>
    <p:sldId id="427" r:id="rId23"/>
    <p:sldId id="428" r:id="rId24"/>
    <p:sldId id="413" r:id="rId25"/>
    <p:sldId id="429" r:id="rId26"/>
    <p:sldId id="430" r:id="rId27"/>
    <p:sldId id="431" r:id="rId28"/>
    <p:sldId id="434" r:id="rId29"/>
    <p:sldId id="435" r:id="rId30"/>
    <p:sldId id="436" r:id="rId31"/>
    <p:sldId id="407" r:id="rId32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6EED4C2-2B29-493A-B377-75CFB73AFA36}">
          <p14:sldIdLst>
            <p14:sldId id="270"/>
          </p14:sldIdLst>
        </p14:section>
        <p14:section name="ENTLN" id="{0AD9940A-C783-4720-9B33-3B4E9AEA033B}">
          <p14:sldIdLst>
            <p14:sldId id="422"/>
            <p14:sldId id="412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  <p14:sldId id="423"/>
            <p14:sldId id="424"/>
            <p14:sldId id="425"/>
            <p14:sldId id="426"/>
            <p14:sldId id="427"/>
            <p14:sldId id="428"/>
            <p14:sldId id="413"/>
            <p14:sldId id="429"/>
            <p14:sldId id="430"/>
            <p14:sldId id="431"/>
            <p14:sldId id="434"/>
            <p14:sldId id="435"/>
            <p14:sldId id="436"/>
          </p14:sldIdLst>
        </p14:section>
        <p14:section name="WWLLN" id="{011B10D6-CB33-4D47-ACDA-42FFFA1F7726}">
          <p14:sldIdLst/>
        </p14:section>
        <p14:section name="INTF" id="{062A8C9F-20F9-41D4-88E9-D4DC63D60C99}">
          <p14:sldIdLst>
            <p14:sldId id="4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008000"/>
    <a:srgbClr val="FF66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14" autoAdjust="0"/>
    <p:restoredTop sz="99788" autoAdjust="0"/>
  </p:normalViewPr>
  <p:slideViewPr>
    <p:cSldViewPr snapToGrid="0" snapToObjects="1">
      <p:cViewPr>
        <p:scale>
          <a:sx n="89" d="100"/>
          <a:sy n="89" d="100"/>
        </p:scale>
        <p:origin x="33" y="33"/>
      </p:cViewPr>
      <p:guideLst>
        <p:guide orient="horz" pos="2184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4" d="100"/>
          <a:sy n="144" d="100"/>
        </p:scale>
        <p:origin x="184" y="28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275BB-6F6C-554C-A807-B1C898519E24}" type="datetime1">
              <a:rPr lang="en-US" smtClean="0"/>
              <a:t>9/5/2018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10EF3-96FE-C247-9196-07923483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814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D11C7-B531-C14C-B9E0-D712B6F19E0D}" type="datetime1">
              <a:rPr lang="en-US" smtClean="0"/>
              <a:t>9/5/2018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9BCD9-6C41-C748-A53C-9AA9E680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069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7883" y="5321272"/>
            <a:ext cx="12191999" cy="971951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4500" b="0" i="0" cap="all" baseline="0">
                <a:solidFill>
                  <a:schemeClr val="tx1"/>
                </a:solidFill>
                <a:latin typeface="+mj-lt"/>
                <a:ea typeface="Gill Sans Light" charset="0"/>
                <a:cs typeface="Gill Sans Light" charset="0"/>
              </a:defRPr>
            </a:lvl1pPr>
          </a:lstStyle>
          <a:p>
            <a:pPr lvl="0"/>
            <a:r>
              <a:rPr lang="en-US" dirty="0"/>
              <a:t>Lorem </a:t>
            </a:r>
            <a:r>
              <a:rPr lang="en-US" dirty="0" err="1"/>
              <a:t>ipsm</a:t>
            </a:r>
            <a:r>
              <a:rPr lang="en-US" dirty="0"/>
              <a:t> </a:t>
            </a:r>
            <a:r>
              <a:rPr lang="en-US" dirty="0" err="1"/>
              <a:t>dol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ro</a:t>
            </a:r>
            <a:r>
              <a:rPr lang="en-US" dirty="0"/>
              <a:t> </a:t>
            </a:r>
            <a:r>
              <a:rPr lang="en-US" dirty="0" err="1"/>
              <a:t>wel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7884" y="6118411"/>
            <a:ext cx="12192000" cy="9144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0" i="0" cap="all" baseline="0">
                <a:solidFill>
                  <a:schemeClr val="tx1">
                    <a:lumMod val="65000"/>
                  </a:schemeClr>
                </a:solidFill>
                <a:latin typeface="+mj-lt"/>
                <a:ea typeface="Gill Sans Light" charset="0"/>
                <a:cs typeface="Gill Sans Light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orem</a:t>
            </a:r>
            <a:r>
              <a:rPr lang="en-US" dirty="0"/>
              <a:t> </a:t>
            </a:r>
            <a:r>
              <a:rPr lang="en-US" dirty="0" err="1"/>
              <a:t>ipsm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916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313952" y="579396"/>
            <a:ext cx="6936237" cy="1286314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500" b="0" i="0" cap="all" baseline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Lorem </a:t>
            </a:r>
            <a:r>
              <a:rPr lang="en-US" dirty="0" err="1"/>
              <a:t>ipsm</a:t>
            </a:r>
            <a:r>
              <a:rPr lang="en-US" dirty="0"/>
              <a:t> </a:t>
            </a:r>
            <a:r>
              <a:rPr lang="en-US" dirty="0" err="1"/>
              <a:t>dol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ro</a:t>
            </a:r>
            <a:r>
              <a:rPr lang="en-US" dirty="0"/>
              <a:t> </a:t>
            </a:r>
            <a:r>
              <a:rPr lang="en-US" dirty="0" err="1"/>
              <a:t>wel</a:t>
            </a:r>
            <a:endParaRPr lang="en-US" dirty="0"/>
          </a:p>
          <a:p>
            <a:pPr lvl="0"/>
            <a:r>
              <a:rPr lang="en-US" dirty="0"/>
              <a:t>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ro</a:t>
            </a:r>
            <a:r>
              <a:rPr lang="en-US" dirty="0"/>
              <a:t> </a:t>
            </a:r>
            <a:r>
              <a:rPr lang="en-US" dirty="0" err="1"/>
              <a:t>wel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28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97179" y="209344"/>
            <a:ext cx="10727376" cy="1038050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000" b="0" i="0" cap="all" spc="0" baseline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95763" y="1679009"/>
            <a:ext cx="10712749" cy="4183910"/>
          </a:xfrm>
          <a:prstGeom prst="rect">
            <a:avLst/>
          </a:prstGeom>
        </p:spPr>
        <p:txBody>
          <a:bodyPr/>
          <a:lstStyle>
            <a:lvl1pPr marL="274320" indent="-274320" font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30000"/>
              <a:buFont typeface="Arial"/>
              <a:buChar char="•"/>
              <a:defRPr sz="1800" b="0" i="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742950" indent="-285750" fontAlgn="ctr">
              <a:lnSpc>
                <a:spcPct val="100000"/>
              </a:lnSpc>
              <a:buClr>
                <a:schemeClr val="accent5"/>
              </a:buClr>
              <a:buSzPct val="130000"/>
              <a:buFont typeface="Arial"/>
              <a:buChar char="•"/>
              <a:defRPr sz="1800" b="0" i="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143000" indent="-228600" fontAlgn="ctr">
              <a:lnSpc>
                <a:spcPct val="100000"/>
              </a:lnSpc>
              <a:buClr>
                <a:schemeClr val="accent5"/>
              </a:buClr>
              <a:buSzPct val="70000"/>
              <a:buFont typeface="Courier New"/>
              <a:buChar char="o"/>
              <a:defRPr sz="1800" b="0" i="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543050" indent="-171450" fontAlgn="ctr">
              <a:lnSpc>
                <a:spcPct val="100000"/>
              </a:lnSpc>
              <a:buClr>
                <a:schemeClr val="accent5"/>
              </a:buClr>
              <a:buSzPct val="50000"/>
              <a:buFont typeface="Arial"/>
              <a:buChar char="•"/>
              <a:defRPr sz="1800" b="0" i="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/>
              <a:t>Click to add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46014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6" hasCustomPrompt="1"/>
          </p:nvPr>
        </p:nvSpPr>
        <p:spPr>
          <a:xfrm>
            <a:off x="737810" y="1759691"/>
            <a:ext cx="5146524" cy="4030355"/>
          </a:xfrm>
          <a:prstGeom prst="rect">
            <a:avLst/>
          </a:prstGeom>
        </p:spPr>
        <p:txBody>
          <a:bodyPr/>
          <a:lstStyle>
            <a:lvl1pPr marL="171450" indent="-171450" fontAlgn="ctr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800" b="0" i="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742950" indent="-285750" fontAlgn="ctr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800" b="0" i="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143000" indent="-228600" fontAlgn="ctr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800" b="0" i="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543050" indent="-171450" fontAlgn="ctr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800" b="0" i="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/>
              <a:t>Click to add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20" hasCustomPrompt="1"/>
          </p:nvPr>
        </p:nvSpPr>
        <p:spPr>
          <a:xfrm>
            <a:off x="6193230" y="1759691"/>
            <a:ext cx="5271956" cy="4030355"/>
          </a:xfrm>
          <a:prstGeom prst="rect">
            <a:avLst/>
          </a:prstGeom>
        </p:spPr>
        <p:txBody>
          <a:bodyPr/>
          <a:lstStyle>
            <a:lvl1pPr marL="171450" indent="-171450" fontAlgn="ctr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800" b="0" i="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742950" indent="-285750" fontAlgn="ctr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800" b="0" i="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143000" indent="-228600" fontAlgn="ctr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800" b="0" i="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543050" indent="-171450" fontAlgn="ctr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800" b="0" i="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/>
              <a:t>Click to add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97179" y="209344"/>
            <a:ext cx="10727376" cy="1038050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000" b="0" i="0" cap="all" spc="0" baseline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86933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21" hasCustomPrompt="1"/>
          </p:nvPr>
        </p:nvSpPr>
        <p:spPr>
          <a:xfrm>
            <a:off x="497179" y="1605281"/>
            <a:ext cx="10689246" cy="3846395"/>
          </a:xfrm>
          <a:prstGeom prst="rect">
            <a:avLst/>
          </a:prstGeom>
        </p:spPr>
        <p:txBody>
          <a:bodyPr/>
          <a:lstStyle>
            <a:lvl1pPr marL="171450" indent="-171450" fontAlgn="ctr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800" b="0" i="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742950" indent="-285750" fontAlgn="ctr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800" b="0" i="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143000" indent="-228600" fontAlgn="ctr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800" b="0" i="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543050" indent="-171450" fontAlgn="ctr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800" b="0" i="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/>
              <a:t>Click to add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97179" y="209344"/>
            <a:ext cx="10727376" cy="1038050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000" b="0" i="0" cap="all" spc="0" baseline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71980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497179" y="1608128"/>
            <a:ext cx="10727376" cy="40303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sz="1400" dirty="0"/>
              <a:t>Click to add chart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97179" y="209344"/>
            <a:ext cx="10727376" cy="1038050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000" b="0" i="0" cap="all" spc="0" baseline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109818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933679" y="2095811"/>
            <a:ext cx="1824431" cy="40303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800" b="0" i="0" spc="10" baseline="0">
                <a:solidFill>
                  <a:schemeClr val="accent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21" hasCustomPrompt="1"/>
          </p:nvPr>
        </p:nvSpPr>
        <p:spPr>
          <a:xfrm>
            <a:off x="4053076" y="2095811"/>
            <a:ext cx="6205247" cy="4030355"/>
          </a:xfrm>
          <a:prstGeom prst="rect">
            <a:avLst/>
          </a:prstGeom>
        </p:spPr>
        <p:txBody>
          <a:bodyPr/>
          <a:lstStyle>
            <a:lvl1pPr marL="171450" indent="-171450" fontAlgn="ctr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800" b="0" i="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742950" indent="-285750" fontAlgn="ctr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800" b="0" i="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143000" indent="-228600" fontAlgn="ctr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800" b="0" i="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543050" indent="-171450" fontAlgn="ctr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800" b="0" i="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/>
              <a:t>Click to add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97179" y="209344"/>
            <a:ext cx="10727376" cy="1038050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000" b="0" i="0" cap="all" spc="0" baseline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2844534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933679" y="4937139"/>
            <a:ext cx="8324645" cy="10038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800" b="0" i="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/>
              <a:t>Click to add picture caption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192000" cy="4727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3"/>
            <a:ext cx="12192000" cy="4727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solidFill>
                  <a:schemeClr val="tx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b="0" i="0" dirty="0">
                <a:latin typeface="Calibri Light" charset="0"/>
                <a:ea typeface="Calibri Light" charset="0"/>
                <a:cs typeface="Calibri Light" charset="0"/>
              </a:rPr>
              <a:t>Picture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flipV="1">
            <a:off x="2" y="4732421"/>
            <a:ext cx="12191998" cy="12349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5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 userDrawn="1"/>
        </p:nvSpPr>
        <p:spPr>
          <a:xfrm>
            <a:off x="1" y="2236791"/>
            <a:ext cx="12192000" cy="1286314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500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0" i="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Thank you</a:t>
            </a:r>
          </a:p>
        </p:txBody>
      </p:sp>
      <p:sp>
        <p:nvSpPr>
          <p:cNvPr id="4" name="Subtitle 2"/>
          <p:cNvSpPr txBox="1">
            <a:spLocks/>
          </p:cNvSpPr>
          <p:nvPr userDrawn="1"/>
        </p:nvSpPr>
        <p:spPr>
          <a:xfrm>
            <a:off x="1" y="3865045"/>
            <a:ext cx="12192000" cy="8173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cap="all" baseline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b="0" i="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Questions</a:t>
            </a:r>
            <a:r>
              <a:rPr lang="en-US" sz="2200" b="0" i="0" baseline="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rPr>
              <a:t> and comments?</a:t>
            </a:r>
            <a:endParaRPr lang="en-US" sz="2200" b="0" i="0" dirty="0">
              <a:solidFill>
                <a:schemeClr val="bg1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6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6799"/>
            <a:ext cx="6245475" cy="3931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19" y="414131"/>
            <a:ext cx="2121021" cy="6913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07" y="0"/>
            <a:ext cx="4415993" cy="3304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16" y="1418754"/>
            <a:ext cx="11563071" cy="365078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628906" y="1418754"/>
            <a:ext cx="110813" cy="365078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794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0" y="2702688"/>
            <a:ext cx="12192000" cy="2702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02687"/>
            <a:ext cx="12192000" cy="27026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07" y="0"/>
            <a:ext cx="4415993" cy="3304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6799"/>
            <a:ext cx="6245475" cy="393120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504913" y="0"/>
            <a:ext cx="2248942" cy="540537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1480410" y="2273445"/>
            <a:ext cx="5405376" cy="858486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 rot="16200000">
            <a:off x="-1627018" y="2273445"/>
            <a:ext cx="5405376" cy="858486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5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86425" y="6302343"/>
            <a:ext cx="846667" cy="365125"/>
          </a:xfrm>
          <a:prstGeom prst="rect">
            <a:avLst/>
          </a:prstGeom>
        </p:spPr>
        <p:txBody>
          <a:bodyPr vert="horz" anchor="ctr" anchorCtr="0"/>
          <a:lstStyle>
            <a:lvl1pPr algn="r">
              <a:defRPr sz="1200" b="1" spc="100">
                <a:solidFill>
                  <a:schemeClr val="accent2"/>
                </a:solidFill>
              </a:defRPr>
            </a:lvl1pPr>
          </a:lstStyle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08" y="0"/>
            <a:ext cx="4857592" cy="36353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7991" y="6219963"/>
            <a:ext cx="1448685" cy="4722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5272" y="6459147"/>
            <a:ext cx="9269737" cy="3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7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61" r:id="rId3"/>
    <p:sldLayoutId id="2147483656" r:id="rId4"/>
    <p:sldLayoutId id="2147483658" r:id="rId5"/>
    <p:sldLayoutId id="2147483659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0" b="876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 rot="10800000">
            <a:off x="0" y="4376433"/>
            <a:ext cx="12192000" cy="1970578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" y="3728252"/>
            <a:ext cx="12191998" cy="64818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6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37883" y="5321272"/>
            <a:ext cx="4351467" cy="971951"/>
          </a:xfrm>
        </p:spPr>
        <p:txBody>
          <a:bodyPr/>
          <a:lstStyle/>
          <a:p>
            <a:r>
              <a:rPr lang="en-US" dirty="0"/>
              <a:t>GLM vs. ENGLN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Michael Stock, </a:t>
            </a:r>
            <a:r>
              <a:rPr lang="en-US" dirty="0">
                <a:solidFill>
                  <a:schemeClr val="tx1"/>
                </a:solidFill>
              </a:rPr>
              <a:t>Jeff </a:t>
            </a:r>
            <a:r>
              <a:rPr lang="en-US" dirty="0" err="1">
                <a:solidFill>
                  <a:schemeClr val="tx1"/>
                </a:solidFill>
              </a:rPr>
              <a:t>LaPierre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95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6A46F9-CAF7-47B4-9F8C-F47116636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57" y="0"/>
            <a:ext cx="532001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D57250-5122-4F71-BDB0-FAD55527D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708" y="0"/>
            <a:ext cx="532001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A4A583-0312-4692-A245-919B5320E063}"/>
              </a:ext>
            </a:extLst>
          </p:cNvPr>
          <p:cNvSpPr txBox="1"/>
          <p:nvPr/>
        </p:nvSpPr>
        <p:spPr>
          <a:xfrm>
            <a:off x="6299792" y="143543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B30B67-229D-483F-97A5-7476CB670181}"/>
              </a:ext>
            </a:extLst>
          </p:cNvPr>
          <p:cNvSpPr txBox="1"/>
          <p:nvPr/>
        </p:nvSpPr>
        <p:spPr>
          <a:xfrm>
            <a:off x="6303335" y="6073442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51,230,426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95EB6F-9A54-4E9F-A1EF-AE144A850276}"/>
              </a:ext>
            </a:extLst>
          </p:cNvPr>
          <p:cNvSpPr txBox="1"/>
          <p:nvPr/>
        </p:nvSpPr>
        <p:spPr>
          <a:xfrm>
            <a:off x="620216" y="147085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C2230-58FB-4F98-A732-75B1F4D250CE}"/>
              </a:ext>
            </a:extLst>
          </p:cNvPr>
          <p:cNvSpPr txBox="1"/>
          <p:nvPr/>
        </p:nvSpPr>
        <p:spPr>
          <a:xfrm>
            <a:off x="623759" y="6076984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36,696,076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0DB4C6-EC35-4E1E-8D6F-80FAA5A2DF91}"/>
              </a:ext>
            </a:extLst>
          </p:cNvPr>
          <p:cNvSpPr txBox="1"/>
          <p:nvPr/>
        </p:nvSpPr>
        <p:spPr>
          <a:xfrm>
            <a:off x="4874938" y="127600"/>
            <a:ext cx="1658768" cy="646331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</a:t>
            </a:r>
          </a:p>
        </p:txBody>
      </p:sp>
    </p:spTree>
    <p:extLst>
      <p:ext uri="{BB962C8B-B14F-4D97-AF65-F5344CB8AC3E}">
        <p14:creationId xmlns:p14="http://schemas.microsoft.com/office/powerpoint/2010/main" val="198648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77BBBC-D778-4E34-A658-6D6B7F97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57" y="0"/>
            <a:ext cx="53200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D10055-64FB-4FAD-A09A-6AF38B101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708" y="0"/>
            <a:ext cx="532001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A4A583-0312-4692-A245-919B5320E063}"/>
              </a:ext>
            </a:extLst>
          </p:cNvPr>
          <p:cNvSpPr txBox="1"/>
          <p:nvPr/>
        </p:nvSpPr>
        <p:spPr>
          <a:xfrm>
            <a:off x="6299792" y="143543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B30B67-229D-483F-97A5-7476CB670181}"/>
              </a:ext>
            </a:extLst>
          </p:cNvPr>
          <p:cNvSpPr txBox="1"/>
          <p:nvPr/>
        </p:nvSpPr>
        <p:spPr>
          <a:xfrm>
            <a:off x="6303335" y="6073442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47,855,927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95EB6F-9A54-4E9F-A1EF-AE144A850276}"/>
              </a:ext>
            </a:extLst>
          </p:cNvPr>
          <p:cNvSpPr txBox="1"/>
          <p:nvPr/>
        </p:nvSpPr>
        <p:spPr>
          <a:xfrm>
            <a:off x="620216" y="147085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C2230-58FB-4F98-A732-75B1F4D250CE}"/>
              </a:ext>
            </a:extLst>
          </p:cNvPr>
          <p:cNvSpPr txBox="1"/>
          <p:nvPr/>
        </p:nvSpPr>
        <p:spPr>
          <a:xfrm>
            <a:off x="623759" y="6076984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41,799,332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B104F5-54F3-428F-AD69-EC81B8864EA3}"/>
              </a:ext>
            </a:extLst>
          </p:cNvPr>
          <p:cNvSpPr txBox="1"/>
          <p:nvPr/>
        </p:nvSpPr>
        <p:spPr>
          <a:xfrm>
            <a:off x="4874938" y="127600"/>
            <a:ext cx="1658768" cy="646331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</a:t>
            </a:r>
          </a:p>
        </p:txBody>
      </p:sp>
    </p:spTree>
    <p:extLst>
      <p:ext uri="{BB962C8B-B14F-4D97-AF65-F5344CB8AC3E}">
        <p14:creationId xmlns:p14="http://schemas.microsoft.com/office/powerpoint/2010/main" val="3012002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06949-CAD3-4CB7-AF20-32C39AA28B24}"/>
              </a:ext>
            </a:extLst>
          </p:cNvPr>
          <p:cNvSpPr txBox="1"/>
          <p:nvPr/>
        </p:nvSpPr>
        <p:spPr>
          <a:xfrm>
            <a:off x="1079069" y="384700"/>
            <a:ext cx="10727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About the QC flag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CCC4DBC-FC6E-4698-9F6B-EFD4965A89F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7178" y="1579901"/>
            <a:ext cx="10534101" cy="4183910"/>
          </a:xfrm>
        </p:spPr>
        <p:txBody>
          <a:bodyPr/>
          <a:lstStyle/>
          <a:p>
            <a:pPr lvl="1"/>
            <a:r>
              <a:rPr lang="en-US" sz="2800" dirty="0"/>
              <a:t>According to the documentation: </a:t>
            </a:r>
          </a:p>
          <a:p>
            <a:pPr lvl="2"/>
            <a:r>
              <a:rPr lang="en-US" sz="2800" dirty="0"/>
              <a:t>0 = good </a:t>
            </a:r>
          </a:p>
          <a:p>
            <a:pPr lvl="2"/>
            <a:r>
              <a:rPr lang="en-US" sz="2800" dirty="0"/>
              <a:t>Anything else = bad</a:t>
            </a:r>
          </a:p>
          <a:p>
            <a:pPr lvl="1"/>
            <a:r>
              <a:rPr lang="en-US" sz="2800" dirty="0"/>
              <a:t>Filtering on QC flag removes about 3.5% of flashes</a:t>
            </a:r>
          </a:p>
          <a:p>
            <a:pPr lvl="1"/>
            <a:r>
              <a:rPr lang="en-US" sz="2800" dirty="0"/>
              <a:t>QC filtering </a:t>
            </a:r>
            <a:r>
              <a:rPr lang="en-US" sz="2800" b="1" dirty="0"/>
              <a:t>does not </a:t>
            </a:r>
            <a:r>
              <a:rPr lang="en-US" sz="2800" dirty="0"/>
              <a:t>remove all spurious flashes</a:t>
            </a:r>
          </a:p>
        </p:txBody>
      </p:sp>
    </p:spTree>
    <p:extLst>
      <p:ext uri="{BB962C8B-B14F-4D97-AF65-F5344CB8AC3E}">
        <p14:creationId xmlns:p14="http://schemas.microsoft.com/office/powerpoint/2010/main" val="3766995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0007DD-6088-4988-A61F-D51B77E25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57" y="0"/>
            <a:ext cx="53200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3833A-6D20-4ACF-ACC7-8A7EC680D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708" y="0"/>
            <a:ext cx="532001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A4A583-0312-4692-A245-919B5320E063}"/>
              </a:ext>
            </a:extLst>
          </p:cNvPr>
          <p:cNvSpPr txBox="1"/>
          <p:nvPr/>
        </p:nvSpPr>
        <p:spPr>
          <a:xfrm>
            <a:off x="6299792" y="143543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B30B67-229D-483F-97A5-7476CB670181}"/>
              </a:ext>
            </a:extLst>
          </p:cNvPr>
          <p:cNvSpPr txBox="1"/>
          <p:nvPr/>
        </p:nvSpPr>
        <p:spPr>
          <a:xfrm>
            <a:off x="6303335" y="6073442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16,377,478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95EB6F-9A54-4E9F-A1EF-AE144A850276}"/>
              </a:ext>
            </a:extLst>
          </p:cNvPr>
          <p:cNvSpPr txBox="1"/>
          <p:nvPr/>
        </p:nvSpPr>
        <p:spPr>
          <a:xfrm>
            <a:off x="620216" y="147085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GLM (No QC)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C2230-58FB-4F98-A732-75B1F4D250CE}"/>
              </a:ext>
            </a:extLst>
          </p:cNvPr>
          <p:cNvSpPr txBox="1"/>
          <p:nvPr/>
        </p:nvSpPr>
        <p:spPr>
          <a:xfrm>
            <a:off x="623759" y="6076984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19,996,788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C3FAFD-3F94-4BE0-83AA-9D88A437A40E}"/>
              </a:ext>
            </a:extLst>
          </p:cNvPr>
          <p:cNvSpPr txBox="1"/>
          <p:nvPr/>
        </p:nvSpPr>
        <p:spPr>
          <a:xfrm>
            <a:off x="4874938" y="127600"/>
            <a:ext cx="1658768" cy="646331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</a:t>
            </a:r>
          </a:p>
        </p:txBody>
      </p:sp>
    </p:spTree>
    <p:extLst>
      <p:ext uri="{BB962C8B-B14F-4D97-AF65-F5344CB8AC3E}">
        <p14:creationId xmlns:p14="http://schemas.microsoft.com/office/powerpoint/2010/main" val="134625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085C63-489F-4E61-A875-EEA05068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57" y="0"/>
            <a:ext cx="53200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3833A-6D20-4ACF-ACC7-8A7EC680D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708" y="0"/>
            <a:ext cx="532001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A4A583-0312-4692-A245-919B5320E063}"/>
              </a:ext>
            </a:extLst>
          </p:cNvPr>
          <p:cNvSpPr txBox="1"/>
          <p:nvPr/>
        </p:nvSpPr>
        <p:spPr>
          <a:xfrm>
            <a:off x="6299792" y="143543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B30B67-229D-483F-97A5-7476CB670181}"/>
              </a:ext>
            </a:extLst>
          </p:cNvPr>
          <p:cNvSpPr txBox="1"/>
          <p:nvPr/>
        </p:nvSpPr>
        <p:spPr>
          <a:xfrm>
            <a:off x="6303335" y="6073442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16,377,478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95EB6F-9A54-4E9F-A1EF-AE144A850276}"/>
              </a:ext>
            </a:extLst>
          </p:cNvPr>
          <p:cNvSpPr txBox="1"/>
          <p:nvPr/>
        </p:nvSpPr>
        <p:spPr>
          <a:xfrm>
            <a:off x="620216" y="147085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GLM (QC)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C2230-58FB-4F98-A732-75B1F4D250CE}"/>
              </a:ext>
            </a:extLst>
          </p:cNvPr>
          <p:cNvSpPr txBox="1"/>
          <p:nvPr/>
        </p:nvSpPr>
        <p:spPr>
          <a:xfrm>
            <a:off x="623759" y="6076984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19,084,917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C3FAFD-3F94-4BE0-83AA-9D88A437A40E}"/>
              </a:ext>
            </a:extLst>
          </p:cNvPr>
          <p:cNvSpPr txBox="1"/>
          <p:nvPr/>
        </p:nvSpPr>
        <p:spPr>
          <a:xfrm>
            <a:off x="4874938" y="127600"/>
            <a:ext cx="1658768" cy="646331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</a:t>
            </a:r>
          </a:p>
        </p:txBody>
      </p:sp>
    </p:spTree>
    <p:extLst>
      <p:ext uri="{BB962C8B-B14F-4D97-AF65-F5344CB8AC3E}">
        <p14:creationId xmlns:p14="http://schemas.microsoft.com/office/powerpoint/2010/main" val="3809547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1FDA89-FF38-4780-AB5C-32E228436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56" y="0"/>
            <a:ext cx="53200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D10055-64FB-4FAD-A09A-6AF38B101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708" y="0"/>
            <a:ext cx="532001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A4A583-0312-4692-A245-919B5320E063}"/>
              </a:ext>
            </a:extLst>
          </p:cNvPr>
          <p:cNvSpPr txBox="1"/>
          <p:nvPr/>
        </p:nvSpPr>
        <p:spPr>
          <a:xfrm>
            <a:off x="6299792" y="143543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B30B67-229D-483F-97A5-7476CB670181}"/>
              </a:ext>
            </a:extLst>
          </p:cNvPr>
          <p:cNvSpPr txBox="1"/>
          <p:nvPr/>
        </p:nvSpPr>
        <p:spPr>
          <a:xfrm>
            <a:off x="6303335" y="6073442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47,855,927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95EB6F-9A54-4E9F-A1EF-AE144A850276}"/>
              </a:ext>
            </a:extLst>
          </p:cNvPr>
          <p:cNvSpPr txBox="1"/>
          <p:nvPr/>
        </p:nvSpPr>
        <p:spPr>
          <a:xfrm>
            <a:off x="620216" y="147085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GLM (QC)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C2230-58FB-4F98-A732-75B1F4D250CE}"/>
              </a:ext>
            </a:extLst>
          </p:cNvPr>
          <p:cNvSpPr txBox="1"/>
          <p:nvPr/>
        </p:nvSpPr>
        <p:spPr>
          <a:xfrm>
            <a:off x="623759" y="6076984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41,799,332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B104F5-54F3-428F-AD69-EC81B8864EA3}"/>
              </a:ext>
            </a:extLst>
          </p:cNvPr>
          <p:cNvSpPr txBox="1"/>
          <p:nvPr/>
        </p:nvSpPr>
        <p:spPr>
          <a:xfrm>
            <a:off x="4874938" y="127600"/>
            <a:ext cx="1658768" cy="646331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26CE8FC-25AC-4B4E-8203-4F3171A28AE5}"/>
              </a:ext>
            </a:extLst>
          </p:cNvPr>
          <p:cNvSpPr/>
          <p:nvPr/>
        </p:nvSpPr>
        <p:spPr>
          <a:xfrm rot="16200000">
            <a:off x="3592171" y="1913861"/>
            <a:ext cx="717700" cy="23232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2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D77BBBC-D778-4E34-A658-6D6B7F974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57" y="0"/>
            <a:ext cx="53200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D10055-64FB-4FAD-A09A-6AF38B101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708" y="0"/>
            <a:ext cx="532001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A4A583-0312-4692-A245-919B5320E063}"/>
              </a:ext>
            </a:extLst>
          </p:cNvPr>
          <p:cNvSpPr txBox="1"/>
          <p:nvPr/>
        </p:nvSpPr>
        <p:spPr>
          <a:xfrm>
            <a:off x="6299792" y="143543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B30B67-229D-483F-97A5-7476CB670181}"/>
              </a:ext>
            </a:extLst>
          </p:cNvPr>
          <p:cNvSpPr txBox="1"/>
          <p:nvPr/>
        </p:nvSpPr>
        <p:spPr>
          <a:xfrm>
            <a:off x="6303335" y="6073442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47,855,927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95EB6F-9A54-4E9F-A1EF-AE144A850276}"/>
              </a:ext>
            </a:extLst>
          </p:cNvPr>
          <p:cNvSpPr txBox="1"/>
          <p:nvPr/>
        </p:nvSpPr>
        <p:spPr>
          <a:xfrm>
            <a:off x="620216" y="147085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GLM (QC)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C2230-58FB-4F98-A732-75B1F4D250CE}"/>
              </a:ext>
            </a:extLst>
          </p:cNvPr>
          <p:cNvSpPr txBox="1"/>
          <p:nvPr/>
        </p:nvSpPr>
        <p:spPr>
          <a:xfrm>
            <a:off x="623759" y="6076984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40,412,146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B104F5-54F3-428F-AD69-EC81B8864EA3}"/>
              </a:ext>
            </a:extLst>
          </p:cNvPr>
          <p:cNvSpPr txBox="1"/>
          <p:nvPr/>
        </p:nvSpPr>
        <p:spPr>
          <a:xfrm>
            <a:off x="4874938" y="127600"/>
            <a:ext cx="1658768" cy="646331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F5A7F43-CF52-4979-914B-9D5C5593A2F3}"/>
              </a:ext>
            </a:extLst>
          </p:cNvPr>
          <p:cNvSpPr/>
          <p:nvPr/>
        </p:nvSpPr>
        <p:spPr>
          <a:xfrm rot="16200000">
            <a:off x="3592171" y="1913861"/>
            <a:ext cx="717700" cy="23232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68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06949-CAD3-4CB7-AF20-32C39AA28B24}"/>
              </a:ext>
            </a:extLst>
          </p:cNvPr>
          <p:cNvSpPr txBox="1"/>
          <p:nvPr/>
        </p:nvSpPr>
        <p:spPr>
          <a:xfrm>
            <a:off x="1079069" y="363434"/>
            <a:ext cx="10727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Matching Flashes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CCC4DBC-FC6E-4698-9F6B-EFD4965A89F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7178" y="1579901"/>
            <a:ext cx="10534101" cy="4183910"/>
          </a:xfrm>
        </p:spPr>
        <p:txBody>
          <a:bodyPr/>
          <a:lstStyle/>
          <a:p>
            <a:pPr lvl="1"/>
            <a:r>
              <a:rPr lang="en-US" sz="2800" dirty="0"/>
              <a:t>An ENTLN and GLM flash match if:</a:t>
            </a:r>
          </a:p>
          <a:p>
            <a:pPr lvl="2"/>
            <a:r>
              <a:rPr lang="en-US" sz="2800" dirty="0"/>
              <a:t>Durations of flashes overlap</a:t>
            </a:r>
          </a:p>
          <a:p>
            <a:pPr lvl="2"/>
            <a:r>
              <a:rPr lang="en-US" sz="2800" dirty="0"/>
              <a:t>Center of flashes are closer than 50 km</a:t>
            </a:r>
          </a:p>
          <a:p>
            <a:pPr lvl="2"/>
            <a:r>
              <a:rPr lang="en-US" sz="2800" dirty="0"/>
              <a:t>Dec 2017 through July 2018 </a:t>
            </a:r>
          </a:p>
          <a:p>
            <a:pPr lvl="1"/>
            <a:r>
              <a:rPr lang="en-US" sz="2800" dirty="0"/>
              <a:t>GLM filters:</a:t>
            </a:r>
          </a:p>
          <a:p>
            <a:pPr lvl="2"/>
            <a:r>
              <a:rPr lang="en-US" sz="2800" dirty="0"/>
              <a:t>QC = 0</a:t>
            </a:r>
          </a:p>
          <a:p>
            <a:pPr lvl="2"/>
            <a:r>
              <a:rPr lang="en-US" sz="2800" dirty="0"/>
              <a:t>Single group flashes excluded</a:t>
            </a:r>
          </a:p>
          <a:p>
            <a:pPr lvl="1"/>
            <a:r>
              <a:rPr lang="en-US" sz="2800" dirty="0"/>
              <a:t>1 degree bins, minimum 100 flashes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B3D24A6-A839-4E05-BDBA-C7C69A65B893}"/>
              </a:ext>
            </a:extLst>
          </p:cNvPr>
          <p:cNvSpPr txBox="1">
            <a:spLocks/>
          </p:cNvSpPr>
          <p:nvPr/>
        </p:nvSpPr>
        <p:spPr>
          <a:xfrm>
            <a:off x="6169668" y="3677171"/>
            <a:ext cx="4767710" cy="2110721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30000"/>
              <a:buFont typeface="Arial"/>
              <a:buChar char="•"/>
              <a:defRPr sz="1800" b="0" i="0" kern="120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742950" indent="-285750" algn="l" defTabSz="457200" rtl="0" eaLnBrk="1" fontAlgn="ctr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SzPct val="130000"/>
              <a:buFont typeface="Arial"/>
              <a:buChar char="•"/>
              <a:defRPr sz="1800" b="0" i="0" kern="120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 marL="1143000" indent="-228600" algn="l" defTabSz="457200" rtl="0" eaLnBrk="1" fontAlgn="ctr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SzPct val="70000"/>
              <a:buFont typeface="Courier New"/>
              <a:buChar char="o"/>
              <a:defRPr sz="1800" b="0" i="0" kern="120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 marL="1543050" indent="-171450" algn="l" defTabSz="457200" rtl="0" eaLnBrk="1" fontAlgn="ctr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SzPct val="50000"/>
              <a:buFont typeface="Arial"/>
              <a:buChar char="•"/>
              <a:defRPr sz="1800" b="0" i="0" kern="1200" spc="10" baseline="0">
                <a:solidFill>
                  <a:srgbClr val="455560"/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 marL="2057400" indent="-228600" algn="l" defTabSz="457200" rtl="0" eaLnBrk="1" latinLnBrk="0" hangingPunct="1">
              <a:lnSpc>
                <a:spcPts val="2040"/>
              </a:lnSpc>
              <a:spcBef>
                <a:spcPct val="20000"/>
              </a:spcBef>
              <a:buFont typeface="Arial"/>
              <a:buChar char="»"/>
              <a:defRPr sz="1100" kern="1200" spc="10">
                <a:solidFill>
                  <a:srgbClr val="4555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ENGLN filters:</a:t>
            </a:r>
          </a:p>
          <a:p>
            <a:pPr lvl="2"/>
            <a:r>
              <a:rPr lang="en-US" sz="2800" dirty="0"/>
              <a:t>Exclude GLM blackouts</a:t>
            </a:r>
          </a:p>
        </p:txBody>
      </p:sp>
    </p:spTree>
    <p:extLst>
      <p:ext uri="{BB962C8B-B14F-4D97-AF65-F5344CB8AC3E}">
        <p14:creationId xmlns:p14="http://schemas.microsoft.com/office/powerpoint/2010/main" val="47641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06949-CAD3-4CB7-AF20-32C39AA28B24}"/>
              </a:ext>
            </a:extLst>
          </p:cNvPr>
          <p:cNvSpPr txBox="1"/>
          <p:nvPr/>
        </p:nvSpPr>
        <p:spPr>
          <a:xfrm>
            <a:off x="1079069" y="395332"/>
            <a:ext cx="10727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Numerical Overview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1F97348-53E9-45EE-B9D4-AA5F35B46935}"/>
              </a:ext>
            </a:extLst>
          </p:cNvPr>
          <p:cNvGraphicFramePr>
            <a:graphicFrameLocks noGrp="1"/>
          </p:cNvGraphicFramePr>
          <p:nvPr>
            <p:ph idx="16"/>
            <p:extLst>
              <p:ext uri="{D42A27DB-BD31-4B8C-83A1-F6EECF244321}">
                <p14:modId xmlns:p14="http://schemas.microsoft.com/office/powerpoint/2010/main" val="658962964"/>
              </p:ext>
            </p:extLst>
          </p:nvPr>
        </p:nvGraphicFramePr>
        <p:xfrm>
          <a:off x="495300" y="1679575"/>
          <a:ext cx="10712451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2621">
                  <a:extLst>
                    <a:ext uri="{9D8B030D-6E8A-4147-A177-3AD203B41FA5}">
                      <a16:colId xmlns:a16="http://schemas.microsoft.com/office/drawing/2014/main" val="1609985582"/>
                    </a:ext>
                  </a:extLst>
                </a:gridCol>
                <a:gridCol w="2902688">
                  <a:extLst>
                    <a:ext uri="{9D8B030D-6E8A-4147-A177-3AD203B41FA5}">
                      <a16:colId xmlns:a16="http://schemas.microsoft.com/office/drawing/2014/main" val="326028341"/>
                    </a:ext>
                  </a:extLst>
                </a:gridCol>
                <a:gridCol w="2877142">
                  <a:extLst>
                    <a:ext uri="{9D8B030D-6E8A-4147-A177-3AD203B41FA5}">
                      <a16:colId xmlns:a16="http://schemas.microsoft.com/office/drawing/2014/main" val="34524067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ENGLN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GLM (East)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691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Total Flashes Located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189,000,367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192,539,614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3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Total Flashes Matched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95,225,159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64,643,981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910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          CG Flashes Matched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44,050,017</a:t>
                      </a:r>
                      <a:endParaRPr lang="en-US" sz="2800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25,451,066</a:t>
                      </a:r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0182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N. Hemisphere Flashes Located</a:t>
                      </a:r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160,410,159</a:t>
                      </a:r>
                      <a:endParaRPr lang="en-US" sz="28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109,274,892</a:t>
                      </a:r>
                      <a:endParaRPr lang="en-US" sz="28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00428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N. Hemisphere Flashes Matched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81,193,334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52,426,946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085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          CG Flashes Matched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65,765,391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16,541,198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599358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28B605F3-6F1C-436B-B709-DDBE38E940A3}"/>
              </a:ext>
            </a:extLst>
          </p:cNvPr>
          <p:cNvGrpSpPr/>
          <p:nvPr/>
        </p:nvGrpSpPr>
        <p:grpSpPr>
          <a:xfrm>
            <a:off x="8277447" y="2376226"/>
            <a:ext cx="1084520" cy="2241849"/>
            <a:chOff x="8277447" y="2376226"/>
            <a:chExt cx="1084520" cy="224184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FB773A-EF8D-49AA-95C0-22BCB2C3E689}"/>
                </a:ext>
              </a:extLst>
            </p:cNvPr>
            <p:cNvSpPr/>
            <p:nvPr/>
          </p:nvSpPr>
          <p:spPr>
            <a:xfrm rot="1760058">
              <a:off x="8447536" y="2376226"/>
              <a:ext cx="871870" cy="369332"/>
            </a:xfrm>
            <a:prstGeom prst="ellipse">
              <a:avLst/>
            </a:prstGeom>
            <a:solidFill>
              <a:srgbClr val="FFFFFF">
                <a:alpha val="41961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34%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61AD5C4-D34D-40E5-88A2-E6DD7F4AB421}"/>
                </a:ext>
              </a:extLst>
            </p:cNvPr>
            <p:cNvCxnSpPr/>
            <p:nvPr/>
          </p:nvCxnSpPr>
          <p:spPr>
            <a:xfrm>
              <a:off x="8277447" y="2408274"/>
              <a:ext cx="1084520" cy="57947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F02837E-CA96-4634-B3BB-F109ABFD4AD4}"/>
                </a:ext>
              </a:extLst>
            </p:cNvPr>
            <p:cNvSpPr/>
            <p:nvPr/>
          </p:nvSpPr>
          <p:spPr>
            <a:xfrm rot="1760058">
              <a:off x="8447536" y="4006552"/>
              <a:ext cx="871870" cy="369332"/>
            </a:xfrm>
            <a:prstGeom prst="ellipse">
              <a:avLst/>
            </a:prstGeom>
            <a:solidFill>
              <a:srgbClr val="FFFFFF">
                <a:alpha val="41961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32%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7BAF7F8-2178-417B-855E-BA4F1D5757AC}"/>
                </a:ext>
              </a:extLst>
            </p:cNvPr>
            <p:cNvCxnSpPr/>
            <p:nvPr/>
          </p:nvCxnSpPr>
          <p:spPr>
            <a:xfrm>
              <a:off x="8277447" y="4038600"/>
              <a:ext cx="1084520" cy="57947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A7D476F-3E02-485F-84C3-8A090D604D40}"/>
              </a:ext>
            </a:extLst>
          </p:cNvPr>
          <p:cNvGrpSpPr/>
          <p:nvPr/>
        </p:nvGrpSpPr>
        <p:grpSpPr>
          <a:xfrm>
            <a:off x="8346092" y="2408274"/>
            <a:ext cx="1015875" cy="2125857"/>
            <a:chOff x="8303969" y="2407837"/>
            <a:chExt cx="1015875" cy="212585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7C9DD35-CD9C-463F-8EB5-54419C02AC1F}"/>
                </a:ext>
              </a:extLst>
            </p:cNvPr>
            <p:cNvSpPr/>
            <p:nvPr/>
          </p:nvSpPr>
          <p:spPr>
            <a:xfrm rot="20200891">
              <a:off x="8331913" y="3953782"/>
              <a:ext cx="871870" cy="369332"/>
            </a:xfrm>
            <a:prstGeom prst="ellipse">
              <a:avLst/>
            </a:prstGeom>
            <a:solidFill>
              <a:srgbClr val="FFFFFF">
                <a:alpha val="41961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74%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4C604A5-B052-4242-A237-D4C149FC65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03969" y="4038600"/>
              <a:ext cx="1004806" cy="49509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C528AA5-2443-466B-8EE4-10D00146B5B0}"/>
                </a:ext>
              </a:extLst>
            </p:cNvPr>
            <p:cNvSpPr/>
            <p:nvPr/>
          </p:nvSpPr>
          <p:spPr>
            <a:xfrm rot="20200891">
              <a:off x="8342982" y="2407837"/>
              <a:ext cx="871870" cy="369332"/>
            </a:xfrm>
            <a:prstGeom prst="ellipse">
              <a:avLst/>
            </a:prstGeom>
            <a:solidFill>
              <a:srgbClr val="FFFFFF">
                <a:alpha val="41961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49%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EE1A187-9468-471B-9558-540DA05B81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5038" y="2492655"/>
              <a:ext cx="1004806" cy="49509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40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23E88A-9A7E-495A-AF2B-50CEF34578A9}"/>
              </a:ext>
            </a:extLst>
          </p:cNvPr>
          <p:cNvSpPr/>
          <p:nvPr/>
        </p:nvSpPr>
        <p:spPr>
          <a:xfrm>
            <a:off x="3485706" y="2817628"/>
            <a:ext cx="2381694" cy="2413590"/>
          </a:xfrm>
          <a:prstGeom prst="ellipse">
            <a:avLst/>
          </a:prstGeom>
          <a:noFill/>
          <a:ln w="762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014FA09-78CC-4705-BD60-A1A15720FCED}"/>
              </a:ext>
            </a:extLst>
          </p:cNvPr>
          <p:cNvSpPr/>
          <p:nvPr/>
        </p:nvSpPr>
        <p:spPr>
          <a:xfrm>
            <a:off x="4676554" y="1793953"/>
            <a:ext cx="4093536" cy="423175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8B7126-9037-4F98-B8EF-01C6F1650634}"/>
              </a:ext>
            </a:extLst>
          </p:cNvPr>
          <p:cNvSpPr txBox="1"/>
          <p:nvPr/>
        </p:nvSpPr>
        <p:spPr>
          <a:xfrm>
            <a:off x="1079069" y="395332"/>
            <a:ext cx="10727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Southern Hemisphere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9BCFD-F560-4FD5-B993-CB139D5FBAD3}"/>
              </a:ext>
            </a:extLst>
          </p:cNvPr>
          <p:cNvSpPr txBox="1"/>
          <p:nvPr/>
        </p:nvSpPr>
        <p:spPr>
          <a:xfrm>
            <a:off x="2471939" y="1086067"/>
            <a:ext cx="1967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ENTLN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3703D0-B256-4F53-AF69-3FAB2B65B634}"/>
              </a:ext>
            </a:extLst>
          </p:cNvPr>
          <p:cNvSpPr txBox="1"/>
          <p:nvPr/>
        </p:nvSpPr>
        <p:spPr>
          <a:xfrm>
            <a:off x="8360626" y="1103218"/>
            <a:ext cx="1967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GLM</a:t>
            </a:r>
          </a:p>
        </p:txBody>
      </p:sp>
    </p:spTree>
    <p:extLst>
      <p:ext uri="{BB962C8B-B14F-4D97-AF65-F5344CB8AC3E}">
        <p14:creationId xmlns:p14="http://schemas.microsoft.com/office/powerpoint/2010/main" val="227463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06949-CAD3-4CB7-AF20-32C39AA28B24}"/>
              </a:ext>
            </a:extLst>
          </p:cNvPr>
          <p:cNvSpPr txBox="1"/>
          <p:nvPr/>
        </p:nvSpPr>
        <p:spPr>
          <a:xfrm>
            <a:off x="1079069" y="395332"/>
            <a:ext cx="10727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Simple Density Comparison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CCC4DBC-FC6E-4698-9F6B-EFD4965A89F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7178" y="1579901"/>
            <a:ext cx="9640049" cy="4183910"/>
          </a:xfrm>
        </p:spPr>
        <p:txBody>
          <a:bodyPr/>
          <a:lstStyle/>
          <a:p>
            <a:pPr lvl="1"/>
            <a:r>
              <a:rPr lang="en-US" sz="2800" dirty="0"/>
              <a:t>0.25 degree bins</a:t>
            </a:r>
          </a:p>
          <a:p>
            <a:pPr lvl="1"/>
            <a:r>
              <a:rPr lang="en-US" sz="2800" dirty="0"/>
              <a:t>Lat : -60 – 60   </a:t>
            </a:r>
            <a:r>
              <a:rPr lang="en-US" sz="2800" dirty="0">
                <a:solidFill>
                  <a:srgbClr val="C00000"/>
                </a:solidFill>
              </a:rPr>
              <a:t>Lon: -130 – -30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January –</a:t>
            </a:r>
            <a:r>
              <a:rPr lang="en-US" sz="2800" dirty="0">
                <a:solidFill>
                  <a:srgbClr val="C00000"/>
                </a:solidFill>
              </a:rPr>
              <a:t> August 2018</a:t>
            </a:r>
          </a:p>
          <a:p>
            <a:pPr lvl="1"/>
            <a:r>
              <a:rPr lang="en-US" sz="2800" dirty="0"/>
              <a:t>Counting Flashes</a:t>
            </a:r>
          </a:p>
          <a:p>
            <a:pPr lvl="2"/>
            <a:r>
              <a:rPr lang="en-US" sz="2800" dirty="0"/>
              <a:t>ENGLN – All flashes</a:t>
            </a:r>
          </a:p>
          <a:p>
            <a:pPr lvl="2"/>
            <a:r>
              <a:rPr lang="en-US" sz="2800" dirty="0"/>
              <a:t>GLM – All flashes longer than 3 </a:t>
            </a:r>
            <a:r>
              <a:rPr lang="en-US" sz="2800" dirty="0" err="1"/>
              <a:t>ms</a:t>
            </a:r>
            <a:r>
              <a:rPr lang="en-US" sz="2800" dirty="0"/>
              <a:t> (QC flag ignored)</a:t>
            </a:r>
          </a:p>
        </p:txBody>
      </p:sp>
    </p:spTree>
    <p:extLst>
      <p:ext uri="{BB962C8B-B14F-4D97-AF65-F5344CB8AC3E}">
        <p14:creationId xmlns:p14="http://schemas.microsoft.com/office/powerpoint/2010/main" val="122950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A23E88A-9A7E-495A-AF2B-50CEF34578A9}"/>
              </a:ext>
            </a:extLst>
          </p:cNvPr>
          <p:cNvSpPr/>
          <p:nvPr/>
        </p:nvSpPr>
        <p:spPr>
          <a:xfrm>
            <a:off x="3248246" y="1811104"/>
            <a:ext cx="4091762" cy="4214607"/>
          </a:xfrm>
          <a:prstGeom prst="ellipse">
            <a:avLst/>
          </a:prstGeom>
          <a:noFill/>
          <a:ln w="762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014FA09-78CC-4705-BD60-A1A15720FCED}"/>
              </a:ext>
            </a:extLst>
          </p:cNvPr>
          <p:cNvSpPr/>
          <p:nvPr/>
        </p:nvSpPr>
        <p:spPr>
          <a:xfrm>
            <a:off x="4676554" y="1793953"/>
            <a:ext cx="4093536" cy="423175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8B7126-9037-4F98-B8EF-01C6F1650634}"/>
              </a:ext>
            </a:extLst>
          </p:cNvPr>
          <p:cNvSpPr txBox="1"/>
          <p:nvPr/>
        </p:nvSpPr>
        <p:spPr>
          <a:xfrm>
            <a:off x="1079069" y="395332"/>
            <a:ext cx="10727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Northern Hemisphere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B9BCFD-F560-4FD5-B993-CB139D5FBAD3}"/>
              </a:ext>
            </a:extLst>
          </p:cNvPr>
          <p:cNvSpPr txBox="1"/>
          <p:nvPr/>
        </p:nvSpPr>
        <p:spPr>
          <a:xfrm>
            <a:off x="2471939" y="1086067"/>
            <a:ext cx="1967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ENTLN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3703D0-B256-4F53-AF69-3FAB2B65B634}"/>
              </a:ext>
            </a:extLst>
          </p:cNvPr>
          <p:cNvSpPr txBox="1"/>
          <p:nvPr/>
        </p:nvSpPr>
        <p:spPr>
          <a:xfrm>
            <a:off x="8360626" y="1103218"/>
            <a:ext cx="1967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GLM</a:t>
            </a:r>
          </a:p>
        </p:txBody>
      </p:sp>
    </p:spTree>
    <p:extLst>
      <p:ext uri="{BB962C8B-B14F-4D97-AF65-F5344CB8AC3E}">
        <p14:creationId xmlns:p14="http://schemas.microsoft.com/office/powerpoint/2010/main" val="195514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338A85E-860E-4A52-999C-87246E657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186"/>
            <a:ext cx="12192000" cy="553643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8B7126-9037-4F98-B8EF-01C6F1650634}"/>
              </a:ext>
            </a:extLst>
          </p:cNvPr>
          <p:cNvSpPr txBox="1"/>
          <p:nvPr/>
        </p:nvSpPr>
        <p:spPr>
          <a:xfrm>
            <a:off x="1079069" y="65722"/>
            <a:ext cx="4917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Location Accuracy</a:t>
            </a:r>
          </a:p>
        </p:txBody>
      </p:sp>
    </p:spTree>
    <p:extLst>
      <p:ext uri="{BB962C8B-B14F-4D97-AF65-F5344CB8AC3E}">
        <p14:creationId xmlns:p14="http://schemas.microsoft.com/office/powerpoint/2010/main" val="756048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38C5911-BFA2-4607-B497-72A62A6AD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763" y="1107757"/>
            <a:ext cx="6216502" cy="57499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53527E-B2D3-4D90-B038-CE38DB680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041" y="1110984"/>
            <a:ext cx="6268224" cy="574701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8B7126-9037-4F98-B8EF-01C6F1650634}"/>
              </a:ext>
            </a:extLst>
          </p:cNvPr>
          <p:cNvSpPr txBox="1"/>
          <p:nvPr/>
        </p:nvSpPr>
        <p:spPr>
          <a:xfrm>
            <a:off x="1079069" y="65722"/>
            <a:ext cx="4917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Detection Efficiency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41F984-CAD4-4E49-8A10-863710FE86FF}"/>
              </a:ext>
            </a:extLst>
          </p:cNvPr>
          <p:cNvSpPr txBox="1"/>
          <p:nvPr/>
        </p:nvSpPr>
        <p:spPr>
          <a:xfrm>
            <a:off x="198218" y="518771"/>
            <a:ext cx="1967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ENTLN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5AF917-E9EA-4AA4-A01C-26C99D5B7EC5}"/>
              </a:ext>
            </a:extLst>
          </p:cNvPr>
          <p:cNvSpPr txBox="1"/>
          <p:nvPr/>
        </p:nvSpPr>
        <p:spPr>
          <a:xfrm>
            <a:off x="9349279" y="521041"/>
            <a:ext cx="1967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GLM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A8C531C-A8A7-48E9-9D44-C3AAAC6EB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82" y="1110984"/>
            <a:ext cx="6062484" cy="57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6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FA2E4F-E15A-4291-83CF-B21C1C2D3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041" y="1107436"/>
            <a:ext cx="6216501" cy="5666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A5B0E2-B0F8-4BDC-BD39-D85735E5E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277" y="1107436"/>
            <a:ext cx="6268223" cy="566405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8B7126-9037-4F98-B8EF-01C6F1650634}"/>
              </a:ext>
            </a:extLst>
          </p:cNvPr>
          <p:cNvSpPr txBox="1"/>
          <p:nvPr/>
        </p:nvSpPr>
        <p:spPr>
          <a:xfrm>
            <a:off x="1079069" y="65722"/>
            <a:ext cx="4917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GLM Amplitude Bias</a:t>
            </a:r>
          </a:p>
        </p:txBody>
      </p:sp>
    </p:spTree>
    <p:extLst>
      <p:ext uri="{BB962C8B-B14F-4D97-AF65-F5344CB8AC3E}">
        <p14:creationId xmlns:p14="http://schemas.microsoft.com/office/powerpoint/2010/main" val="1869450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44CC38-D18E-4117-B71D-B8296A770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75" y="1107436"/>
            <a:ext cx="5894671" cy="5750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928878-2ACF-4A15-AC31-D5FA9B111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946" y="1050735"/>
            <a:ext cx="6055967" cy="580652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8B7126-9037-4F98-B8EF-01C6F1650634}"/>
              </a:ext>
            </a:extLst>
          </p:cNvPr>
          <p:cNvSpPr txBox="1"/>
          <p:nvPr/>
        </p:nvSpPr>
        <p:spPr>
          <a:xfrm>
            <a:off x="1079068" y="65722"/>
            <a:ext cx="6155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ENGLN Area and Energy Bias</a:t>
            </a:r>
          </a:p>
        </p:txBody>
      </p:sp>
    </p:spTree>
    <p:extLst>
      <p:ext uri="{BB962C8B-B14F-4D97-AF65-F5344CB8AC3E}">
        <p14:creationId xmlns:p14="http://schemas.microsoft.com/office/powerpoint/2010/main" val="4265225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06949-CAD3-4CB7-AF20-32C39AA28B24}"/>
              </a:ext>
            </a:extLst>
          </p:cNvPr>
          <p:cNvSpPr txBox="1"/>
          <p:nvPr/>
        </p:nvSpPr>
        <p:spPr>
          <a:xfrm>
            <a:off x="1079069" y="400648"/>
            <a:ext cx="10727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Summary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CCC4DBC-FC6E-4698-9F6B-EFD4965A89F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7178" y="1579901"/>
            <a:ext cx="9640049" cy="4183910"/>
          </a:xfrm>
        </p:spPr>
        <p:txBody>
          <a:bodyPr/>
          <a:lstStyle/>
          <a:p>
            <a:pPr lvl="1"/>
            <a:r>
              <a:rPr lang="en-US" sz="2800" dirty="0"/>
              <a:t>GLM and ENGLN locate about the same quantity of lightning, but only match about 50%</a:t>
            </a:r>
          </a:p>
          <a:p>
            <a:pPr lvl="1"/>
            <a:r>
              <a:rPr lang="en-US" sz="2800" dirty="0"/>
              <a:t>GLM detection efficiency is not uniform</a:t>
            </a:r>
          </a:p>
          <a:p>
            <a:pPr lvl="1"/>
            <a:r>
              <a:rPr lang="en-US" sz="2800" dirty="0"/>
              <a:t>GLM QA flag needs some work for operational use</a:t>
            </a:r>
          </a:p>
          <a:p>
            <a:pPr lvl="1"/>
            <a:r>
              <a:rPr lang="en-US" sz="2800" dirty="0"/>
              <a:t>GLM location accuracy is much improved</a:t>
            </a:r>
          </a:p>
        </p:txBody>
      </p:sp>
    </p:spTree>
    <p:extLst>
      <p:ext uri="{BB962C8B-B14F-4D97-AF65-F5344CB8AC3E}">
        <p14:creationId xmlns:p14="http://schemas.microsoft.com/office/powerpoint/2010/main" val="387009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1437AD7-DADD-43E9-BB97-F3BD85E34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60" y="0"/>
            <a:ext cx="532001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017D21-B381-41DD-A5E5-6FC6CBD48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296" y="0"/>
            <a:ext cx="5320013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A4A583-0312-4692-A245-919B5320E063}"/>
              </a:ext>
            </a:extLst>
          </p:cNvPr>
          <p:cNvSpPr txBox="1"/>
          <p:nvPr/>
        </p:nvSpPr>
        <p:spPr>
          <a:xfrm>
            <a:off x="6299792" y="143543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476801-E818-4EAF-9E77-6A5BE8303094}"/>
              </a:ext>
            </a:extLst>
          </p:cNvPr>
          <p:cNvSpPr txBox="1"/>
          <p:nvPr/>
        </p:nvSpPr>
        <p:spPr>
          <a:xfrm>
            <a:off x="6314457" y="6090684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231,836,840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6C577D-6F0D-429E-879D-E6E28576EFC7}"/>
              </a:ext>
            </a:extLst>
          </p:cNvPr>
          <p:cNvSpPr txBox="1"/>
          <p:nvPr/>
        </p:nvSpPr>
        <p:spPr>
          <a:xfrm>
            <a:off x="620216" y="147085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9ED5E0-CBAB-4CC7-BB0C-B96EF9FA800B}"/>
              </a:ext>
            </a:extLst>
          </p:cNvPr>
          <p:cNvSpPr txBox="1"/>
          <p:nvPr/>
        </p:nvSpPr>
        <p:spPr>
          <a:xfrm>
            <a:off x="623759" y="6076984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221,762,879</a:t>
            </a:r>
          </a:p>
        </p:txBody>
      </p:sp>
    </p:spTree>
    <p:extLst>
      <p:ext uri="{BB962C8B-B14F-4D97-AF65-F5344CB8AC3E}">
        <p14:creationId xmlns:p14="http://schemas.microsoft.com/office/powerpoint/2010/main" val="1072426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3289DA-244F-40C8-A4F8-1E73610A7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296" y="0"/>
            <a:ext cx="5320013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A4A583-0312-4692-A245-919B5320E063}"/>
              </a:ext>
            </a:extLst>
          </p:cNvPr>
          <p:cNvSpPr txBox="1"/>
          <p:nvPr/>
        </p:nvSpPr>
        <p:spPr>
          <a:xfrm>
            <a:off x="6299792" y="143543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B30B67-229D-483F-97A5-7476CB670181}"/>
              </a:ext>
            </a:extLst>
          </p:cNvPr>
          <p:cNvSpPr txBox="1"/>
          <p:nvPr/>
        </p:nvSpPr>
        <p:spPr>
          <a:xfrm>
            <a:off x="6303335" y="6073442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12,231,148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6334A5-0F3A-470D-B70D-3FCA0DD63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60" y="0"/>
            <a:ext cx="5320013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95EB6F-9A54-4E9F-A1EF-AE144A850276}"/>
              </a:ext>
            </a:extLst>
          </p:cNvPr>
          <p:cNvSpPr txBox="1"/>
          <p:nvPr/>
        </p:nvSpPr>
        <p:spPr>
          <a:xfrm>
            <a:off x="620216" y="147085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C2230-58FB-4F98-A732-75B1F4D250CE}"/>
              </a:ext>
            </a:extLst>
          </p:cNvPr>
          <p:cNvSpPr txBox="1"/>
          <p:nvPr/>
        </p:nvSpPr>
        <p:spPr>
          <a:xfrm>
            <a:off x="623759" y="6076984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23,065,218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8E8FF2-1047-4320-BCED-56F907D8885C}"/>
              </a:ext>
            </a:extLst>
          </p:cNvPr>
          <p:cNvSpPr txBox="1"/>
          <p:nvPr/>
        </p:nvSpPr>
        <p:spPr>
          <a:xfrm>
            <a:off x="4874938" y="127600"/>
            <a:ext cx="1658768" cy="646331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</a:t>
            </a:r>
          </a:p>
        </p:txBody>
      </p:sp>
    </p:spTree>
    <p:extLst>
      <p:ext uri="{BB962C8B-B14F-4D97-AF65-F5344CB8AC3E}">
        <p14:creationId xmlns:p14="http://schemas.microsoft.com/office/powerpoint/2010/main" val="3503120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19C464-5FD2-4990-9C57-58EF4034B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296" y="0"/>
            <a:ext cx="532001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A4A583-0312-4692-A245-919B5320E063}"/>
              </a:ext>
            </a:extLst>
          </p:cNvPr>
          <p:cNvSpPr txBox="1"/>
          <p:nvPr/>
        </p:nvSpPr>
        <p:spPr>
          <a:xfrm>
            <a:off x="6299792" y="143543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B30B67-229D-483F-97A5-7476CB670181}"/>
              </a:ext>
            </a:extLst>
          </p:cNvPr>
          <p:cNvSpPr txBox="1"/>
          <p:nvPr/>
        </p:nvSpPr>
        <p:spPr>
          <a:xfrm>
            <a:off x="6303335" y="6073442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8,498,052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E562B3-925F-4B82-8216-4D9922152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59" y="0"/>
            <a:ext cx="5320013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95EB6F-9A54-4E9F-A1EF-AE144A850276}"/>
              </a:ext>
            </a:extLst>
          </p:cNvPr>
          <p:cNvSpPr txBox="1"/>
          <p:nvPr/>
        </p:nvSpPr>
        <p:spPr>
          <a:xfrm>
            <a:off x="620216" y="147085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C2230-58FB-4F98-A732-75B1F4D250CE}"/>
              </a:ext>
            </a:extLst>
          </p:cNvPr>
          <p:cNvSpPr txBox="1"/>
          <p:nvPr/>
        </p:nvSpPr>
        <p:spPr>
          <a:xfrm>
            <a:off x="623759" y="6076984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16,435,188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15C161-DD4C-4909-970D-2FDB078FB6E8}"/>
              </a:ext>
            </a:extLst>
          </p:cNvPr>
          <p:cNvSpPr txBox="1"/>
          <p:nvPr/>
        </p:nvSpPr>
        <p:spPr>
          <a:xfrm>
            <a:off x="4874937" y="127600"/>
            <a:ext cx="1887369" cy="646331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</a:t>
            </a:r>
          </a:p>
        </p:txBody>
      </p:sp>
    </p:spTree>
    <p:extLst>
      <p:ext uri="{BB962C8B-B14F-4D97-AF65-F5344CB8AC3E}">
        <p14:creationId xmlns:p14="http://schemas.microsoft.com/office/powerpoint/2010/main" val="3874376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5DAD41-A6E3-4036-86FF-2B07BE44C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58" y="0"/>
            <a:ext cx="532001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BAB2B-F7A2-404B-9217-A217D0EB0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708" y="0"/>
            <a:ext cx="532001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A4A583-0312-4692-A245-919B5320E063}"/>
              </a:ext>
            </a:extLst>
          </p:cNvPr>
          <p:cNvSpPr txBox="1"/>
          <p:nvPr/>
        </p:nvSpPr>
        <p:spPr>
          <a:xfrm>
            <a:off x="6299792" y="143543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B30B67-229D-483F-97A5-7476CB670181}"/>
              </a:ext>
            </a:extLst>
          </p:cNvPr>
          <p:cNvSpPr txBox="1"/>
          <p:nvPr/>
        </p:nvSpPr>
        <p:spPr>
          <a:xfrm>
            <a:off x="6303335" y="6073442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12,072,188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95EB6F-9A54-4E9F-A1EF-AE144A850276}"/>
              </a:ext>
            </a:extLst>
          </p:cNvPr>
          <p:cNvSpPr txBox="1"/>
          <p:nvPr/>
        </p:nvSpPr>
        <p:spPr>
          <a:xfrm>
            <a:off x="620216" y="147085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C2230-58FB-4F98-A732-75B1F4D250CE}"/>
              </a:ext>
            </a:extLst>
          </p:cNvPr>
          <p:cNvSpPr txBox="1"/>
          <p:nvPr/>
        </p:nvSpPr>
        <p:spPr>
          <a:xfrm>
            <a:off x="623759" y="6076984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24,790,437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70EEEE-8F1F-4C1E-8493-A764D17F3307}"/>
              </a:ext>
            </a:extLst>
          </p:cNvPr>
          <p:cNvSpPr txBox="1"/>
          <p:nvPr/>
        </p:nvSpPr>
        <p:spPr>
          <a:xfrm>
            <a:off x="4874938" y="127600"/>
            <a:ext cx="1658768" cy="646331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</a:t>
            </a:r>
          </a:p>
        </p:txBody>
      </p:sp>
    </p:spTree>
    <p:extLst>
      <p:ext uri="{BB962C8B-B14F-4D97-AF65-F5344CB8AC3E}">
        <p14:creationId xmlns:p14="http://schemas.microsoft.com/office/powerpoint/2010/main" val="14669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0007DD-6088-4988-A61F-D51B77E25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57" y="0"/>
            <a:ext cx="53200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3833A-6D20-4ACF-ACC7-8A7EC680D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708" y="0"/>
            <a:ext cx="532001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A4A583-0312-4692-A245-919B5320E063}"/>
              </a:ext>
            </a:extLst>
          </p:cNvPr>
          <p:cNvSpPr txBox="1"/>
          <p:nvPr/>
        </p:nvSpPr>
        <p:spPr>
          <a:xfrm>
            <a:off x="6299792" y="143543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B30B67-229D-483F-97A5-7476CB670181}"/>
              </a:ext>
            </a:extLst>
          </p:cNvPr>
          <p:cNvSpPr txBox="1"/>
          <p:nvPr/>
        </p:nvSpPr>
        <p:spPr>
          <a:xfrm>
            <a:off x="6303335" y="6073442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16,377,478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95EB6F-9A54-4E9F-A1EF-AE144A850276}"/>
              </a:ext>
            </a:extLst>
          </p:cNvPr>
          <p:cNvSpPr txBox="1"/>
          <p:nvPr/>
        </p:nvSpPr>
        <p:spPr>
          <a:xfrm>
            <a:off x="620216" y="147085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C2230-58FB-4F98-A732-75B1F4D250CE}"/>
              </a:ext>
            </a:extLst>
          </p:cNvPr>
          <p:cNvSpPr txBox="1"/>
          <p:nvPr/>
        </p:nvSpPr>
        <p:spPr>
          <a:xfrm>
            <a:off x="623759" y="6076984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19,996,788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C3FAFD-3F94-4BE0-83AA-9D88A437A40E}"/>
              </a:ext>
            </a:extLst>
          </p:cNvPr>
          <p:cNvSpPr txBox="1"/>
          <p:nvPr/>
        </p:nvSpPr>
        <p:spPr>
          <a:xfrm>
            <a:off x="4874938" y="127600"/>
            <a:ext cx="1658768" cy="646331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</a:t>
            </a:r>
          </a:p>
        </p:txBody>
      </p:sp>
    </p:spTree>
    <p:extLst>
      <p:ext uri="{BB962C8B-B14F-4D97-AF65-F5344CB8AC3E}">
        <p14:creationId xmlns:p14="http://schemas.microsoft.com/office/powerpoint/2010/main" val="52659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0A5CB35-D540-42E8-9247-31346B34A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57" y="0"/>
            <a:ext cx="532001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2FC3F8-F9DF-46C3-ABA9-6D77970D7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707" y="0"/>
            <a:ext cx="532001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A4A583-0312-4692-A245-919B5320E063}"/>
              </a:ext>
            </a:extLst>
          </p:cNvPr>
          <p:cNvSpPr txBox="1"/>
          <p:nvPr/>
        </p:nvSpPr>
        <p:spPr>
          <a:xfrm>
            <a:off x="6299792" y="143543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B30B67-229D-483F-97A5-7476CB670181}"/>
              </a:ext>
            </a:extLst>
          </p:cNvPr>
          <p:cNvSpPr txBox="1"/>
          <p:nvPr/>
        </p:nvSpPr>
        <p:spPr>
          <a:xfrm>
            <a:off x="6303335" y="6073442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36,781,233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95EB6F-9A54-4E9F-A1EF-AE144A850276}"/>
              </a:ext>
            </a:extLst>
          </p:cNvPr>
          <p:cNvSpPr txBox="1"/>
          <p:nvPr/>
        </p:nvSpPr>
        <p:spPr>
          <a:xfrm>
            <a:off x="620216" y="147085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C2230-58FB-4F98-A732-75B1F4D250CE}"/>
              </a:ext>
            </a:extLst>
          </p:cNvPr>
          <p:cNvSpPr txBox="1"/>
          <p:nvPr/>
        </p:nvSpPr>
        <p:spPr>
          <a:xfrm>
            <a:off x="623759" y="6076984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27,570,292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C9BC25-21DB-4F2F-A359-7C5C500F1D8A}"/>
              </a:ext>
            </a:extLst>
          </p:cNvPr>
          <p:cNvSpPr txBox="1"/>
          <p:nvPr/>
        </p:nvSpPr>
        <p:spPr>
          <a:xfrm>
            <a:off x="4874938" y="127600"/>
            <a:ext cx="1658768" cy="646331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</a:t>
            </a:r>
          </a:p>
        </p:txBody>
      </p:sp>
    </p:spTree>
    <p:extLst>
      <p:ext uri="{BB962C8B-B14F-4D97-AF65-F5344CB8AC3E}">
        <p14:creationId xmlns:p14="http://schemas.microsoft.com/office/powerpoint/2010/main" val="288109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75E825-C539-4486-995B-98BE69FB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57" y="0"/>
            <a:ext cx="53200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4CBAC-624C-4CD4-8089-BF7213E97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707" y="0"/>
            <a:ext cx="5320013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>
          <a:xfrm>
            <a:off x="11154341" y="6302343"/>
            <a:ext cx="846667" cy="365125"/>
          </a:xfrm>
        </p:spPr>
        <p:txBody>
          <a:bodyPr/>
          <a:lstStyle/>
          <a:p>
            <a:fld id="{3E3ED74B-5C5F-F741-BAA8-68C88EB8DA3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A4A583-0312-4692-A245-919B5320E063}"/>
              </a:ext>
            </a:extLst>
          </p:cNvPr>
          <p:cNvSpPr txBox="1"/>
          <p:nvPr/>
        </p:nvSpPr>
        <p:spPr>
          <a:xfrm>
            <a:off x="6299792" y="143543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B30B67-229D-483F-97A5-7476CB670181}"/>
              </a:ext>
            </a:extLst>
          </p:cNvPr>
          <p:cNvSpPr txBox="1"/>
          <p:nvPr/>
        </p:nvSpPr>
        <p:spPr>
          <a:xfrm>
            <a:off x="6303335" y="6073442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46,598,388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95EB6F-9A54-4E9F-A1EF-AE144A850276}"/>
              </a:ext>
            </a:extLst>
          </p:cNvPr>
          <p:cNvSpPr txBox="1"/>
          <p:nvPr/>
        </p:nvSpPr>
        <p:spPr>
          <a:xfrm>
            <a:off x="620216" y="147085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C2230-58FB-4F98-A732-75B1F4D250CE}"/>
              </a:ext>
            </a:extLst>
          </p:cNvPr>
          <p:cNvSpPr txBox="1"/>
          <p:nvPr/>
        </p:nvSpPr>
        <p:spPr>
          <a:xfrm>
            <a:off x="623759" y="6076984"/>
            <a:ext cx="4369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31,409,548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B9F970-A0A6-42C0-BA0F-109EA082DDDE}"/>
              </a:ext>
            </a:extLst>
          </p:cNvPr>
          <p:cNvSpPr txBox="1"/>
          <p:nvPr/>
        </p:nvSpPr>
        <p:spPr>
          <a:xfrm>
            <a:off x="4874938" y="127600"/>
            <a:ext cx="1658768" cy="646331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</a:t>
            </a:r>
          </a:p>
        </p:txBody>
      </p:sp>
    </p:spTree>
    <p:extLst>
      <p:ext uri="{BB962C8B-B14F-4D97-AF65-F5344CB8AC3E}">
        <p14:creationId xmlns:p14="http://schemas.microsoft.com/office/powerpoint/2010/main" val="248058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arth Networks Template">
  <a:themeElements>
    <a:clrScheme name="EN New 1">
      <a:dk1>
        <a:srgbClr val="192E4E"/>
      </a:dk1>
      <a:lt1>
        <a:srgbClr val="FFFFFF"/>
      </a:lt1>
      <a:dk2>
        <a:srgbClr val="14223C"/>
      </a:dk2>
      <a:lt2>
        <a:srgbClr val="FFFFFF"/>
      </a:lt2>
      <a:accent1>
        <a:srgbClr val="14223C"/>
      </a:accent1>
      <a:accent2>
        <a:srgbClr val="51565F"/>
      </a:accent2>
      <a:accent3>
        <a:srgbClr val="2F558A"/>
      </a:accent3>
      <a:accent4>
        <a:srgbClr val="14223C"/>
      </a:accent4>
      <a:accent5>
        <a:srgbClr val="D64726"/>
      </a:accent5>
      <a:accent6>
        <a:srgbClr val="FFF000"/>
      </a:accent6>
      <a:hlink>
        <a:srgbClr val="67B444"/>
      </a:hlink>
      <a:folHlink>
        <a:srgbClr val="006DA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N_Powerpoint_2017" id="{6CAAC18B-F764-BF4F-94C5-D900A2DD7ABB}" vid="{5F9D79A7-6941-ED42-BD5D-1E2F0A5B5934}"/>
    </a:ext>
  </a:extLst>
</a:theme>
</file>

<file path=ppt/theme/theme2.xml><?xml version="1.0" encoding="utf-8"?>
<a:theme xmlns:a="http://schemas.openxmlformats.org/drawingml/2006/main" name="Section Title Page">
  <a:themeElements>
    <a:clrScheme name="EN New 1">
      <a:dk1>
        <a:srgbClr val="192E4E"/>
      </a:dk1>
      <a:lt1>
        <a:srgbClr val="FFFFFF"/>
      </a:lt1>
      <a:dk2>
        <a:srgbClr val="14223C"/>
      </a:dk2>
      <a:lt2>
        <a:srgbClr val="FFFFFF"/>
      </a:lt2>
      <a:accent1>
        <a:srgbClr val="14223C"/>
      </a:accent1>
      <a:accent2>
        <a:srgbClr val="51565F"/>
      </a:accent2>
      <a:accent3>
        <a:srgbClr val="2F558A"/>
      </a:accent3>
      <a:accent4>
        <a:srgbClr val="14223C"/>
      </a:accent4>
      <a:accent5>
        <a:srgbClr val="D64726"/>
      </a:accent5>
      <a:accent6>
        <a:srgbClr val="FFF000"/>
      </a:accent6>
      <a:hlink>
        <a:srgbClr val="67B444"/>
      </a:hlink>
      <a:folHlink>
        <a:srgbClr val="006D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N_Powerpoint_2017" id="{6CAAC18B-F764-BF4F-94C5-D900A2DD7ABB}" vid="{C7D82BDE-ADF0-8743-9487-1EF667E2A9E5}"/>
    </a:ext>
  </a:extLst>
</a:theme>
</file>

<file path=ppt/theme/theme3.xml><?xml version="1.0" encoding="utf-8"?>
<a:theme xmlns:a="http://schemas.openxmlformats.org/drawingml/2006/main" name="Internal Slide">
  <a:themeElements>
    <a:clrScheme name="EN New 1">
      <a:dk1>
        <a:srgbClr val="192E4E"/>
      </a:dk1>
      <a:lt1>
        <a:srgbClr val="FFFFFF"/>
      </a:lt1>
      <a:dk2>
        <a:srgbClr val="14223C"/>
      </a:dk2>
      <a:lt2>
        <a:srgbClr val="FFFFFF"/>
      </a:lt2>
      <a:accent1>
        <a:srgbClr val="14223C"/>
      </a:accent1>
      <a:accent2>
        <a:srgbClr val="51565F"/>
      </a:accent2>
      <a:accent3>
        <a:srgbClr val="2F558A"/>
      </a:accent3>
      <a:accent4>
        <a:srgbClr val="14223C"/>
      </a:accent4>
      <a:accent5>
        <a:srgbClr val="D64726"/>
      </a:accent5>
      <a:accent6>
        <a:srgbClr val="FFF000"/>
      </a:accent6>
      <a:hlink>
        <a:srgbClr val="67B444"/>
      </a:hlink>
      <a:folHlink>
        <a:srgbClr val="006D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N_Powerpoint_2017" id="{6CAAC18B-F764-BF4F-94C5-D900A2DD7ABB}" vid="{B27DC584-51DD-394F-A60F-176F331DB61F}"/>
    </a:ext>
  </a:extLst>
</a:theme>
</file>

<file path=ppt/theme/theme4.xml><?xml version="1.0" encoding="utf-8"?>
<a:theme xmlns:a="http://schemas.openxmlformats.org/drawingml/2006/main" name="Thank You">
  <a:themeElements>
    <a:clrScheme name="EN New 1">
      <a:dk1>
        <a:srgbClr val="192E4E"/>
      </a:dk1>
      <a:lt1>
        <a:srgbClr val="FFFFFF"/>
      </a:lt1>
      <a:dk2>
        <a:srgbClr val="14223C"/>
      </a:dk2>
      <a:lt2>
        <a:srgbClr val="FFFFFF"/>
      </a:lt2>
      <a:accent1>
        <a:srgbClr val="14223C"/>
      </a:accent1>
      <a:accent2>
        <a:srgbClr val="51565F"/>
      </a:accent2>
      <a:accent3>
        <a:srgbClr val="2F558A"/>
      </a:accent3>
      <a:accent4>
        <a:srgbClr val="14223C"/>
      </a:accent4>
      <a:accent5>
        <a:srgbClr val="D64726"/>
      </a:accent5>
      <a:accent6>
        <a:srgbClr val="FFF000"/>
      </a:accent6>
      <a:hlink>
        <a:srgbClr val="67B444"/>
      </a:hlink>
      <a:folHlink>
        <a:srgbClr val="006DA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_Powerpoint_2017" id="{6CAAC18B-F764-BF4F-94C5-D900A2DD7ABB}" vid="{DBE19828-659C-3149-845A-30732664EAA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6C78DD2AA3C74EBA517E3E93917A60" ma:contentTypeVersion="13" ma:contentTypeDescription="Create a new document." ma:contentTypeScope="" ma:versionID="0b0fb02e354c49a334571fcf534e61c6">
  <xsd:schema xmlns:xsd="http://www.w3.org/2001/XMLSchema" xmlns:xs="http://www.w3.org/2001/XMLSchema" xmlns:p="http://schemas.microsoft.com/office/2006/metadata/properties" xmlns:ns2="92465d79-8448-498d-9e63-e0c769b0c455" xmlns:ns3="a68a3b65-3cd2-4e15-b95c-0a728190d350" targetNamespace="http://schemas.microsoft.com/office/2006/metadata/properties" ma:root="true" ma:fieldsID="4cbc24631abfe63f8dd272b181837d72" ns2:_="" ns3:_="">
    <xsd:import namespace="92465d79-8448-498d-9e63-e0c769b0c455"/>
    <xsd:import namespace="a68a3b65-3cd2-4e15-b95c-0a728190d3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65d79-8448-498d-9e63-e0c769b0c4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8a3b65-3cd2-4e15-b95c-0a728190d35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413795-0E12-4296-B6EF-5FBB16A0D4DC}">
  <ds:schemaRefs>
    <ds:schemaRef ds:uri="http://purl.org/dc/elements/1.1/"/>
    <ds:schemaRef ds:uri="92465d79-8448-498d-9e63-e0c769b0c455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a68a3b65-3cd2-4e15-b95c-0a728190d350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78B57D0-E611-4FC6-AF6E-F0D7E8FEFA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DA770D-C0FC-4644-B5BF-05276E9B42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465d79-8448-498d-9e63-e0c769b0c455"/>
    <ds:schemaRef ds:uri="a68a3b65-3cd2-4e15-b95c-0a728190d3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EN_Powerpoint_2017</Template>
  <TotalTime>21118</TotalTime>
  <Words>348</Words>
  <Application>Microsoft Office PowerPoint</Application>
  <PresentationFormat>Widescreen</PresentationFormat>
  <Paragraphs>156</Paragraphs>
  <Slides>25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Gill Sans Light</vt:lpstr>
      <vt:lpstr>Arial</vt:lpstr>
      <vt:lpstr>Calibri</vt:lpstr>
      <vt:lpstr>Calibri Light</vt:lpstr>
      <vt:lpstr>Courier New</vt:lpstr>
      <vt:lpstr>Earth Networks Template</vt:lpstr>
      <vt:lpstr>Section Title Page</vt:lpstr>
      <vt:lpstr>Internal Slide</vt:lpstr>
      <vt:lpstr>Thank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Mayerczak</dc:creator>
  <cp:lastModifiedBy>Michael Stock</cp:lastModifiedBy>
  <cp:revision>86</cp:revision>
  <dcterms:created xsi:type="dcterms:W3CDTF">2018-01-02T14:06:07Z</dcterms:created>
  <dcterms:modified xsi:type="dcterms:W3CDTF">2018-09-11T10:10:36Z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0x010100266C78DD2AA3C74EBA517E3E93917A60</vt:lpwstr>
  </property>
  <property fmtid="{D5CDD505-2E9C-101B-9397-08002B2CF9AE}" pid="3" name="Order">
    <vt:r8>100</vt:r8>
  </property>
</Properties>
</file>