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97" r:id="rId8"/>
    <p:sldId id="263" r:id="rId9"/>
    <p:sldId id="262" r:id="rId10"/>
    <p:sldId id="291" r:id="rId11"/>
    <p:sldId id="292" r:id="rId12"/>
    <p:sldId id="293" r:id="rId13"/>
    <p:sldId id="273" r:id="rId14"/>
    <p:sldId id="296" r:id="rId15"/>
    <p:sldId id="294" r:id="rId16"/>
    <p:sldId id="295" r:id="rId17"/>
    <p:sldId id="278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71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pPr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pPr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pPr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pPr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pPr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pPr/>
              <a:t>11/09/2018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pPr/>
              <a:t>11/09/2018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pPr/>
              <a:t>11/09/2018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pPr/>
              <a:t>11/09/2018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pPr/>
              <a:t>11/09/2018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pPr/>
              <a:t>11/09/2018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CD516-8592-4B99-BA70-8B990A38E376}" type="datetimeFigureOut">
              <a:rPr lang="pt-BR" smtClean="0"/>
              <a:pPr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44272-CEB7-4EA9-98CB-8EA1F6A025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GLM </a:t>
            </a:r>
            <a:r>
              <a:rPr lang="pt-BR" dirty="0" err="1" smtClean="0">
                <a:solidFill>
                  <a:srgbClr val="FF0000"/>
                </a:solidFill>
              </a:rPr>
              <a:t>and</a:t>
            </a:r>
            <a:r>
              <a:rPr lang="pt-BR" dirty="0" smtClean="0">
                <a:solidFill>
                  <a:srgbClr val="FF0000"/>
                </a:solidFill>
              </a:rPr>
              <a:t> STARNET+LINET </a:t>
            </a:r>
            <a:r>
              <a:rPr lang="pt-BR" dirty="0" err="1" smtClean="0">
                <a:solidFill>
                  <a:srgbClr val="FF0000"/>
                </a:solidFill>
              </a:rPr>
              <a:t>measurements</a:t>
            </a:r>
            <a:r>
              <a:rPr lang="pt-BR" dirty="0" smtClean="0">
                <a:solidFill>
                  <a:srgbClr val="FF0000"/>
                </a:solidFill>
              </a:rPr>
              <a:t> in  </a:t>
            </a:r>
            <a:r>
              <a:rPr lang="pt-BR" dirty="0" err="1" smtClean="0">
                <a:solidFill>
                  <a:srgbClr val="FF0000"/>
                </a:solidFill>
              </a:rPr>
              <a:t>South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>
                <a:solidFill>
                  <a:srgbClr val="FF0000"/>
                </a:solidFill>
              </a:rPr>
              <a:t>America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8858280" cy="1752600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0070C0"/>
                </a:solidFill>
              </a:rPr>
              <a:t>Carlos Augusto </a:t>
            </a:r>
            <a:r>
              <a:rPr lang="pt-BR" sz="2800" dirty="0" smtClean="0">
                <a:solidFill>
                  <a:srgbClr val="0070C0"/>
                </a:solidFill>
              </a:rPr>
              <a:t>Morales</a:t>
            </a:r>
            <a:endParaRPr lang="pt-BR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tx1"/>
                </a:solidFill>
              </a:rPr>
              <a:t>http://www.starnet.iag.usp.br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38520"/>
            <a:ext cx="1553724" cy="375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luster_flash_groups_glm_starnet_daynight_JUNE-AUG_20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154"/>
            <a:ext cx="9144000" cy="492369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643306" y="1142984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2x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928926" y="1324261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5</a:t>
            </a:r>
            <a:r>
              <a:rPr lang="pt-BR" sz="2400" b="1" dirty="0" smtClean="0">
                <a:solidFill>
                  <a:srgbClr val="FF0000"/>
                </a:solidFill>
              </a:rPr>
              <a:t>x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000496" y="1500174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2x</a:t>
            </a:r>
            <a:endParaRPr lang="pt-BR" sz="2400" b="1" dirty="0">
              <a:solidFill>
                <a:srgbClr val="0070C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857620" y="2071678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5</a:t>
            </a:r>
            <a:r>
              <a:rPr lang="pt-BR" sz="2400" b="1" dirty="0" smtClean="0">
                <a:solidFill>
                  <a:srgbClr val="0070C0"/>
                </a:solidFill>
              </a:rPr>
              <a:t>x</a:t>
            </a:r>
            <a:endParaRPr lang="pt-BR" sz="2400" b="1" dirty="0">
              <a:solidFill>
                <a:srgbClr val="0070C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305620" y="1071546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2x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591240" y="1252823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5</a:t>
            </a:r>
            <a:r>
              <a:rPr lang="pt-BR" sz="2400" b="1" dirty="0" smtClean="0">
                <a:solidFill>
                  <a:srgbClr val="FF0000"/>
                </a:solidFill>
              </a:rPr>
              <a:t>x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662810" y="1428736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2x</a:t>
            </a:r>
            <a:endParaRPr lang="pt-BR" sz="2400" b="1" dirty="0">
              <a:solidFill>
                <a:srgbClr val="0070C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519934" y="2000240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5</a:t>
            </a:r>
            <a:r>
              <a:rPr lang="pt-BR" sz="2400" b="1" dirty="0" smtClean="0">
                <a:solidFill>
                  <a:srgbClr val="0070C0"/>
                </a:solidFill>
              </a:rPr>
              <a:t>x</a:t>
            </a:r>
            <a:endParaRPr lang="pt-BR" sz="2400" b="1" dirty="0">
              <a:solidFill>
                <a:srgbClr val="0070C0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" y="6482686"/>
            <a:ext cx="1553724" cy="375338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714480" y="285728"/>
            <a:ext cx="659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DAYTIME                               NIGHTTIME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istograma_cluster_flash_groups_glm_starnet_daynight_JUNE-AUG_20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154"/>
            <a:ext cx="9144000" cy="492369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" y="6482686"/>
            <a:ext cx="1553724" cy="37533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613511" y="571480"/>
            <a:ext cx="7207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RELATIVE                         CUMULATIVE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luster_flash_groups_glm_starnet_daynight_latlon_JUNE-AUG_201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42852"/>
            <a:ext cx="6600825" cy="660082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" y="6482686"/>
            <a:ext cx="1553724" cy="37533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072462" y="642918"/>
            <a:ext cx="10102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DAY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NIGHT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pt-BR" dirty="0" smtClean="0"/>
              <a:t>GLM </a:t>
            </a:r>
            <a:r>
              <a:rPr lang="pt-BR" dirty="0" smtClean="0"/>
              <a:t>FLAHES </a:t>
            </a:r>
            <a:r>
              <a:rPr lang="pt-BR" dirty="0" smtClean="0"/>
              <a:t>/ STARNET SFERICS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214546" y="928670"/>
          <a:ext cx="4714908" cy="2357456"/>
        </p:xfrm>
        <a:graphic>
          <a:graphicData uri="http://schemas.openxmlformats.org/drawingml/2006/table">
            <a:tbl>
              <a:tblPr/>
              <a:tblGrid>
                <a:gridCol w="1178727"/>
                <a:gridCol w="1178727"/>
                <a:gridCol w="1178727"/>
                <a:gridCol w="1178727"/>
              </a:tblGrid>
              <a:tr h="589364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All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90-70W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70-50W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50-30W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0-20N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7.59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9.96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3.96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20S-0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8.19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14.83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16.09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40S-20S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3.31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4.96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2.24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2844" y="3714752"/>
          <a:ext cx="4286280" cy="2357456"/>
        </p:xfrm>
        <a:graphic>
          <a:graphicData uri="http://schemas.openxmlformats.org/drawingml/2006/table">
            <a:tbl>
              <a:tblPr/>
              <a:tblGrid>
                <a:gridCol w="928694"/>
                <a:gridCol w="1143008"/>
                <a:gridCol w="1143008"/>
                <a:gridCol w="1071570"/>
              </a:tblGrid>
              <a:tr h="589364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90-70W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70-50W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50-30W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0-20N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6.03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4.83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1.24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20S-0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7.09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6.81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7.45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40S-20S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3.09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3.07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1.47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572001" y="3728400"/>
          <a:ext cx="4429155" cy="2357456"/>
        </p:xfrm>
        <a:graphic>
          <a:graphicData uri="http://schemas.openxmlformats.org/drawingml/2006/table">
            <a:tbl>
              <a:tblPr/>
              <a:tblGrid>
                <a:gridCol w="713142"/>
                <a:gridCol w="1238671"/>
                <a:gridCol w="1046405"/>
                <a:gridCol w="1430937"/>
              </a:tblGrid>
              <a:tr h="589364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Night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90-70W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70-50W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50-30W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10.44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20.77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6.52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12.51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37.38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35.64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3.470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6.41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2.74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Seta para baixo 6"/>
          <p:cNvSpPr/>
          <p:nvPr/>
        </p:nvSpPr>
        <p:spPr>
          <a:xfrm>
            <a:off x="1643042" y="1857364"/>
            <a:ext cx="357190" cy="1571636"/>
          </a:xfrm>
          <a:prstGeom prst="downArrow">
            <a:avLst/>
          </a:prstGeom>
          <a:gradFill>
            <a:gsLst>
              <a:gs pos="0">
                <a:srgbClr val="00206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 rot="16200000">
            <a:off x="5143504" y="2071678"/>
            <a:ext cx="357190" cy="2928958"/>
          </a:xfrm>
          <a:prstGeom prst="downArrow">
            <a:avLst/>
          </a:prstGeom>
          <a:gradFill>
            <a:gsLst>
              <a:gs pos="0">
                <a:srgbClr val="00206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38520"/>
            <a:ext cx="1553724" cy="3753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GROUND VALIDATION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GLM – LEVEL 1 </a:t>
            </a:r>
          </a:p>
          <a:p>
            <a:r>
              <a:rPr lang="pt-BR" dirty="0" smtClean="0">
                <a:solidFill>
                  <a:schemeClr val="tx2"/>
                </a:solidFill>
              </a:rPr>
              <a:t>LINET:  </a:t>
            </a:r>
            <a:r>
              <a:rPr lang="pt-BR" dirty="0" smtClean="0">
                <a:solidFill>
                  <a:srgbClr val="00B050"/>
                </a:solidFill>
              </a:rPr>
              <a:t>52-46W </a:t>
            </a:r>
            <a:r>
              <a:rPr lang="pt-BR" dirty="0" err="1" smtClean="0">
                <a:solidFill>
                  <a:srgbClr val="00B050"/>
                </a:solidFill>
              </a:rPr>
              <a:t>and</a:t>
            </a:r>
            <a:r>
              <a:rPr lang="pt-BR" dirty="0" smtClean="0">
                <a:solidFill>
                  <a:srgbClr val="00B050"/>
                </a:solidFill>
              </a:rPr>
              <a:t> 25-20S</a:t>
            </a:r>
            <a:endParaRPr lang="pt-BR" dirty="0" smtClean="0">
              <a:solidFill>
                <a:srgbClr val="00B050"/>
              </a:solidFill>
            </a:endParaRPr>
          </a:p>
          <a:p>
            <a:pPr lvl="1"/>
            <a:r>
              <a:rPr lang="pt-BR" dirty="0" err="1" smtClean="0"/>
              <a:t>June</a:t>
            </a:r>
            <a:r>
              <a:rPr lang="pt-BR" dirty="0" smtClean="0"/>
              <a:t> – </a:t>
            </a:r>
            <a:r>
              <a:rPr lang="pt-BR" dirty="0" err="1" smtClean="0"/>
              <a:t>Aug</a:t>
            </a:r>
            <a:r>
              <a:rPr lang="pt-BR" dirty="0" smtClean="0"/>
              <a:t> 2018</a:t>
            </a:r>
            <a:endParaRPr lang="pt-BR" dirty="0" smtClean="0"/>
          </a:p>
          <a:p>
            <a:pPr lvl="2"/>
            <a:r>
              <a:rPr lang="pt-BR" dirty="0" smtClean="0"/>
              <a:t>Flash </a:t>
            </a:r>
            <a:r>
              <a:rPr lang="pt-BR" dirty="0" smtClean="0"/>
              <a:t>X Sferics: </a:t>
            </a:r>
            <a:r>
              <a:rPr lang="pt-BR" dirty="0" err="1" smtClean="0"/>
              <a:t>Thunderstorms</a:t>
            </a:r>
            <a:r>
              <a:rPr lang="pt-BR" dirty="0" smtClean="0"/>
              <a:t> (258 K)</a:t>
            </a:r>
          </a:p>
          <a:p>
            <a:pPr lvl="3"/>
            <a:r>
              <a:rPr lang="pt-BR" sz="2400" dirty="0" err="1" smtClean="0"/>
              <a:t>Diurnal</a:t>
            </a:r>
            <a:r>
              <a:rPr lang="pt-BR" sz="2400" dirty="0" smtClean="0"/>
              <a:t> </a:t>
            </a:r>
            <a:r>
              <a:rPr lang="pt-BR" sz="2400" dirty="0" err="1" smtClean="0"/>
              <a:t>variation</a:t>
            </a:r>
            <a:endParaRPr lang="pt-BR" sz="2400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38520"/>
            <a:ext cx="1553724" cy="3753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luster_flash_groups_glm_LINET_daynight_JUNE-AUG_201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" y="1377064"/>
            <a:ext cx="9144032" cy="4923710"/>
          </a:xfrm>
        </p:spPr>
      </p:pic>
      <p:sp>
        <p:nvSpPr>
          <p:cNvPr id="5" name="CaixaDeTexto 4"/>
          <p:cNvSpPr txBox="1"/>
          <p:nvPr/>
        </p:nvSpPr>
        <p:spPr>
          <a:xfrm>
            <a:off x="3500430" y="1681451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2x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786050" y="1862728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5</a:t>
            </a:r>
            <a:r>
              <a:rPr lang="pt-BR" sz="2400" b="1" dirty="0" smtClean="0">
                <a:solidFill>
                  <a:srgbClr val="FF0000"/>
                </a:solidFill>
              </a:rPr>
              <a:t>x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857620" y="2038641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2x</a:t>
            </a:r>
            <a:endParaRPr lang="pt-BR" sz="2400" b="1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714744" y="261014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5</a:t>
            </a:r>
            <a:r>
              <a:rPr lang="pt-BR" sz="2400" b="1" dirty="0" smtClean="0">
                <a:solidFill>
                  <a:srgbClr val="0070C0"/>
                </a:solidFill>
              </a:rPr>
              <a:t>x</a:t>
            </a:r>
            <a:endParaRPr lang="pt-BR" sz="2400" b="1" dirty="0">
              <a:solidFill>
                <a:srgbClr val="0070C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234182" y="1610013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2x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519802" y="1791290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5</a:t>
            </a:r>
            <a:r>
              <a:rPr lang="pt-BR" sz="2400" b="1" dirty="0" smtClean="0">
                <a:solidFill>
                  <a:srgbClr val="FF0000"/>
                </a:solidFill>
              </a:rPr>
              <a:t>x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591372" y="1967203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2x</a:t>
            </a:r>
            <a:endParaRPr lang="pt-BR" sz="2400" b="1" dirty="0">
              <a:solidFill>
                <a:srgbClr val="0070C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448496" y="2538707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5</a:t>
            </a:r>
            <a:r>
              <a:rPr lang="pt-BR" sz="2400" b="1" dirty="0" smtClean="0">
                <a:solidFill>
                  <a:srgbClr val="0070C0"/>
                </a:solidFill>
              </a:rPr>
              <a:t>x</a:t>
            </a:r>
            <a:endParaRPr lang="pt-BR" sz="2400" b="1" dirty="0">
              <a:solidFill>
                <a:srgbClr val="0070C0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" y="6482686"/>
            <a:ext cx="1553724" cy="375338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571604" y="500042"/>
            <a:ext cx="659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DAYTIME                               NIGHTTIME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istograma_cluster_flash_groups_glm_LINET_daynight_JUNE-AUG_201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56" y="1500174"/>
            <a:ext cx="8915400" cy="480060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" y="6482686"/>
            <a:ext cx="1553724" cy="37533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428728" y="925281"/>
            <a:ext cx="7207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RELATIVE                         CUMULATIVE</a:t>
            </a:r>
            <a:endParaRPr lang="pt-BR" sz="3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CONCLUSIONS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600200"/>
            <a:ext cx="8572560" cy="4525963"/>
          </a:xfrm>
        </p:spPr>
        <p:txBody>
          <a:bodyPr>
            <a:normAutofit fontScale="92500" lnSpcReduction="20000"/>
          </a:bodyPr>
          <a:lstStyle/>
          <a:p>
            <a:r>
              <a:rPr lang="pt-BR" i="1" dirty="0" smtClean="0">
                <a:solidFill>
                  <a:schemeClr val="accent6">
                    <a:lumMod val="75000"/>
                  </a:schemeClr>
                </a:solidFill>
              </a:rPr>
              <a:t>DETECTION EFFICIENCY</a:t>
            </a:r>
          </a:p>
          <a:p>
            <a:pPr lvl="1"/>
            <a:r>
              <a:rPr lang="pt-BR" i="1" dirty="0" smtClean="0">
                <a:solidFill>
                  <a:schemeClr val="accent6">
                    <a:lumMod val="75000"/>
                  </a:schemeClr>
                </a:solidFill>
              </a:rPr>
              <a:t>DAY AND NIGHT VARIATION</a:t>
            </a:r>
          </a:p>
          <a:p>
            <a:pPr lvl="1"/>
            <a:r>
              <a:rPr lang="pt-BR" i="1" dirty="0" smtClean="0">
                <a:solidFill>
                  <a:schemeClr val="accent6">
                    <a:lumMod val="75000"/>
                  </a:schemeClr>
                </a:solidFill>
              </a:rPr>
              <a:t>PARALLAX </a:t>
            </a:r>
            <a:endParaRPr lang="pt-BR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dirty="0" smtClean="0"/>
              <a:t>NEXT STEPS:</a:t>
            </a:r>
          </a:p>
          <a:p>
            <a:pPr lvl="1"/>
            <a:r>
              <a:rPr lang="pt-BR" i="1" dirty="0" smtClean="0">
                <a:solidFill>
                  <a:srgbClr val="00B050"/>
                </a:solidFill>
              </a:rPr>
              <a:t>EVALUATE THUNDERSTORM LIFECYCLE</a:t>
            </a:r>
          </a:p>
          <a:p>
            <a:pPr lvl="1"/>
            <a:r>
              <a:rPr lang="pt-BR" i="1" dirty="0" smtClean="0">
                <a:solidFill>
                  <a:srgbClr val="7030A0"/>
                </a:solidFill>
              </a:rPr>
              <a:t>EVALUATE FLASHES AND GROUPS - TOWERS</a:t>
            </a:r>
            <a:endParaRPr lang="pt-BR" i="1" dirty="0" smtClean="0">
              <a:solidFill>
                <a:srgbClr val="7030A0"/>
              </a:solidFill>
            </a:endParaRPr>
          </a:p>
          <a:p>
            <a:pPr lvl="1"/>
            <a:r>
              <a:rPr lang="pt-BR" dirty="0" smtClean="0">
                <a:solidFill>
                  <a:srgbClr val="0070C0"/>
                </a:solidFill>
              </a:rPr>
              <a:t>EVALUATE FLASHES AND GROUPS IN TERMS OF LINET HEIGHT DISTRIBUTION 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UNDERSTAND THE LOW DETECTIONS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pt-BR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pt-BR" sz="2600" b="1" dirty="0" smtClean="0">
                <a:solidFill>
                  <a:schemeClr val="bg2">
                    <a:lumMod val="25000"/>
                  </a:schemeClr>
                </a:solidFill>
              </a:rPr>
              <a:t>- 1 GLM FLASH            </a:t>
            </a:r>
            <a:r>
              <a:rPr lang="pt-BR" sz="2600" b="1" dirty="0" smtClean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 SEVERAL STARNET STROKES</a:t>
            </a:r>
          </a:p>
          <a:p>
            <a:pPr lvl="2">
              <a:buNone/>
            </a:pPr>
            <a:r>
              <a:rPr lang="pt-BR" sz="2600" b="1" dirty="0" smtClean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- 1 STARNET STROKE  SEVERAL GLM FLASHES</a:t>
            </a:r>
            <a:endParaRPr lang="pt-BR" sz="2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buNone/>
            </a:pPr>
            <a:endParaRPr lang="pt-BR" dirty="0" smtClean="0">
              <a:solidFill>
                <a:srgbClr val="7030A0"/>
              </a:solidFill>
            </a:endParaRPr>
          </a:p>
          <a:p>
            <a:pPr lvl="1"/>
            <a:endParaRPr lang="pt-BR" dirty="0" smtClean="0">
              <a:solidFill>
                <a:srgbClr val="7030A0"/>
              </a:solidFill>
            </a:endParaRPr>
          </a:p>
          <a:p>
            <a:pPr lvl="1"/>
            <a:endParaRPr lang="pt-BR" dirty="0" smtClean="0">
              <a:solidFill>
                <a:srgbClr val="7030A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38520"/>
            <a:ext cx="1553724" cy="375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STARNET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pt-BR" dirty="0" smtClean="0"/>
              <a:t>VLF LONG RANGE LIGHTNING DETECTION NETWORK 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COVERAGE</a:t>
            </a:r>
            <a:r>
              <a:rPr lang="pt-BR" dirty="0" smtClean="0"/>
              <a:t>: MAINLY SOUTH AMERICA AND SURROUNDING OCEANS</a:t>
            </a:r>
          </a:p>
          <a:p>
            <a:r>
              <a:rPr lang="pt-BR" dirty="0" smtClean="0"/>
              <a:t>13 </a:t>
            </a:r>
            <a:r>
              <a:rPr lang="pt-BR" dirty="0" smtClean="0"/>
              <a:t>SENSORS 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LOCATION ACCURACY</a:t>
            </a:r>
            <a:r>
              <a:rPr lang="pt-BR" dirty="0" smtClean="0"/>
              <a:t>: 2-5 km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DETECTION EFFICIENCY</a:t>
            </a:r>
            <a:r>
              <a:rPr lang="pt-BR" dirty="0" smtClean="0"/>
              <a:t>: 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smtClean="0"/>
              <a:t>	30-39% </a:t>
            </a:r>
            <a:r>
              <a:rPr lang="pt-BR" dirty="0" err="1" smtClean="0"/>
              <a:t>Strokes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50-70% Flashes.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38520"/>
            <a:ext cx="1553724" cy="375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pt-BR" dirty="0" smtClean="0"/>
              <a:t>STARNET CONFIGURATION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38520"/>
            <a:ext cx="1553724" cy="37533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89" y="1071546"/>
            <a:ext cx="717567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ipse 6"/>
          <p:cNvSpPr/>
          <p:nvPr/>
        </p:nvSpPr>
        <p:spPr>
          <a:xfrm>
            <a:off x="8286776" y="4429132"/>
            <a:ext cx="142876" cy="14287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2786050" y="2714620"/>
            <a:ext cx="142876" cy="14287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1643042" y="1214422"/>
            <a:ext cx="142876" cy="14287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STARNET – DETECTION EFFICIENCY</a:t>
            </a:r>
            <a:endParaRPr lang="pt-BR" dirty="0"/>
          </a:p>
        </p:txBody>
      </p:sp>
      <p:pic>
        <p:nvPicPr>
          <p:cNvPr id="4" name="Espaço Reservado para Conteúdo 3" descr="simulation_DE_STARNET-Atual_11rx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53136"/>
            <a:ext cx="11144296" cy="3820901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38520"/>
            <a:ext cx="1553724" cy="375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LINET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VLF/LF Total </a:t>
            </a:r>
            <a:r>
              <a:rPr lang="pt-BR" dirty="0" err="1" smtClean="0"/>
              <a:t>lightning</a:t>
            </a:r>
            <a:r>
              <a:rPr lang="pt-BR" dirty="0" smtClean="0"/>
              <a:t> </a:t>
            </a:r>
            <a:r>
              <a:rPr lang="pt-BR" dirty="0" err="1" smtClean="0"/>
              <a:t>detection</a:t>
            </a:r>
            <a:r>
              <a:rPr lang="pt-BR" dirty="0" smtClean="0"/>
              <a:t> system</a:t>
            </a:r>
          </a:p>
          <a:p>
            <a:r>
              <a:rPr lang="pt-BR" dirty="0" smtClean="0"/>
              <a:t>COVERAGE: MAINLY STATE OF SÃO PAULO</a:t>
            </a:r>
          </a:p>
          <a:p>
            <a:r>
              <a:rPr lang="pt-BR" dirty="0" smtClean="0"/>
              <a:t>9 SENSORS</a:t>
            </a:r>
          </a:p>
          <a:p>
            <a:r>
              <a:rPr lang="pt-BR" dirty="0" smtClean="0"/>
              <a:t>LOCATION ACURRACY: 0.5-2 km</a:t>
            </a:r>
          </a:p>
          <a:p>
            <a:r>
              <a:rPr lang="pt-BR" dirty="0" smtClean="0"/>
              <a:t>DETECTION EFFICIENCY: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>
                <a:solidFill>
                  <a:srgbClr val="FF0000"/>
                </a:solidFill>
              </a:rPr>
              <a:t/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	</a:t>
            </a:r>
            <a:r>
              <a:rPr lang="pt-BR" dirty="0" err="1" smtClean="0">
                <a:solidFill>
                  <a:srgbClr val="FF0000"/>
                </a:solidFill>
              </a:rPr>
              <a:t>Estimated</a:t>
            </a:r>
            <a:r>
              <a:rPr lang="pt-BR" dirty="0" smtClean="0">
                <a:solidFill>
                  <a:srgbClr val="FF0000"/>
                </a:solidFill>
              </a:rPr>
              <a:t>: 80-90% (</a:t>
            </a:r>
            <a:r>
              <a:rPr lang="pt-BR" dirty="0" smtClean="0">
                <a:solidFill>
                  <a:srgbClr val="0070C0"/>
                </a:solidFill>
              </a:rPr>
              <a:t>30%</a:t>
            </a:r>
            <a:r>
              <a:rPr lang="pt-BR" dirty="0" smtClean="0">
                <a:solidFill>
                  <a:srgbClr val="FF0000"/>
                </a:solidFill>
              </a:rPr>
              <a:t>) CG (</a:t>
            </a:r>
            <a:r>
              <a:rPr lang="pt-BR" dirty="0" smtClean="0">
                <a:solidFill>
                  <a:srgbClr val="0070C0"/>
                </a:solidFill>
              </a:rPr>
              <a:t>IC</a:t>
            </a:r>
            <a:r>
              <a:rPr lang="pt-BR" dirty="0" smtClean="0">
                <a:solidFill>
                  <a:srgbClr val="FF0000"/>
                </a:solidFill>
              </a:rPr>
              <a:t>) </a:t>
            </a:r>
            <a:r>
              <a:rPr lang="pt-BR" dirty="0" err="1" smtClean="0">
                <a:solidFill>
                  <a:srgbClr val="FF0000"/>
                </a:solidFill>
              </a:rPr>
              <a:t>strokes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</a:rPr>
              <a:t>Cooperation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: DLR+NOWCAST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38520"/>
            <a:ext cx="1553724" cy="375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LINET CONFIGURATION</a:t>
            </a:r>
            <a:endParaRPr lang="pt-BR" dirty="0"/>
          </a:p>
        </p:txBody>
      </p:sp>
      <p:pic>
        <p:nvPicPr>
          <p:cNvPr id="4" name="Espaço Reservado para Conteúdo 3" descr="mapa_sensor_raios_line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00" y="1142984"/>
            <a:ext cx="8523317" cy="5565852"/>
          </a:xfrm>
        </p:spPr>
      </p:pic>
      <p:sp>
        <p:nvSpPr>
          <p:cNvPr id="5" name="Elipse 4"/>
          <p:cNvSpPr/>
          <p:nvPr/>
        </p:nvSpPr>
        <p:spPr>
          <a:xfrm>
            <a:off x="4786314" y="2071678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286512" y="2643182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7572396" y="3857628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6715140" y="5357826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2500298" y="4714884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2285984" y="3571876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5072066" y="5929330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4349060" y="3777564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6018012" y="4411880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38520"/>
            <a:ext cx="1553724" cy="375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643058"/>
            <a:ext cx="8229600" cy="1143000"/>
          </a:xfrm>
        </p:spPr>
        <p:txBody>
          <a:bodyPr/>
          <a:lstStyle/>
          <a:p>
            <a:r>
              <a:rPr lang="pt-BR" dirty="0" smtClean="0"/>
              <a:t>MONTHLY VARIABILITY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ilme_starnet_glm_linet_201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9144000" cy="40640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90840" y="142852"/>
            <a:ext cx="8981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MONTHLY ACCUMULATIONS: DECEMBER 2017 – JUNE 2018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42910" y="5715016"/>
            <a:ext cx="800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STARNET                GLM                 LINET</a:t>
            </a:r>
            <a:endParaRPr lang="pt-BR" sz="4000" dirty="0">
              <a:solidFill>
                <a:schemeClr val="bg1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" y="6482686"/>
            <a:ext cx="1553724" cy="375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GROUND VALIDATION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GLM – LEVEL 1 </a:t>
            </a:r>
          </a:p>
          <a:p>
            <a:r>
              <a:rPr lang="pt-BR" dirty="0" smtClean="0">
                <a:solidFill>
                  <a:schemeClr val="tx2"/>
                </a:solidFill>
              </a:rPr>
              <a:t>STARNET:  </a:t>
            </a:r>
            <a:r>
              <a:rPr lang="pt-BR" dirty="0" smtClean="0">
                <a:solidFill>
                  <a:srgbClr val="00B050"/>
                </a:solidFill>
              </a:rPr>
              <a:t>90-30W </a:t>
            </a:r>
            <a:r>
              <a:rPr lang="pt-BR" dirty="0" err="1" smtClean="0">
                <a:solidFill>
                  <a:srgbClr val="00B050"/>
                </a:solidFill>
              </a:rPr>
              <a:t>and</a:t>
            </a:r>
            <a:r>
              <a:rPr lang="pt-BR" dirty="0" smtClean="0">
                <a:solidFill>
                  <a:srgbClr val="00B050"/>
                </a:solidFill>
              </a:rPr>
              <a:t> </a:t>
            </a:r>
            <a:r>
              <a:rPr lang="pt-BR" dirty="0" smtClean="0">
                <a:solidFill>
                  <a:srgbClr val="00B050"/>
                </a:solidFill>
              </a:rPr>
              <a:t>40S-20N</a:t>
            </a:r>
            <a:endParaRPr lang="pt-BR" dirty="0" smtClean="0">
              <a:solidFill>
                <a:srgbClr val="00B050"/>
              </a:solidFill>
            </a:endParaRPr>
          </a:p>
          <a:p>
            <a:pPr lvl="1"/>
            <a:r>
              <a:rPr lang="pt-BR" dirty="0" err="1" smtClean="0"/>
              <a:t>June</a:t>
            </a:r>
            <a:r>
              <a:rPr lang="pt-BR" dirty="0" smtClean="0"/>
              <a:t> – </a:t>
            </a:r>
            <a:r>
              <a:rPr lang="pt-BR" dirty="0" err="1" smtClean="0"/>
              <a:t>Aug</a:t>
            </a:r>
            <a:r>
              <a:rPr lang="pt-BR" dirty="0" smtClean="0"/>
              <a:t> 2018</a:t>
            </a:r>
            <a:endParaRPr lang="pt-BR" dirty="0" smtClean="0"/>
          </a:p>
          <a:p>
            <a:pPr lvl="2"/>
            <a:r>
              <a:rPr lang="pt-BR" dirty="0" smtClean="0"/>
              <a:t>Flash </a:t>
            </a:r>
            <a:r>
              <a:rPr lang="pt-BR" dirty="0" smtClean="0"/>
              <a:t>X Sferics: </a:t>
            </a:r>
            <a:r>
              <a:rPr lang="pt-BR" dirty="0" err="1" smtClean="0"/>
              <a:t>Thunderstorms</a:t>
            </a:r>
            <a:r>
              <a:rPr lang="pt-BR" dirty="0" smtClean="0"/>
              <a:t> (258 K)</a:t>
            </a:r>
          </a:p>
          <a:p>
            <a:pPr lvl="3"/>
            <a:r>
              <a:rPr lang="pt-BR" dirty="0" err="1" smtClean="0"/>
              <a:t>Diurnal</a:t>
            </a:r>
            <a:r>
              <a:rPr lang="pt-BR" dirty="0" smtClean="0"/>
              <a:t> </a:t>
            </a:r>
            <a:r>
              <a:rPr lang="pt-BR" dirty="0" err="1" smtClean="0"/>
              <a:t>variation</a:t>
            </a:r>
            <a:endParaRPr lang="pt-BR" dirty="0" smtClean="0"/>
          </a:p>
          <a:p>
            <a:pPr lvl="3"/>
            <a:r>
              <a:rPr lang="pt-BR" dirty="0" smtClean="0"/>
              <a:t>Latitude/Longitude</a:t>
            </a: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38520"/>
            <a:ext cx="1553724" cy="375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245</Words>
  <Application>Microsoft Office PowerPoint</Application>
  <PresentationFormat>Apresentação na tela (4:3)</PresentationFormat>
  <Paragraphs>113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GLM and STARNET+LINET measurements in  South America</vt:lpstr>
      <vt:lpstr>STARNET</vt:lpstr>
      <vt:lpstr>STARNET CONFIGURATION</vt:lpstr>
      <vt:lpstr>STARNET – DETECTION EFFICIENCY</vt:lpstr>
      <vt:lpstr>LINET </vt:lpstr>
      <vt:lpstr>LINET CONFIGURATION</vt:lpstr>
      <vt:lpstr>MONTHLY VARIABILITY</vt:lpstr>
      <vt:lpstr>Slide 8</vt:lpstr>
      <vt:lpstr>GROUND VALIDATION</vt:lpstr>
      <vt:lpstr>Slide 10</vt:lpstr>
      <vt:lpstr>Slide 11</vt:lpstr>
      <vt:lpstr>Slide 12</vt:lpstr>
      <vt:lpstr>GLM FLAHES / STARNET SFERICS</vt:lpstr>
      <vt:lpstr>GROUND VALIDATION</vt:lpstr>
      <vt:lpstr>Slide 15</vt:lpstr>
      <vt:lpstr>Slide 16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morales</dc:creator>
  <cp:lastModifiedBy>opera</cp:lastModifiedBy>
  <cp:revision>53</cp:revision>
  <dcterms:created xsi:type="dcterms:W3CDTF">2017-09-13T12:21:40Z</dcterms:created>
  <dcterms:modified xsi:type="dcterms:W3CDTF">2018-09-11T18:22:34Z</dcterms:modified>
</cp:coreProperties>
</file>