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10"/>
  </p:notesMasterIdLst>
  <p:handoutMasterIdLst>
    <p:handoutMasterId r:id="rId11"/>
  </p:handoutMasterIdLst>
  <p:sldIdLst>
    <p:sldId id="316" r:id="rId3"/>
    <p:sldId id="378" r:id="rId4"/>
    <p:sldId id="382" r:id="rId5"/>
    <p:sldId id="380" r:id="rId6"/>
    <p:sldId id="379" r:id="rId7"/>
    <p:sldId id="372" r:id="rId8"/>
    <p:sldId id="384" r:id="rId9"/>
  </p:sldIdLst>
  <p:sldSz cx="9144000" cy="5143500" type="screen16x9"/>
  <p:notesSz cx="9220200" cy="6934200"/>
  <p:embeddedFontLst>
    <p:embeddedFont>
      <p:font typeface="Source Sans Pro" panose="020B0503030403020204" pitchFamily="3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3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792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2646" y="0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/>
          <a:lstStyle>
            <a:lvl1pPr algn="r">
              <a:defRPr sz="1200"/>
            </a:lvl1pPr>
          </a:lstStyle>
          <a:p>
            <a:fld id="{34328BF2-0DCD-43E2-AD4E-FC3626440B5A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86287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2646" y="6586287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 anchor="b"/>
          <a:lstStyle>
            <a:lvl1pPr algn="r">
              <a:defRPr sz="1200"/>
            </a:lvl1pPr>
          </a:lstStyle>
          <a:p>
            <a:fld id="{93362BE3-989A-4B03-8EC9-83C517F6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63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1501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300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4505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600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0750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6901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051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201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222646" y="0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1501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300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4505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600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0750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6901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051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201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298700" y="520700"/>
            <a:ext cx="4622800" cy="2600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22020" y="3293745"/>
            <a:ext cx="7376160" cy="312039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6586287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1501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300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4505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600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0750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6901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051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201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222646" y="6586287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46130" rIns="92285" bIns="4613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86906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The gridded products all provide additional</a:t>
            </a:r>
            <a:r>
              <a:rPr lang="en-US" baseline="0" dirty="0" smtClean="0"/>
              <a:t> c</a:t>
            </a:r>
            <a:r>
              <a:rPr lang="en-US" dirty="0" smtClean="0"/>
              <a:t>ontext for comparable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applciations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190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The gridded products all provide additional</a:t>
            </a:r>
            <a:r>
              <a:rPr lang="en-US" baseline="0" dirty="0" smtClean="0"/>
              <a:t> c</a:t>
            </a:r>
            <a:r>
              <a:rPr lang="en-US" dirty="0" smtClean="0"/>
              <a:t>ontext for comparable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applciations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1901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The gridded products all provide additional</a:t>
            </a:r>
            <a:r>
              <a:rPr lang="en-US" baseline="0" dirty="0" smtClean="0"/>
              <a:t> c</a:t>
            </a:r>
            <a:r>
              <a:rPr lang="en-US" dirty="0" smtClean="0"/>
              <a:t>ontext for comparable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applciations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1901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The gridded products all provide additional</a:t>
            </a:r>
            <a:r>
              <a:rPr lang="en-US" baseline="0" dirty="0" smtClean="0"/>
              <a:t> c</a:t>
            </a:r>
            <a:r>
              <a:rPr lang="en-US" dirty="0" smtClean="0"/>
              <a:t>ontext for comparable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applciations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190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549275" y="1200151"/>
            <a:ext cx="8042276" cy="3257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26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02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2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26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4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16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24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08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533399" y="458904"/>
            <a:ext cx="3840480" cy="8715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742824" y="276225"/>
            <a:ext cx="3840480" cy="4181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9558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20320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5684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52400" algn="l" rtl="0">
              <a:spcBef>
                <a:spcPts val="400"/>
              </a:spcBef>
              <a:buClr>
                <a:schemeClr val="accent2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49225" algn="l" rtl="0">
              <a:spcBef>
                <a:spcPts val="4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50813" algn="l" rtl="0">
              <a:spcBef>
                <a:spcPts val="400"/>
              </a:spcBef>
              <a:buClr>
                <a:schemeClr val="accent2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49225" algn="l" rtl="0">
              <a:spcBef>
                <a:spcPts val="4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533399" y="1340892"/>
            <a:ext cx="3840480" cy="27901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533399" y="458904"/>
            <a:ext cx="4079545" cy="8715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533399" y="1340892"/>
            <a:ext cx="4079545" cy="27901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Shape 79"/>
          <p:cNvSpPr>
            <a:spLocks noGrp="1"/>
          </p:cNvSpPr>
          <p:nvPr>
            <p:ph type="pic" idx="2"/>
          </p:nvPr>
        </p:nvSpPr>
        <p:spPr>
          <a:xfrm>
            <a:off x="5090617" y="269544"/>
            <a:ext cx="3657600" cy="398855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0500" sy="100500" algn="ctr" rotWithShape="0">
              <a:srgbClr val="000000">
                <a:alpha val="49803"/>
              </a:srgbClr>
            </a:outerShdw>
          </a:effectLst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000"/>
              </a:spcBef>
              <a:buClr>
                <a:srgbClr val="6DB7D7"/>
              </a:buClr>
              <a:buFont typeface="Noto Sans Symbols"/>
              <a:buNone/>
              <a:defRPr sz="3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2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400"/>
              </a:spcBef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400"/>
              </a:spcBef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 rot="5400000">
            <a:off x="2941638" y="-1192212"/>
            <a:ext cx="3257550" cy="80422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 rot="5400000">
            <a:off x="6041054" y="1604963"/>
            <a:ext cx="4181475" cy="152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 rot="5400000">
            <a:off x="1803400" y="-977900"/>
            <a:ext cx="4181475" cy="66897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rudlosky.AD\Desktop\NESDIS\Projects\GOESR_GLM\Imagery\Michael\wallpapers\irma_conus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4" r="9999"/>
          <a:stretch/>
        </p:blipFill>
        <p:spPr bwMode="auto">
          <a:xfrm>
            <a:off x="8481" y="-1725178"/>
            <a:ext cx="9135520" cy="68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6755" y="2676417"/>
            <a:ext cx="9144000" cy="2467083"/>
          </a:xfrm>
          <a:prstGeom prst="rect">
            <a:avLst/>
          </a:prstGeom>
          <a:solidFill>
            <a:srgbClr val="19469D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755" y="2676418"/>
            <a:ext cx="9144000" cy="280370"/>
          </a:xfrm>
          <a:prstGeom prst="rect">
            <a:avLst/>
          </a:prstGeom>
          <a:solidFill>
            <a:srgbClr val="0C69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27719" y="3183511"/>
            <a:ext cx="5140543" cy="426777"/>
          </a:xfrm>
        </p:spPr>
        <p:txBody>
          <a:bodyPr anchor="t" anchorCtr="0">
            <a:noAutofit/>
          </a:bodyPr>
          <a:lstStyle>
            <a:lvl1pPr algn="l">
              <a:lnSpc>
                <a:spcPts val="3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5455" y="3259498"/>
            <a:ext cx="1708124" cy="128710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336"/>
              </a:spcBef>
              <a:buNone/>
              <a:defRPr sz="1500" b="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Instructor: 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755" y="2676417"/>
            <a:ext cx="91440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480" y="2952177"/>
            <a:ext cx="91440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0" y="4864852"/>
            <a:ext cx="9143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1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https://vlab.ncep.noaa.gov/web/geostationary-lightning-mapper/</a:t>
            </a:r>
            <a:endParaRPr lang="en-US" sz="11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86910"/>
            <a:ext cx="582887" cy="582887"/>
          </a:xfrm>
          <a:prstGeom prst="rect">
            <a:avLst/>
          </a:prstGeom>
        </p:spPr>
      </p:pic>
      <p:pic>
        <p:nvPicPr>
          <p:cNvPr id="17" name="Picture 2" descr="Cooperative Institute for Climate &amp; Satellites - Maryland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631031"/>
            <a:ext cx="838200" cy="45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88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07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549275" y="1200151"/>
            <a:ext cx="8042276" cy="3257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0E2E1A0-FBF6-BE43-948C-9D12049AB30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8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ropbox.com/sh/uamym2vtztxe7g9/AABhm0tnO0r0DNUZJIBUwPXAa?dl=0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0" y="57150"/>
            <a:ext cx="3517970" cy="14859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3900" y="3056511"/>
            <a:ext cx="7696200" cy="1191639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GRL Manuscript Submission</a:t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Scott Rudlosky (NOAA/NESDIS/STAR)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 Goodman, Katrina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Eric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Bruning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 Science Week (11-14 September 2018)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99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Recent GRL Submission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4400550"/>
            <a:ext cx="8686799" cy="68580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Rudlosky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S. D., 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S. J. Goodman, K. S. </a:t>
            </a:r>
            <a:r>
              <a:rPr lang="en-US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Virts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, and E. C. </a:t>
            </a:r>
            <a:r>
              <a:rPr lang="en-US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Bruning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2018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), Initial Geostationary Lightning Mapper 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Observations, </a:t>
            </a:r>
            <a:r>
              <a:rPr lang="en-US" sz="1600" b="1" i="1" dirty="0" err="1">
                <a:solidFill>
                  <a:schemeClr val="tx1"/>
                </a:solidFill>
                <a:latin typeface="Calibri" panose="020F0502020204030204" pitchFamily="34" charset="0"/>
              </a:rPr>
              <a:t>Geophy</a:t>
            </a:r>
            <a:r>
              <a:rPr lang="en-US" sz="1600" b="1" i="1" dirty="0">
                <a:solidFill>
                  <a:schemeClr val="tx1"/>
                </a:solidFill>
                <a:latin typeface="Calibri" panose="020F0502020204030204" pitchFamily="34" charset="0"/>
              </a:rPr>
              <a:t>. Res. Lett.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Under review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00150"/>
            <a:ext cx="8978902" cy="320040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228600" y="742950"/>
            <a:ext cx="8915400" cy="99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9250" marR="0" lvl="0" indent="-18161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Initial nine months of observations from the GOES-East position (Dec 2017 – Aug 2018)</a:t>
            </a: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5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Overall Distributions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42950"/>
            <a:ext cx="4038599" cy="4267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Initial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GLM results confirm similar spatial patterns of lightning occurrence found in previous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studies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average GLM flash extends 454 km</a:t>
            </a:r>
            <a:r>
              <a:rPr lang="en-US" sz="2000" b="1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, lasts 301 </a:t>
            </a:r>
            <a:r>
              <a:rPr lang="en-US" sz="20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ms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, produces 262 </a:t>
            </a:r>
            <a:r>
              <a:rPr lang="en-US" sz="20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fJ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 at instrument aperture, and contains 16.4 (42.2) groups (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events)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largest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and longest GLM flashes are &gt;2500 km</a:t>
            </a:r>
            <a:r>
              <a:rPr lang="en-US" sz="2000" b="1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 and &gt;1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sec  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886106"/>
              </p:ext>
            </p:extLst>
          </p:nvPr>
        </p:nvGraphicFramePr>
        <p:xfrm>
          <a:off x="4343400" y="819150"/>
          <a:ext cx="4706303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5173"/>
                <a:gridCol w="670560"/>
                <a:gridCol w="679450"/>
                <a:gridCol w="594360"/>
                <a:gridCol w="746760"/>
              </a:tblGrid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Overall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Mean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Median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90th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99th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Flash Area (km</a:t>
                      </a:r>
                      <a:r>
                        <a:rPr lang="en-US" sz="1200" baseline="30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454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291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965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2570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Flash Duration (ms)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301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240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626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1170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Flash Energy (fJ)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261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90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658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2390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Groups per Flash (count)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16.4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10.0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40.0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83.0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Events per Flash (count)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42.2</a:t>
                      </a:r>
                      <a:endParaRPr lang="en-US" sz="1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22.0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106.0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267.0</a:t>
                      </a:r>
                      <a:endParaRPr lang="en-US" sz="1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Events per Group (count)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2.6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2.0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5.0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14.0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Group Area (km</a:t>
                      </a:r>
                      <a:r>
                        <a:rPr lang="en-US" sz="1200" baseline="30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180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135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350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1010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Group Energy (fJ)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16.2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6.1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33.6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153.0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Event Energy (fJ)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6.2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3.1</a:t>
                      </a:r>
                      <a:endParaRPr lang="en-US" sz="1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12.2</a:t>
                      </a:r>
                      <a:endParaRPr lang="en-US" sz="1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48.8</a:t>
                      </a:r>
                      <a:endParaRPr lang="en-US" sz="1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36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Land versus Ocean Contrast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42950"/>
            <a:ext cx="3581399" cy="4267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On average, GLM flashes over the oceans are larger (570 km2), longer duration (345 </a:t>
            </a:r>
            <a:r>
              <a:rPr lang="en-US" sz="20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ms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), and brighter (420 </a:t>
            </a:r>
            <a:r>
              <a:rPr lang="en-US" sz="20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fJ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) than flashes over land (431 km2, 293 </a:t>
            </a:r>
            <a:r>
              <a:rPr lang="en-US" sz="20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ms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, 230 </a:t>
            </a:r>
            <a:r>
              <a:rPr lang="en-US" sz="20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fJ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).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163186"/>
              </p:ext>
            </p:extLst>
          </p:nvPr>
        </p:nvGraphicFramePr>
        <p:xfrm>
          <a:off x="3810000" y="819150"/>
          <a:ext cx="5224463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5173"/>
                <a:gridCol w="670560"/>
                <a:gridCol w="670560"/>
                <a:gridCol w="670560"/>
                <a:gridCol w="1197610"/>
              </a:tblGrid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Mean Values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All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Land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Ocean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Difference (%)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Flash Area (km</a:t>
                      </a:r>
                      <a:r>
                        <a:rPr lang="en-US" sz="1200" baseline="30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454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431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570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30.6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Flash Duration (ms)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301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293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345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17.3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Flash Energy (fJ)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261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230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420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72.8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Groups per Flash (count)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16.4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15.4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21.3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36.0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Events per Flash (count)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42.2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39.3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57.0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41.9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Events per Group (count)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2.6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2.5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2.8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11.5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Group Area (km</a:t>
                      </a:r>
                      <a:r>
                        <a:rPr lang="en-US" sz="1200" baseline="30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180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175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196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11.7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Group Energy (fJ)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16.2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15.1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20.0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30.2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Event Energy (fJ)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6.2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6.0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7.1</a:t>
                      </a:r>
                      <a:endParaRPr lang="en-US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17.7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2" y="2800350"/>
            <a:ext cx="3658724" cy="2303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96" y="3274589"/>
            <a:ext cx="5145504" cy="183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2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Beyond GLM Flash Counts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42950"/>
            <a:ext cx="2743199" cy="4267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Data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quality artifacts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are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much more apparent in plots of the other GLM characteristics </a:t>
            </a:r>
            <a:endParaRPr lang="en-US" sz="20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addition to investigating long time series of lightning properties, these additional GLM parameters can help diagnose data quality in real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time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861390"/>
            <a:ext cx="6106105" cy="384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4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8382000" cy="4267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Technological advancement now allows continuous operational monitoring of lightning on time and space scales never before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available 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This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has led to a golden age of lightning observations, which are presently at the beginning of a growth curve begun by other remote sensing platforms decades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prior 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continuous availability of spatially extensive total lightning data will spur more rapid progress toward synthesis of these observations with other meteorological datasets and forecasting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tools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The GLM data quality continually improves as known issues are patched and new issues are identified and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addressed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GLM presents profound possibilities, with countless new applications anticipated over the coming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decades</a:t>
            </a:r>
            <a:endParaRPr lang="en-US" sz="2000" b="1" dirty="0" smtClean="0">
              <a:solidFill>
                <a:schemeClr val="tx1"/>
              </a:solidFill>
              <a:latin typeface="Source Sans Pro" panose="020B060402020202020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Summary</a:t>
            </a:r>
            <a:endParaRPr lang="en-US" sz="4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45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8382000" cy="4267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NESDIS social media channels have wide following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Helpful for reaching out to both the public and NWS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Most popular tweets receive tens of thousands of 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views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Most popular video was the spider 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lightning 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animation shared 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on Friday the 13th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Access to Michael Peterson’s routinely created GLM videos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hlinkClick r:id="rId2"/>
              </a:rPr>
              <a:t>https://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hlinkClick r:id="rId2"/>
              </a:rPr>
              <a:t>www.dropbox.com/sh/uamym2vtztxe7g9/AABhm0tnO0r0DNUZJIBUwPXAa?dl=0</a:t>
            </a:r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GLM Visualization and Social Media</a:t>
            </a:r>
            <a:endParaRPr lang="en-US" sz="4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6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8159</TotalTime>
  <Words>596</Words>
  <Application>Microsoft Office PowerPoint</Application>
  <PresentationFormat>On-screen Show (16:9)</PresentationFormat>
  <Paragraphs>135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Source Sans Pro</vt:lpstr>
      <vt:lpstr>Calibri</vt:lpstr>
      <vt:lpstr>Noto Sans Symbols</vt:lpstr>
      <vt:lpstr>Wingdings</vt:lpstr>
      <vt:lpstr>Times New Roman</vt:lpstr>
      <vt:lpstr>Breeze</vt:lpstr>
      <vt:lpstr>Office Theme</vt:lpstr>
      <vt:lpstr>Recent GRL Manuscript Submission Scott Rudlosky (NOAA/NESDIS/STAR) Steve Goodman, Katrina Virts, and Eric Bruning GLM Science Week (11-14 September 2018) </vt:lpstr>
      <vt:lpstr>Recent GRL Submission</vt:lpstr>
      <vt:lpstr>Overall Distributions</vt:lpstr>
      <vt:lpstr>Land versus Ocean Contrast</vt:lpstr>
      <vt:lpstr>Beyond GLM Flash Counts</vt:lpstr>
      <vt:lpstr>Summary</vt:lpstr>
      <vt:lpstr>GLM Visualization and Social Media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Instructor Prep for the GOES-R Virtual Faculty Course</dc:title>
  <dc:creator>Scott D. Rudlosky</dc:creator>
  <cp:lastModifiedBy>Scott D. Rudlosky</cp:lastModifiedBy>
  <cp:revision>233</cp:revision>
  <cp:lastPrinted>2017-10-16T18:57:38Z</cp:lastPrinted>
  <dcterms:modified xsi:type="dcterms:W3CDTF">2018-09-11T12:18:19Z</dcterms:modified>
</cp:coreProperties>
</file>