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4"/>
  </p:notesMasterIdLst>
  <p:handoutMasterIdLst>
    <p:handoutMasterId r:id="rId15"/>
  </p:handoutMasterIdLst>
  <p:sldIdLst>
    <p:sldId id="316" r:id="rId3"/>
    <p:sldId id="376" r:id="rId4"/>
    <p:sldId id="373" r:id="rId5"/>
    <p:sldId id="374" r:id="rId6"/>
    <p:sldId id="377" r:id="rId7"/>
    <p:sldId id="375" r:id="rId8"/>
    <p:sldId id="379" r:id="rId9"/>
    <p:sldId id="380" r:id="rId10"/>
    <p:sldId id="381" r:id="rId11"/>
    <p:sldId id="382" r:id="rId12"/>
    <p:sldId id="383" r:id="rId13"/>
  </p:sldIdLst>
  <p:sldSz cx="9144000" cy="5143500" type="screen16x9"/>
  <p:notesSz cx="9220200" cy="69342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Source Sans Pro" panose="020B0503030403020204" pitchFamily="3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792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2646" y="0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r">
              <a:defRPr sz="1200"/>
            </a:lvl1pPr>
          </a:lstStyle>
          <a:p>
            <a:fld id="{34328BF2-0DCD-43E2-AD4E-FC3626440B5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86287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2646" y="6586287"/>
            <a:ext cx="3995420" cy="3467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r">
              <a:defRPr sz="1200"/>
            </a:lvl1pPr>
          </a:lstStyle>
          <a:p>
            <a:fld id="{93362BE3-989A-4B03-8EC9-83C517F6A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63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222646" y="0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298700" y="520700"/>
            <a:ext cx="4622800" cy="2600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22020" y="3293745"/>
            <a:ext cx="7376160" cy="312039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6586287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92285" rIns="92285" bIns="9228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1501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3004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4505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6007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0750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6901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0512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2014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222646" y="6586287"/>
            <a:ext cx="3995420" cy="346710"/>
          </a:xfrm>
          <a:prstGeom prst="rect">
            <a:avLst/>
          </a:prstGeom>
          <a:noFill/>
          <a:ln>
            <a:noFill/>
          </a:ln>
        </p:spPr>
        <p:txBody>
          <a:bodyPr wrap="square" lIns="92285" tIns="46130" rIns="92285" bIns="4613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86906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http://cimss.ssec.wisc.edu/severe_conv/probsevtest.html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138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7799294" y="4869657"/>
            <a:ext cx="1268506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pPr algn="r">
              <a:buSzPct val="25000"/>
            </a:pPr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Slide </a:t>
            </a:r>
            <a:fld id="{00000000-1234-1234-1234-123412341234}" type="slidenum">
              <a:rPr lang="en-US" smtClean="0">
                <a:latin typeface="Source Sans Pro"/>
                <a:ea typeface="Source Sans Pro"/>
                <a:cs typeface="Source Sans Pro"/>
                <a:sym typeface="Source Sans Pro"/>
              </a:rPr>
              <a:pPr algn="r">
                <a:buSzPct val="25000"/>
              </a:pPr>
              <a:t>‹#›</a:t>
            </a:fld>
            <a:r>
              <a:rPr lang="en-US" dirty="0" smtClean="0">
                <a:latin typeface="Source Sans Pro"/>
                <a:ea typeface="Source Sans Pro"/>
                <a:cs typeface="Source Sans Pro"/>
                <a:sym typeface="Source Sans Pro"/>
              </a:rPr>
              <a:t> of 26</a:t>
            </a:r>
            <a:endParaRPr lang="en-US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80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2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26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4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16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924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808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533399" y="458904"/>
            <a:ext cx="3840480" cy="8715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742824" y="276225"/>
            <a:ext cx="3840480" cy="41814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9558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20320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5684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52400" algn="l" rtl="0">
              <a:spcBef>
                <a:spcPts val="400"/>
              </a:spcBef>
              <a:buClr>
                <a:schemeClr val="accent2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49225" algn="l" rtl="0">
              <a:spcBef>
                <a:spcPts val="4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50813" algn="l" rtl="0">
              <a:spcBef>
                <a:spcPts val="400"/>
              </a:spcBef>
              <a:buClr>
                <a:schemeClr val="accent2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49225" algn="l" rtl="0">
              <a:spcBef>
                <a:spcPts val="4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533399" y="1340892"/>
            <a:ext cx="3840480" cy="27901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533399" y="458904"/>
            <a:ext cx="4079545" cy="8715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3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533399" y="1340892"/>
            <a:ext cx="4079545" cy="27901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1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1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180"/>
              </a:spcBef>
              <a:buClr>
                <a:srgbClr val="6DB7D7"/>
              </a:buClr>
              <a:buFont typeface="Noto Sans Symbols"/>
              <a:buNone/>
              <a:defRPr sz="9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9" name="Shape 79"/>
          <p:cNvSpPr>
            <a:spLocks noGrp="1"/>
          </p:cNvSpPr>
          <p:nvPr>
            <p:ph type="pic" idx="2"/>
          </p:nvPr>
        </p:nvSpPr>
        <p:spPr>
          <a:xfrm>
            <a:off x="5090617" y="269544"/>
            <a:ext cx="3657600" cy="3988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0500" sy="100500" algn="ctr" rotWithShape="0">
              <a:srgbClr val="000000">
                <a:alpha val="49803"/>
              </a:srgbClr>
            </a:outerShdw>
          </a:effectLst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000"/>
              </a:spcBef>
              <a:buClr>
                <a:srgbClr val="6DB7D7"/>
              </a:buClr>
              <a:buFont typeface="Noto Sans Symbols"/>
              <a:buNone/>
              <a:defRPr sz="3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2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600"/>
              </a:spcBef>
              <a:buClr>
                <a:srgbClr val="205C7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6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4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400"/>
              </a:spcBef>
              <a:buClr>
                <a:srgbClr val="6DB7D7"/>
              </a:buClr>
              <a:buFont typeface="Noto Sans Symbols"/>
              <a:buNone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2941638" y="-1192212"/>
            <a:ext cx="3257550" cy="804227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 rot="5400000">
            <a:off x="6041054" y="1604963"/>
            <a:ext cx="4181475" cy="152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 rot="5400000">
            <a:off x="1803400" y="-977900"/>
            <a:ext cx="4181475" cy="668972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rudlosky.AD\Desktop\NESDIS\Projects\GOESR_GLM\Imagery\Michael\wallpapers\irma_conus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4" r="9999"/>
          <a:stretch/>
        </p:blipFill>
        <p:spPr bwMode="auto">
          <a:xfrm>
            <a:off x="8481" y="-1725178"/>
            <a:ext cx="9135520" cy="685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6755" y="2676417"/>
            <a:ext cx="9144000" cy="2467083"/>
          </a:xfrm>
          <a:prstGeom prst="rect">
            <a:avLst/>
          </a:prstGeom>
          <a:solidFill>
            <a:srgbClr val="19469D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55" y="2676418"/>
            <a:ext cx="9144000" cy="280370"/>
          </a:xfrm>
          <a:prstGeom prst="rect">
            <a:avLst/>
          </a:prstGeom>
          <a:solidFill>
            <a:srgbClr val="0C69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427719" y="3183511"/>
            <a:ext cx="5140543" cy="426777"/>
          </a:xfrm>
        </p:spPr>
        <p:txBody>
          <a:bodyPr anchor="t" anchorCtr="0">
            <a:noAutofit/>
          </a:bodyPr>
          <a:lstStyle>
            <a:lvl1pPr algn="l"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5455" y="3259498"/>
            <a:ext cx="1708124" cy="1287102"/>
          </a:xfrm>
        </p:spPr>
        <p:txBody>
          <a:bodyPr>
            <a:noAutofit/>
          </a:bodyPr>
          <a:lstStyle>
            <a:lvl1pPr marL="0" indent="0">
              <a:lnSpc>
                <a:spcPts val="1500"/>
              </a:lnSpc>
              <a:spcBef>
                <a:spcPts val="336"/>
              </a:spcBef>
              <a:buNone/>
              <a:defRPr sz="1500" b="0" i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Instructor: 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755" y="2676417"/>
            <a:ext cx="91440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8480" y="2952177"/>
            <a:ext cx="9144000" cy="0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0" y="4864852"/>
            <a:ext cx="9143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100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https://vlab.ncep.noaa.gov/web/geostationary-lightning-mapper/</a:t>
            </a:r>
            <a:endParaRPr lang="en-US" sz="11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86910"/>
            <a:ext cx="582887" cy="582887"/>
          </a:xfrm>
          <a:prstGeom prst="rect">
            <a:avLst/>
          </a:prstGeom>
        </p:spPr>
      </p:pic>
      <p:pic>
        <p:nvPicPr>
          <p:cNvPr id="17" name="Picture 2" descr="Cooperative Institute for Climate &amp; Satellites - Maryland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631031"/>
            <a:ext cx="838200" cy="45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88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2E1A0-FBF6-BE43-948C-9D12049AB3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0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549275" y="80682"/>
            <a:ext cx="8042276" cy="10027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accent1"/>
              </a:buClr>
              <a:buFont typeface="Source Sans Pro"/>
              <a:buNone/>
              <a:defRPr sz="4600" b="0" i="0" u="none" strike="noStrike" cap="non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9250" marR="0" lvl="0" indent="-181610" algn="l" rtl="0">
              <a:spcBef>
                <a:spcPts val="20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685800" marR="0" lvl="1" indent="-189230" algn="l" rtl="0">
              <a:spcBef>
                <a:spcPts val="600"/>
              </a:spcBef>
              <a:buClr>
                <a:srgbClr val="205C77"/>
              </a:buClr>
              <a:buSzPct val="110000"/>
              <a:buFont typeface="Noto Sans Symbols"/>
              <a:buChar char="●"/>
              <a:defRPr sz="22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68375" marR="0" lvl="2" indent="-142875" algn="l" rtl="0">
              <a:spcBef>
                <a:spcPts val="600"/>
              </a:spcBef>
              <a:buClr>
                <a:srgbClr val="6DB7D7"/>
              </a:buClr>
              <a:buSzPct val="110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263650" marR="0" lvl="3" indent="-172719" algn="l" rtl="0">
              <a:spcBef>
                <a:spcPts val="600"/>
              </a:spcBef>
              <a:buClr>
                <a:srgbClr val="205C7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546225" marR="0" lvl="4" indent="-163194" algn="l" rtl="0">
              <a:spcBef>
                <a:spcPts val="60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1828800" marR="0" lvl="5" indent="-166370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117725" marR="0" lvl="6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2398713" marR="0" lvl="7" indent="-164783" algn="l" rtl="0">
              <a:spcBef>
                <a:spcPts val="360"/>
              </a:spcBef>
              <a:buClr>
                <a:schemeClr val="accent2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2689225" marR="0" lvl="8" indent="-163195" algn="l" rtl="0">
              <a:spcBef>
                <a:spcPts val="360"/>
              </a:spcBef>
              <a:buClr>
                <a:srgbClr val="6DB7D7"/>
              </a:buClr>
              <a:buSzPct val="109999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264459" y="4706751"/>
            <a:ext cx="4840941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3600" b="0" i="0" u="none" strike="noStrike" cap="none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en-US" sz="3600" b="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0E2E1A0-FBF6-BE43-948C-9D12049AB30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8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0" y="57150"/>
            <a:ext cx="3517970" cy="14859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3900" y="2980311"/>
            <a:ext cx="7696200" cy="1191639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 Support from the NOAA/OAR Joint Technology Transfer Initiative (JTTI)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 Rudlosky (NOAA/NESDIS/STAR)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 Science Week (11-14 September 2018)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9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4191000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Increase the number of offices receiving additional gridded fields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Obtain time series from experimental </a:t>
            </a:r>
            <a:r>
              <a:rPr 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ProbSevere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to investigate trends and incorporate into training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Develop means for including flash and group counts in the top left of AWIPS displays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Low-Hanging Fruit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45938"/>
            <a:ext cx="4467225" cy="231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Additional Imagery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pic>
        <p:nvPicPr>
          <p:cNvPr id="5" name="Picture 2" descr="C:\Users\rudlosky.AD\Desktop\NESDIS\Projects\GOESR_GLM\Imagery\AWIPS\Training\fourpanel-20180724_004800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71550"/>
            <a:ext cx="5486400" cy="223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rudlosky.AD\Desktop\NESDIS\Projects\GOESR_GLM\Imagery\AWIPS\Training\4panelnight-20180722_010729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71551"/>
            <a:ext cx="1755189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udlosky.AD\Desktop\NESDIS\Projects\GOESR_GLM\Imagery\AWIPS\Training\4panelnight-20180722_010729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971551"/>
            <a:ext cx="177050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udlosky.AD\Desktop\NESDIS\Projects\GOESR_GLM\Imagery\AWIPS\Training\frames\glmafa-20180714_0139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31511"/>
            <a:ext cx="1295401" cy="15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rudlosky.AD\Desktop\NESDIS\Projects\GOESR_GLM\Imagery\AWIPS\Training\frames\glmafa-20180713_2029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31512"/>
            <a:ext cx="1295400" cy="155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rudlosky.AD\Desktop\NESDIS\Projects\GOESR_GLM\Imagery\AWIPS\Training\frames\glmafa-20180713_2201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31511"/>
            <a:ext cx="1295401" cy="15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rudlosky.AD\Desktop\NESDIS\Projects\GOESR_GLM\Imagery\AWIPS\Training\frames\glmafa-20180714_0030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31511"/>
            <a:ext cx="1295401" cy="15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26" y="666750"/>
            <a:ext cx="349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alibri" panose="020F0502020204030204" pitchFamily="34" charset="0"/>
              </a:rPr>
              <a:t>Low-Cloud Illumination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2894" y="666750"/>
            <a:ext cx="548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alibri" panose="020F0502020204030204" pitchFamily="34" charset="0"/>
              </a:rPr>
              <a:t>Extensive Flashes</a:t>
            </a:r>
            <a:endParaRPr lang="en-US" sz="1800" b="1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3193018"/>
            <a:ext cx="548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latin typeface="Calibri" panose="020F0502020204030204" pitchFamily="34" charset="0"/>
              </a:rPr>
              <a:t>AFA Depicting Convective Evolution</a:t>
            </a:r>
            <a:endParaRPr lang="en-US" sz="1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666750"/>
            <a:ext cx="8382000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Project was selected late in the funding cycle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Leveraged GOES-R science funds to accomplish the first year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Principal 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Investigator: </a:t>
            </a:r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Scott 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Rudlosky, NOAA/NESDIS/STAR, UMD/CICS-MD &lt;scott.rudlosky@noaa.gov&gt;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Co-Investigators: Eric </a:t>
            </a:r>
            <a:r>
              <a:rPr 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Bruning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 – TTU &lt;eric.bruning@ttu.edu&gt;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Jason Burks – NWS/CIRA/MDL &lt;jason.burks@noaa.gov&gt;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Matthew Foster – NWS/OPG &lt;matthew.foster@noaa.gov&gt;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Michael </a:t>
            </a:r>
            <a:r>
              <a:rPr 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Folmer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 – NWS/OPC/TAFB, UMD/CICS-MD &lt;Michael.Folmer@noaa.gov&gt;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Chad </a:t>
            </a:r>
            <a:r>
              <a:rPr 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Gravelle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 – NWS/OPG, UW/CIMSS &lt;chad.gravelle@noaa.gov&gt;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Darrel Kingfield – NOAA/NSSL &lt;darrel.kingfield@noaa.gov&gt;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Kristin Kuhlman – NOAA/NSSL, OU/CIMMS &lt;kristin.kuhlman@noaa.gov&gt;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Anita LeRoy – UAH, NGI &lt; leroy@nsstc.uah.edu&gt;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Tiffany Meyer – NOAA/NSSL, OU/CIMMS &lt;tiffany.meyer@noaa.gov&gt;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Michael Peterson – UMD/ESSIC/CICS-MD &lt;mpeterso@umd.edu&gt;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Peter </a:t>
            </a:r>
            <a:r>
              <a:rPr 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Roohr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 – NOAA/NWS/STI &lt;peter.roohr@noaa.gov&gt;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Christopher Schultz – NASA </a:t>
            </a:r>
            <a:r>
              <a:rPr 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SPoRT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, &lt;christopher.j.schultz@nasa.gov&gt;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Geoffrey </a:t>
            </a:r>
            <a:r>
              <a:rPr 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Stano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 – NASA </a:t>
            </a:r>
            <a:r>
              <a:rPr 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SPoRT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 &lt;geoffrey.stano@nasa.gov&gt;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Joe </a:t>
            </a:r>
            <a:r>
              <a:rPr lang="en-US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Zajic</a:t>
            </a:r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 – NOAA/NWS, IAI &lt;joe.zajic@noaa.gov&gt;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27" name="Picture 3" descr="C:\Users\rudlosky.AD\Desktop\NESDIS\Projects\GOESR_GLM\Imagery\AWIPS\Training\allsmallshor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49" y="-457200"/>
            <a:ext cx="4362451" cy="70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Optimizing GLM Use </a:t>
            </a:r>
            <a:r>
              <a:rPr lang="en-US" sz="4200" b="1" dirty="0">
                <a:latin typeface="Calibri" panose="020F0502020204030204" pitchFamily="34" charset="0"/>
              </a:rPr>
              <a:t>in </a:t>
            </a:r>
            <a:r>
              <a:rPr lang="en-US" sz="4200" b="1" dirty="0" smtClean="0">
                <a:latin typeface="Calibri" panose="020F0502020204030204" pitchFamily="34" charset="0"/>
              </a:rPr>
              <a:t>AWIPS</a:t>
            </a:r>
            <a:endParaRPr lang="en-US" sz="4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97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382000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Implementation of a new Geostationary Lightning Mapper (GLM) plugin tool that provides forecasters with full access to the GLM data suite from both GOES-16 and GOES-17 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fixed-grid GLM product will be implemented in AWIPS to replace the initial gridded GLM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display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Plan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to revive the concept of Lightning Imaging Sensor (LIS) “Areas” by introducing GLM “Storms” comprised of GLM flashes, which can be used to display time series of GLM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information</a:t>
            </a:r>
            <a:endParaRPr lang="en-US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The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proposed GLM tool moves beyond individual lightning products to introduce a new technique with a broad array of operational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applications </a:t>
            </a:r>
            <a:endParaRPr lang="en-US" sz="2000" b="1" dirty="0" smtClean="0">
              <a:solidFill>
                <a:schemeClr val="tx1"/>
              </a:solidFill>
              <a:latin typeface="Source Sans Pro" panose="020B060402020202020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Project Overview</a:t>
            </a:r>
            <a:endParaRPr lang="en-US" sz="4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8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382000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Our team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is composed of GLM and AWIPS experts, which given proper resources will allow for concurrent activities that can accomplish complete R2O transition in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3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years </a:t>
            </a:r>
            <a:endParaRPr lang="en-US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An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iterative process will help ensure that forecasters have access to the most useful tool possible throughout the product development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process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Each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new version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will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introduce new capabilities, will be demonstrated at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testbeds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, national centers, and/or forecast offices, and will be accompanied by a complete set of training </a:t>
            </a:r>
            <a:r>
              <a:rPr lang="en-US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materials</a:t>
            </a:r>
            <a:endParaRPr lang="en-US" sz="2000" b="1" dirty="0" smtClean="0">
              <a:solidFill>
                <a:schemeClr val="tx1"/>
              </a:solidFill>
              <a:latin typeface="Source Sans Pro" panose="020B060402020202020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Project Overview</a:t>
            </a:r>
            <a:endParaRPr lang="en-US" sz="4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1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4267200" cy="4267200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000" b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Plugin </a:t>
            </a:r>
            <a:r>
              <a:rPr lang="en-US" sz="20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Version Summaries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strike="sngStrike" dirty="0">
                <a:solidFill>
                  <a:schemeClr val="tx1"/>
                </a:solidFill>
                <a:latin typeface="Calibri" panose="020F0502020204030204" pitchFamily="34" charset="0"/>
              </a:rPr>
              <a:t>Version 1:  Basic GLM counts/densities on a fixed grid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strike="sngStrike" dirty="0">
                <a:solidFill>
                  <a:schemeClr val="tx1"/>
                </a:solidFill>
                <a:latin typeface="Calibri" panose="020F0502020204030204" pitchFamily="34" charset="0"/>
              </a:rPr>
              <a:t>Version 2:  Incorporate hierarchical traversal and </a:t>
            </a:r>
            <a:r>
              <a:rPr lang="en-US" sz="1800" strike="sngStrike" dirty="0" smtClean="0">
                <a:solidFill>
                  <a:schemeClr val="tx1"/>
                </a:solidFill>
                <a:latin typeface="Calibri" panose="020F0502020204030204" pitchFamily="34" charset="0"/>
              </a:rPr>
              <a:t>higher order parameters</a:t>
            </a:r>
            <a:endParaRPr lang="en-US" sz="1800" strike="sngStrike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Version 3:  Display GLM storm boundaries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Version 4:  Display quick-look GLM tables when hovering over storms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Version 5:  Display GLM storm time series when right clicking storms</a:t>
            </a:r>
          </a:p>
          <a:p>
            <a:pPr lvl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Version 6:  Final plugin, incorporates findings from GOES-R3 projects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sz="20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sz="2000" b="1" dirty="0" smtClean="0">
              <a:solidFill>
                <a:schemeClr val="tx1"/>
              </a:solidFill>
              <a:latin typeface="Source Sans Pro" panose="020B060402020202020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Project Overview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pic>
        <p:nvPicPr>
          <p:cNvPr id="4" name="Picture 2" descr="C:\Users\rudlosky.AD\Desktop\NESDIS\Projects\GOESR_GLM\Imagery\AWIPS\Training\4panelsma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71551"/>
            <a:ext cx="4572000" cy="27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6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382000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Coordinate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teams to clearly define tasks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Identify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means for sharing the fixed grid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Draft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Transition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Plan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Modify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AWIPS plugin to display new GLM grids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Test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new configuration in local proving ground (CICS-MD)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Develop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initial training materials (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NASA/</a:t>
            </a:r>
            <a:r>
              <a:rPr lang="en-US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SPoRT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and test product Version 1 using the NHDA system in Silver Spring,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MD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Begin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converting hierarchical traversal python codes to java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Begin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demonstration of initial GLM grids in the Operations Proving 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Ground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Modify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codes to incorporate hierarchical traversal, data quality flags, and user feedback on the display (Version 2)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endParaRPr lang="en-US" sz="1600" b="1" dirty="0" smtClean="0">
              <a:solidFill>
                <a:schemeClr val="tx1"/>
              </a:solidFill>
              <a:latin typeface="Source Sans Pro" panose="020B060402020202020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Completed Tasks</a:t>
            </a:r>
            <a:endParaRPr lang="en-US" sz="4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34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382000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Determine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the best means for defining GLM Storms</a:t>
            </a: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Add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GLM storm definition to the hierarchical traversal codes</a:t>
            </a: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Identify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the best means for visualizing GLM storms</a:t>
            </a: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Incorporate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modifications to define and display GLM storms (i.e., Version 3)</a:t>
            </a: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and test Version 3 using the NHDA system in Silver Spring,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MD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Refine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and enhance product training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materials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Demonstrate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Version 3 in the Aviation Weather Testbed (AWT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Link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GLM storm definitions with hierarchical traversal to report higher order variables</a:t>
            </a: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Develop/implement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means for displaying GLM variables when hovering over storms</a:t>
            </a: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Incorporate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new components into Version 4</a:t>
            </a: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Refine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and enhance product training materials</a:t>
            </a: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and test Version 4 using the NHDA system in Silver Spring,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MD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Explore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methods for linking GLM storms in time</a:t>
            </a:r>
          </a:p>
          <a:p>
            <a: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means for linking GLM storms in time in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AWIPS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Path Forward</a:t>
            </a:r>
            <a:endParaRPr lang="en-US" sz="4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75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382000" cy="4267200"/>
          </a:xfrm>
        </p:spPr>
        <p:txBody>
          <a:bodyPr/>
          <a:lstStyle/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Explore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means for displaying GLM time series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means for displaying GLM time series in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AWIPS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Explore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methods for GLM storm identification and tracking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means for GLM storm identification and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tracking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Incorporate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new components into Version 5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Refine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and enhance product training materials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and test product Version 5 using the NHDA system in Silver Spring,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MD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Demonstrate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Version 5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 testbeds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Submit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request to install Version 5 in the AWIPS baseline so that it is available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nationwide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Explore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means for merging GOES-16 and GOES-17 observations over the central U.S.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Modify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baseline codes to include advanced lightning jump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applications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Implement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means for merging GOES-16 and GOES-17 observations over the central U.S.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Modify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baseline codes to include findings using ground-based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networks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Incorporate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new components into Version 6</a:t>
            </a: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Refine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and enhance product training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materials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Declare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GLM storm plugin operational and announce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nationally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Path Forward</a:t>
            </a:r>
            <a:endParaRPr lang="en-US" sz="4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1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28600" y="742950"/>
            <a:ext cx="8382000" cy="4267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Identify Topical 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Leads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Code Development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Gridded Products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AWIPS implementation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Outreach and Training</a:t>
            </a: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Begin Bi-Weekly Discussions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Revise/solidify project plan</a:t>
            </a:r>
            <a:endParaRPr lang="en-US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83349"/>
          </a:xfrm>
        </p:spPr>
        <p:txBody>
          <a:bodyPr/>
          <a:lstStyle/>
          <a:p>
            <a:r>
              <a:rPr lang="en-US" sz="4200" b="1" dirty="0" smtClean="0">
                <a:latin typeface="Calibri" panose="020F0502020204030204" pitchFamily="34" charset="0"/>
              </a:rPr>
              <a:t>Path Forward</a:t>
            </a:r>
            <a:endParaRPr lang="en-US" sz="4200" b="1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26" y="895350"/>
            <a:ext cx="4494574" cy="2285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595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8330</TotalTime>
  <Words>870</Words>
  <Application>Microsoft Office PowerPoint</Application>
  <PresentationFormat>On-screen Show (16:9)</PresentationFormat>
  <Paragraphs>97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Noto Sans Symbols</vt:lpstr>
      <vt:lpstr>Source Sans Pro</vt:lpstr>
      <vt:lpstr>Wingdings</vt:lpstr>
      <vt:lpstr>Breeze</vt:lpstr>
      <vt:lpstr>Office Theme</vt:lpstr>
      <vt:lpstr>GLM Support from the NOAA/OAR Joint Technology Transfer Initiative (JTTI) Program  Scott Rudlosky (NOAA/NESDIS/STAR) GLM Science Week (11-14 September 2018) </vt:lpstr>
      <vt:lpstr>Optimizing GLM Use in AWIPS</vt:lpstr>
      <vt:lpstr>Project Overview</vt:lpstr>
      <vt:lpstr>Project Overview</vt:lpstr>
      <vt:lpstr>Project Overview</vt:lpstr>
      <vt:lpstr>Completed Tasks</vt:lpstr>
      <vt:lpstr>Path Forward</vt:lpstr>
      <vt:lpstr>Path Forward</vt:lpstr>
      <vt:lpstr>Path Forward</vt:lpstr>
      <vt:lpstr>Low-Hanging Fruit</vt:lpstr>
      <vt:lpstr>Additional Imagery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Instructor Prep for the GOES-R Virtual Faculty Course</dc:title>
  <dc:creator>Scott D. Rudlosky</dc:creator>
  <cp:lastModifiedBy>Scott D. Rudlosky</cp:lastModifiedBy>
  <cp:revision>245</cp:revision>
  <cp:lastPrinted>2017-10-16T18:57:38Z</cp:lastPrinted>
  <dcterms:modified xsi:type="dcterms:W3CDTF">2018-09-13T12:24:10Z</dcterms:modified>
</cp:coreProperties>
</file>