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  <p:sldMasterId id="2147483661" r:id="rId2"/>
  </p:sldMasterIdLst>
  <p:notesMasterIdLst>
    <p:notesMasterId r:id="rId14"/>
  </p:notesMasterIdLst>
  <p:handoutMasterIdLst>
    <p:handoutMasterId r:id="rId15"/>
  </p:handoutMasterIdLst>
  <p:sldIdLst>
    <p:sldId id="295" r:id="rId3"/>
    <p:sldId id="777" r:id="rId4"/>
    <p:sldId id="771" r:id="rId5"/>
    <p:sldId id="297" r:id="rId6"/>
    <p:sldId id="798" r:id="rId7"/>
    <p:sldId id="307" r:id="rId8"/>
    <p:sldId id="791" r:id="rId9"/>
    <p:sldId id="318" r:id="rId10"/>
    <p:sldId id="792" r:id="rId11"/>
    <p:sldId id="796" r:id="rId12"/>
    <p:sldId id="79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B6B7"/>
    <a:srgbClr val="C8DFA9"/>
    <a:srgbClr val="7EB5DE"/>
    <a:srgbClr val="4E6227"/>
    <a:srgbClr val="95A112"/>
    <a:srgbClr val="A69B0C"/>
    <a:srgbClr val="0DB18D"/>
    <a:srgbClr val="FCDD9F"/>
    <a:srgbClr val="FCD796"/>
    <a:srgbClr val="FCE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7"/>
    <p:restoredTop sz="87062" autoAdjust="0"/>
  </p:normalViewPr>
  <p:slideViewPr>
    <p:cSldViewPr snapToGrid="0">
      <p:cViewPr>
        <p:scale>
          <a:sx n="120" d="100"/>
          <a:sy n="120" d="100"/>
        </p:scale>
        <p:origin x="1424" y="-8"/>
      </p:cViewPr>
      <p:guideLst>
        <p:guide orient="horz" pos="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49" d="100"/>
          <a:sy n="149" d="100"/>
        </p:scale>
        <p:origin x="-34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3FF7CC-8E8A-AB41-9B55-B37D7CAC2DEE}" type="datetime1">
              <a:rPr lang="en-US"/>
              <a:pPr>
                <a:defRPr/>
              </a:pPr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03E706-DC80-0A41-A071-62A619931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0B53F6-363F-8A4D-8832-818E471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48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ヒラギノ角ゴ Pro W3" pitchFamily="-97" charset="-128"/>
        <a:cs typeface="ヒラギノ角ゴ Pro W3" pitchFamily="-9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ヒラギノ角ゴ Pro W3" pitchFamily="-97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B53F6-363F-8A4D-8832-818E4712B14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B53F6-363F-8A4D-8832-818E4712B14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7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B53F6-363F-8A4D-8832-818E4712B14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6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B53F6-363F-8A4D-8832-818E4712B14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5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B53F6-363F-8A4D-8832-818E4712B14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33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B53F6-363F-8A4D-8832-818E4712B14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8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B53F6-363F-8A4D-8832-818E4712B14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5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lanetary_Defense_ppt_template_titl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416800" y="171450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416800" y="171450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787400"/>
            <a:ext cx="969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33500" y="266700"/>
            <a:ext cx="6667500" cy="2057400"/>
          </a:xfrm>
        </p:spPr>
        <p:txBody>
          <a:bodyPr/>
          <a:lstStyle>
            <a:lvl1pPr algn="l">
              <a:defRPr sz="3200">
                <a:solidFill>
                  <a:srgbClr val="FFA4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1920" y="2573866"/>
            <a:ext cx="4020079" cy="1879601"/>
          </a:xfrm>
        </p:spPr>
        <p:txBody>
          <a:bodyPr/>
          <a:lstStyle>
            <a:lvl1pPr marL="0" indent="3175" algn="l">
              <a:buFont typeface="Times" pitchFamily="-112" charset="0"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  <a:p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3756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629400"/>
            <a:ext cx="5181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3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098675" cy="608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148388" cy="608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629400"/>
            <a:ext cx="5181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1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6329-AD45-3E47-A3CA-6061B807D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62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A40E-2D82-BE4F-ACCA-1E05DD7F0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36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EEDA-2094-224C-9F7E-368552D80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8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2B5A-48D0-284E-9F9F-5721126A3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1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E300-3A04-A74A-B9A4-004A4B52C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82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A2352-78BB-9245-8C86-91995C4ED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36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3C19-05C9-A54E-94E3-13BDA2BD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7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AB6D-7378-3544-8C06-6FD397512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8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lanetary_Defense_ppt_template_cont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6643688"/>
            <a:ext cx="9144000" cy="2143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416800" y="171450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416800" y="171450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15338" y="6637338"/>
            <a:ext cx="633412" cy="230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>
                <a:solidFill>
                  <a:srgbClr val="000000"/>
                </a:solidFill>
              </a:rPr>
              <a:t>Page </a:t>
            </a:r>
            <a:fld id="{0C5F9C15-AF1F-594C-8D74-011DD0CF98CB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4999" y="165100"/>
            <a:ext cx="779183" cy="673531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19" descr="arc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1181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1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NASA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223102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5514-38CC-994A-A31C-EE08A9E66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1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AFC5-97CA-DF4A-A779-AA4A6685F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31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F725F-6A8B-3D43-BB18-71A57BBE6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6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 b="1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NASA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21763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33475"/>
            <a:ext cx="4122738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133475"/>
            <a:ext cx="4124325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629400"/>
            <a:ext cx="5181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629400"/>
            <a:ext cx="5181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3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629400"/>
            <a:ext cx="5181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6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76233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629400"/>
            <a:ext cx="5181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3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2017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3" y="6629400"/>
            <a:ext cx="5181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NASA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8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etary_Defense_ppt_template_content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1"/>
          <p:cNvSpPr>
            <a:spLocks noChangeArrowheads="1"/>
          </p:cNvSpPr>
          <p:nvPr/>
        </p:nvSpPr>
        <p:spPr bwMode="auto">
          <a:xfrm>
            <a:off x="0" y="6643688"/>
            <a:ext cx="9144000" cy="2143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133475"/>
            <a:ext cx="8399463" cy="54578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4638"/>
            <a:ext cx="1879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tx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September 2017</a:t>
            </a:r>
            <a:endParaRPr lang="en-US" sz="1400" dirty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629400"/>
            <a:ext cx="518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NASA Internal Use Only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416800" y="171450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416800" y="171450"/>
            <a:ext cx="1588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8415338" y="6637338"/>
            <a:ext cx="633412" cy="230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dirty="0">
                <a:solidFill>
                  <a:srgbClr val="000000"/>
                </a:solidFill>
              </a:rPr>
              <a:t>Page </a:t>
            </a:r>
            <a:fld id="{E8D841CF-9F73-394B-9533-47CA68527732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54999" y="165100"/>
            <a:ext cx="779183" cy="673531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5" name="Picture 2" descr="arc-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1181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228600"/>
            <a:ext cx="72009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36" r:id="rId1"/>
    <p:sldLayoutId id="2147496137" r:id="rId2"/>
    <p:sldLayoutId id="2147496138" r:id="rId3"/>
    <p:sldLayoutId id="2147496139" r:id="rId4"/>
    <p:sldLayoutId id="2147496140" r:id="rId5"/>
    <p:sldLayoutId id="2147496141" r:id="rId6"/>
    <p:sldLayoutId id="2147496142" r:id="rId7"/>
    <p:sldLayoutId id="2147496143" r:id="rId8"/>
    <p:sldLayoutId id="2147496144" r:id="rId9"/>
    <p:sldLayoutId id="2147496145" r:id="rId10"/>
    <p:sldLayoutId id="2147496146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757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75700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75700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75700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75700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6A0549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6A0549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6A0549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6A0549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169863" indent="-16668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1143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682625" indent="-1698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B910"/>
        </a:buClr>
        <a:buChar char="–"/>
        <a:defRPr sz="1600">
          <a:solidFill>
            <a:schemeClr val="tx1"/>
          </a:solidFill>
          <a:latin typeface="+mn-lt"/>
          <a:ea typeface="ヒラギノ角ゴ Pro W3" pitchFamily="-97" charset="-128"/>
          <a:cs typeface="ヒラギノ角ゴ Pro W3" pitchFamily="-97" charset="-128"/>
        </a:defRPr>
      </a:lvl3pPr>
      <a:lvl4pPr marL="966788" indent="-1698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Char char="–"/>
        <a:defRPr sz="1400">
          <a:solidFill>
            <a:schemeClr val="tx1"/>
          </a:solidFill>
          <a:latin typeface="+mn-lt"/>
          <a:ea typeface="ヒラギノ角ゴ Pro W3" pitchFamily="-97" charset="-128"/>
          <a:cs typeface="ヒラギノ角ゴ Pro W3" charset="0"/>
        </a:defRPr>
      </a:lvl4pPr>
      <a:lvl5pPr marL="1081088" indent="10953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–"/>
        <a:defRPr sz="14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5pPr>
      <a:lvl6pPr marL="1538288" indent="109538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–"/>
        <a:defRPr sz="1600">
          <a:solidFill>
            <a:srgbClr val="263082"/>
          </a:solidFill>
          <a:latin typeface="+mn-lt"/>
          <a:ea typeface="+mn-ea"/>
        </a:defRPr>
      </a:lvl6pPr>
      <a:lvl7pPr marL="1995488" indent="109538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–"/>
        <a:defRPr sz="1600">
          <a:solidFill>
            <a:srgbClr val="263082"/>
          </a:solidFill>
          <a:latin typeface="+mn-lt"/>
          <a:ea typeface="+mn-ea"/>
        </a:defRPr>
      </a:lvl7pPr>
      <a:lvl8pPr marL="2452688" indent="109538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–"/>
        <a:defRPr sz="1600">
          <a:solidFill>
            <a:srgbClr val="263082"/>
          </a:solidFill>
          <a:latin typeface="+mn-lt"/>
          <a:ea typeface="+mn-ea"/>
        </a:defRPr>
      </a:lvl8pPr>
      <a:lvl9pPr marL="2909888" indent="109538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–"/>
        <a:defRPr sz="1600">
          <a:solidFill>
            <a:srgbClr val="26308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NASA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EB8FC7-9755-F042-BF16-B7CEC8A5C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25" r:id="rId1"/>
    <p:sldLayoutId id="2147496126" r:id="rId2"/>
    <p:sldLayoutId id="2147496127" r:id="rId3"/>
    <p:sldLayoutId id="2147496128" r:id="rId4"/>
    <p:sldLayoutId id="2147496129" r:id="rId5"/>
    <p:sldLayoutId id="2147496130" r:id="rId6"/>
    <p:sldLayoutId id="2147496131" r:id="rId7"/>
    <p:sldLayoutId id="2147496132" r:id="rId8"/>
    <p:sldLayoutId id="2147496133" r:id="rId9"/>
    <p:sldLayoutId id="2147496134" r:id="rId10"/>
    <p:sldLayoutId id="2147496135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97" charset="-128"/>
          <a:cs typeface="ヒラギノ角ゴ Pro W3" pitchFamily="-97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97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1333500" y="266700"/>
            <a:ext cx="7391400" cy="20574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GLM Observations of Bolides</a:t>
            </a:r>
          </a:p>
        </p:txBody>
      </p:sp>
      <p:sp>
        <p:nvSpPr>
          <p:cNvPr id="27650" name="Subtitle 2"/>
          <p:cNvSpPr>
            <a:spLocks noGrp="1"/>
          </p:cNvSpPr>
          <p:nvPr>
            <p:ph type="subTitle" idx="1"/>
          </p:nvPr>
        </p:nvSpPr>
        <p:spPr>
          <a:xfrm>
            <a:off x="268814" y="2603500"/>
            <a:ext cx="6800850" cy="20447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buFont typeface="Times" charset="0"/>
              <a:buNone/>
            </a:pPr>
            <a:r>
              <a:rPr lang="en-US" sz="1600" b="1" dirty="0">
                <a:latin typeface="Helvetica" charset="0"/>
                <a:ea typeface="ＭＳ Ｐゴシック" charset="0"/>
                <a:cs typeface="ＭＳ Ｐゴシック" charset="0"/>
              </a:rPr>
              <a:t>Randy Longenbaugh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Times" charset="0"/>
              <a:buNone/>
            </a:pPr>
            <a:r>
              <a:rPr lang="en-US" sz="1600" b="1" dirty="0">
                <a:latin typeface="Helvetica" charset="0"/>
                <a:ea typeface="ＭＳ Ｐゴシック" charset="0"/>
                <a:cs typeface="ＭＳ Ｐゴシック" charset="0"/>
              </a:rPr>
              <a:t>Clemens </a:t>
            </a:r>
            <a:r>
              <a:rPr lang="en-US" sz="1600" b="1" dirty="0" err="1">
                <a:latin typeface="Helvetica" charset="0"/>
                <a:ea typeface="ＭＳ Ｐゴシック" charset="0"/>
                <a:cs typeface="ＭＳ Ｐゴシック" charset="0"/>
              </a:rPr>
              <a:t>Rumpf</a:t>
            </a:r>
            <a:endParaRPr lang="en-US" sz="1600" b="1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Font typeface="Times" charset="0"/>
              <a:buNone/>
            </a:pP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Observational Entry Data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Times" charset="0"/>
              <a:buNone/>
            </a:pPr>
            <a:r>
              <a:rPr lang="en-US" sz="1600" dirty="0">
                <a:latin typeface="Helvetica" charset="0"/>
                <a:ea typeface="ＭＳ Ｐゴシック" charset="0"/>
                <a:cs typeface="ＭＳ Ｐゴシック" charset="0"/>
              </a:rPr>
              <a:t>Asteroid Threat Assessment Project</a:t>
            </a:r>
          </a:p>
          <a:p>
            <a:pPr>
              <a:lnSpc>
                <a:spcPct val="100000"/>
              </a:lnSpc>
              <a:spcBef>
                <a:spcPts val="400"/>
              </a:spcBef>
              <a:buFont typeface="Times" charset="0"/>
              <a:buNone/>
            </a:pPr>
            <a:endParaRPr lang="en-US" sz="18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Font typeface="Times" charset="0"/>
              <a:buNone/>
            </a:pPr>
            <a:endParaRPr lang="en-US" sz="18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126" y="6185249"/>
            <a:ext cx="4572000" cy="584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Font typeface="Times" charset="0"/>
              <a:buNone/>
            </a:pPr>
            <a:r>
              <a:rPr lang="en-US" sz="1600" b="1" dirty="0">
                <a:latin typeface="Helvetica" charset="0"/>
              </a:rPr>
              <a:t>NASA Advanced Supercomputing Division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Times" charset="0"/>
              <a:buNone/>
            </a:pPr>
            <a:r>
              <a:rPr lang="en-US" sz="1600" dirty="0">
                <a:latin typeface="Helvetica" charset="0"/>
              </a:rPr>
              <a:t>NASA Ames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4222846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2017</a:t>
            </a:r>
            <a:endParaRPr lang="en-US" sz="14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Internal Use Only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AEB08-9844-9A4C-B6BB-1E87A11E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8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7284" y="927904"/>
            <a:ext cx="8803900" cy="5559905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668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/>
              <a:t>GLM has a meteoroid detection threshold of about an absolute (distance = 100 km) -14 visual magnitude meteor (GLM capable of detecting several </a:t>
            </a:r>
            <a:r>
              <a:rPr lang="en-US" sz="1600" kern="0" dirty="0" err="1"/>
              <a:t>dm</a:t>
            </a:r>
            <a:r>
              <a:rPr lang="en-US" sz="1600" kern="0" dirty="0"/>
              <a:t> to meter-sized asteroids impacting Earth atmosphere) </a:t>
            </a:r>
            <a:endParaRPr lang="en-US" sz="1400" kern="0" dirty="0"/>
          </a:p>
          <a:p>
            <a:r>
              <a:rPr lang="en-US" sz="1600" dirty="0"/>
              <a:t>Comparison with other light curve measurements implies that GLM samples the meteoroid disintegration light curve nearly completely unaffected by onboard processing and downlink processes tailored to lightning data</a:t>
            </a:r>
          </a:p>
          <a:p>
            <a:r>
              <a:rPr lang="en-US" sz="1600" dirty="0"/>
              <a:t>Calculated total optical radiant energies correspond well to those reported from broad-band USG sensor data which suggests that during the meteoroid’s peak brightness the GLM pass-band is dominated by continuum emission, rather than O I line emission</a:t>
            </a:r>
          </a:p>
          <a:p>
            <a:r>
              <a:rPr lang="en-US" sz="1600" dirty="0"/>
              <a:t>Saturation limitations for large events (14 bits of dynamic range)</a:t>
            </a:r>
          </a:p>
          <a:p>
            <a:r>
              <a:rPr lang="en-US" sz="1600" dirty="0"/>
              <a:t>Meteoroid impact assessment must account </a:t>
            </a:r>
            <a:r>
              <a:rPr lang="en-US" sz="1600" kern="0" dirty="0"/>
              <a:t>for instrument effects such as CCD blooming, event FIFO overflows, background noise influences, LSB limitations, and assumed lightning altitudes  to produce best representation of the light curve recording, best geo-location, and timing</a:t>
            </a:r>
            <a:endParaRPr lang="en-US" sz="14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GLM Prelim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D23D9-1425-E74A-8FFC-F662CE602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918" y="4814244"/>
            <a:ext cx="3865797" cy="1673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D031E4-C97C-8B44-8EFF-C394663DB148}"/>
              </a:ext>
            </a:extLst>
          </p:cNvPr>
          <p:cNvSpPr txBox="1"/>
          <p:nvPr/>
        </p:nvSpPr>
        <p:spPr>
          <a:xfrm>
            <a:off x="3344851" y="5066918"/>
            <a:ext cx="84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Dark curve background correction Gray curve no background correction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A32B13-6DF3-4544-8ED7-6AE4A4C9754E}"/>
              </a:ext>
            </a:extLst>
          </p:cNvPr>
          <p:cNvSpPr txBox="1"/>
          <p:nvPr/>
        </p:nvSpPr>
        <p:spPr>
          <a:xfrm>
            <a:off x="1525626" y="5143194"/>
            <a:ext cx="1332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December 29</a:t>
            </a:r>
            <a:r>
              <a:rPr lang="en-US" sz="1000" baseline="30000" dirty="0"/>
              <a:t>th</a:t>
            </a:r>
            <a:r>
              <a:rPr lang="en-US" sz="1000" dirty="0"/>
              <a:t>, 2017 Atlantic Ocean bolide as detected by GLM Level 2 (top) and Level 0 (bottom) </a:t>
            </a:r>
          </a:p>
        </p:txBody>
      </p:sp>
    </p:spTree>
    <p:extLst>
      <p:ext uri="{BB962C8B-B14F-4D97-AF65-F5344CB8AC3E}">
        <p14:creationId xmlns:p14="http://schemas.microsoft.com/office/powerpoint/2010/main" val="313413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GLM Bolide Detection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33" y="1102659"/>
            <a:ext cx="8823433" cy="5278978"/>
          </a:xfrm>
        </p:spPr>
        <p:txBody>
          <a:bodyPr/>
          <a:lstStyle/>
          <a:p>
            <a:r>
              <a:rPr lang="en-US" sz="1800" dirty="0" err="1"/>
              <a:t>Tagliaferri</a:t>
            </a:r>
            <a:r>
              <a:rPr lang="en-US" sz="1800" dirty="0"/>
              <a:t> et al. (1998), twenty years ago, foresaw the practical use of NASA's proposed space based Lightning Mapper for the detection of meteoroid impacts</a:t>
            </a:r>
          </a:p>
          <a:p>
            <a:r>
              <a:rPr lang="en-US" sz="1800" dirty="0"/>
              <a:t>GOES-16 with the first GLM launched November 19</a:t>
            </a:r>
            <a:r>
              <a:rPr lang="en-US" sz="1800" baseline="30000" dirty="0"/>
              <a:t>th</a:t>
            </a:r>
            <a:r>
              <a:rPr lang="en-US" sz="1800" dirty="0"/>
              <a:t> 2016</a:t>
            </a:r>
          </a:p>
          <a:p>
            <a:r>
              <a:rPr lang="en-US" sz="1800" dirty="0"/>
              <a:t>Peter </a:t>
            </a:r>
            <a:r>
              <a:rPr lang="en-US" sz="1800" dirty="0" err="1"/>
              <a:t>Jenniskins</a:t>
            </a:r>
            <a:r>
              <a:rPr lang="en-US" sz="1800" dirty="0"/>
              <a:t> and Jim Albers (NASA CAMS) also suspected GLM would detect meteoroid impacts and approached the Lockheed Martin GLM team (early February 2017)</a:t>
            </a:r>
          </a:p>
          <a:p>
            <a:r>
              <a:rPr lang="en-US" sz="1800" dirty="0"/>
              <a:t>First known GLM detection of a meteoroid impact February 6</a:t>
            </a:r>
            <a:r>
              <a:rPr lang="en-US" sz="1800" baseline="30000" dirty="0"/>
              <a:t>th</a:t>
            </a:r>
            <a:r>
              <a:rPr lang="en-US" sz="1800" dirty="0"/>
              <a:t>, 2017</a:t>
            </a:r>
          </a:p>
          <a:p>
            <a:r>
              <a:rPr lang="en-US" sz="1800" dirty="0"/>
              <a:t>September of 2017 NASA Ames started collecting GLM level 2 data for meteoroid research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NASA/PDCO met with NOAA/GLM team to discuss GLM collaboration (November 2017) </a:t>
            </a:r>
            <a:endParaRPr lang="en-US" sz="1600" dirty="0"/>
          </a:p>
          <a:p>
            <a:pPr marL="514350" lvl="1" indent="-285750">
              <a:buFont typeface="Arial" charset="0"/>
              <a:buChar char="•"/>
            </a:pPr>
            <a:r>
              <a:rPr lang="en-US" sz="1600" dirty="0"/>
              <a:t>Agreed to evaluate and document the GLM </a:t>
            </a:r>
            <a:r>
              <a:rPr lang="en-US" sz="1600" dirty="0" err="1"/>
              <a:t>meteoriod</a:t>
            </a:r>
            <a:r>
              <a:rPr lang="en-US" sz="1600" dirty="0"/>
              <a:t> detection capability </a:t>
            </a:r>
          </a:p>
          <a:p>
            <a:pPr marL="514350" lvl="1" indent="-285750">
              <a:buFont typeface="Arial" charset="0"/>
              <a:buChar char="•"/>
            </a:pPr>
            <a:r>
              <a:rPr lang="en-US" sz="1600" dirty="0"/>
              <a:t>Collaborative work between NASA, NOAA, Lockheed Martin (Palo Alto), and others</a:t>
            </a:r>
          </a:p>
          <a:p>
            <a:r>
              <a:rPr lang="en-US" sz="1800" dirty="0"/>
              <a:t>GOES-17 with the second GLM launched March 1</a:t>
            </a:r>
            <a:r>
              <a:rPr lang="en-US" sz="1800" baseline="30000" dirty="0"/>
              <a:t>st</a:t>
            </a:r>
            <a:r>
              <a:rPr lang="en-US" sz="1800" dirty="0"/>
              <a:t> 2018</a:t>
            </a:r>
          </a:p>
          <a:p>
            <a:r>
              <a:rPr lang="en-US" sz="1800" dirty="0"/>
              <a:t>First multi-sat GLM detection of a meteoroid impact May 8</a:t>
            </a:r>
            <a:r>
              <a:rPr lang="en-US" sz="1800" baseline="30000" dirty="0"/>
              <a:t>th</a:t>
            </a:r>
            <a:r>
              <a:rPr lang="en-US" sz="1800" dirty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2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766" y="1354792"/>
            <a:ext cx="5790478" cy="4847202"/>
          </a:xfrm>
        </p:spPr>
        <p:txBody>
          <a:bodyPr>
            <a:noAutofit/>
          </a:bodyPr>
          <a:lstStyle/>
          <a:p>
            <a:r>
              <a:rPr lang="en-US" sz="1600" dirty="0"/>
              <a:t>Observational data including GLM Light Curves (LC) are needed by NASA’s Planetary Defense Program to better understand the threat posed by larger asteroids hitting Earth</a:t>
            </a:r>
          </a:p>
          <a:p>
            <a:pPr lvl="1"/>
            <a:r>
              <a:rPr lang="en-US" sz="1400" dirty="0"/>
              <a:t>LCs are measurements of narrow-band visible spectrum optical intensity as a function of time that record the disintegration of a Small Asteroid (SA) as it impacts the earths atmosphere</a:t>
            </a:r>
          </a:p>
          <a:p>
            <a:pPr lvl="1"/>
            <a:r>
              <a:rPr lang="en-US" sz="1400" dirty="0"/>
              <a:t>LCs can be used to infer SA pre-entry characteristic (structure/strength, size, mass)</a:t>
            </a:r>
          </a:p>
          <a:p>
            <a:pPr lvl="1"/>
            <a:r>
              <a:rPr lang="en-US" sz="1400" dirty="0"/>
              <a:t>LCs can inform development of physics models (fragmentation models, ablation models, and airburst models)</a:t>
            </a:r>
          </a:p>
          <a:p>
            <a:pPr lvl="1"/>
            <a:r>
              <a:rPr lang="en-US" sz="1400" dirty="0"/>
              <a:t>LCs provide high fidelity, high cadence “snapshot” of the breakup, fragmentation and ablation of SA impactors – </a:t>
            </a:r>
            <a:r>
              <a:rPr lang="en-US" sz="1400" b="1" dirty="0"/>
              <a:t>no other data is as rich in informing and constraining the fragmentation processes needed to improve impact models</a:t>
            </a:r>
            <a:endParaRPr lang="en-US" sz="1400" dirty="0"/>
          </a:p>
          <a:p>
            <a:r>
              <a:rPr lang="en-US" sz="1600" dirty="0"/>
              <a:t>Once developed GLM data could be used as a data product for the NASA/Planetary Defense Coordination Office (PDCO) automated bolide reporting system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59296" y="668148"/>
            <a:ext cx="7580243" cy="497212"/>
          </a:xfrm>
        </p:spPr>
        <p:txBody>
          <a:bodyPr/>
          <a:lstStyle/>
          <a:p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Why is Observational Data Important?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87" y="1274580"/>
            <a:ext cx="3103250" cy="2662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DF650D-25EE-334F-B690-95C3C79C3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87" y="4098578"/>
            <a:ext cx="3035299" cy="23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2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GLM Work at 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956249"/>
            <a:ext cx="8877300" cy="2887089"/>
          </a:xfrm>
        </p:spPr>
        <p:txBody>
          <a:bodyPr/>
          <a:lstStyle/>
          <a:p>
            <a:r>
              <a:rPr lang="en-US" dirty="0"/>
              <a:t>Recent publication in Meteoritics and Planetary Sciences (</a:t>
            </a:r>
            <a:r>
              <a:rPr lang="en-US" dirty="0" err="1"/>
              <a:t>MaPS</a:t>
            </a:r>
            <a:r>
              <a:rPr lang="en-US" dirty="0"/>
              <a:t>) journal</a:t>
            </a:r>
          </a:p>
          <a:p>
            <a:pPr lvl="1"/>
            <a:r>
              <a:rPr lang="en-US" b="1" dirty="0"/>
              <a:t>“Detection of meteoroid impacts by the Geostationary Lightning Mapper on the GOES‐16 satellite” </a:t>
            </a:r>
            <a:r>
              <a:rPr lang="en-US" dirty="0"/>
              <a:t>(July 15th, 2018)</a:t>
            </a:r>
          </a:p>
          <a:p>
            <a:r>
              <a:rPr lang="en-US" dirty="0"/>
              <a:t>Other articles </a:t>
            </a:r>
          </a:p>
          <a:p>
            <a:pPr lvl="1"/>
            <a:r>
              <a:rPr lang="en-US" dirty="0" err="1"/>
              <a:t>Space.com</a:t>
            </a:r>
            <a:r>
              <a:rPr lang="en-US" dirty="0"/>
              <a:t> “</a:t>
            </a:r>
            <a:r>
              <a:rPr lang="en-US" b="1" dirty="0"/>
              <a:t>Flash, Bam, </a:t>
            </a:r>
            <a:r>
              <a:rPr lang="en-US" b="1" dirty="0" err="1"/>
              <a:t>Alakazam</a:t>
            </a:r>
            <a:r>
              <a:rPr lang="en-US" b="1" dirty="0"/>
              <a:t>: Lightning-Detecting Satellite Also Spots Meteors”</a:t>
            </a:r>
          </a:p>
          <a:p>
            <a:pPr lvl="1"/>
            <a:r>
              <a:rPr lang="en-US" dirty="0"/>
              <a:t>Ames press release – </a:t>
            </a:r>
          </a:p>
          <a:p>
            <a:endParaRPr lang="en-US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43DBB2-7254-BB40-BF63-6D9AFB781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918" y="4369596"/>
            <a:ext cx="3013072" cy="225980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F302C4-F47B-AD4B-99CB-C62C48C10E99}"/>
              </a:ext>
            </a:extLst>
          </p:cNvPr>
          <p:cNvSpPr txBox="1">
            <a:spLocks/>
          </p:cNvSpPr>
          <p:nvPr/>
        </p:nvSpPr>
        <p:spPr bwMode="auto">
          <a:xfrm>
            <a:off x="0" y="4206673"/>
            <a:ext cx="5338763" cy="215959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668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Clemens </a:t>
            </a:r>
            <a:r>
              <a:rPr lang="en-US" dirty="0" err="1"/>
              <a:t>Rumpf</a:t>
            </a:r>
            <a:r>
              <a:rPr lang="en-US" dirty="0"/>
              <a:t>, Randy Longenbaugh, and Chris </a:t>
            </a:r>
            <a:r>
              <a:rPr lang="en-US" dirty="0" err="1"/>
              <a:t>Henze</a:t>
            </a:r>
            <a:r>
              <a:rPr lang="en-US" dirty="0"/>
              <a:t> are developing algorithms to find bolides autonomously in the GLM L2 data</a:t>
            </a:r>
          </a:p>
          <a:p>
            <a:pPr lvl="1"/>
            <a:r>
              <a:rPr lang="en-US" dirty="0"/>
              <a:t>“Algorithmic Approach for Detecting Bolides with the Geostationary Lightning Mapper”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07F162-7CE5-DE41-A074-481D07068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556" y="2797480"/>
            <a:ext cx="1745316" cy="13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45" y="228600"/>
            <a:ext cx="7448755" cy="762000"/>
          </a:xfrm>
        </p:spPr>
        <p:txBody>
          <a:bodyPr/>
          <a:lstStyle/>
          <a:p>
            <a:r>
              <a:rPr lang="en-US" dirty="0"/>
              <a:t>Automated Processing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2E301F5-D5D3-6A4D-BAF7-53C2F11F6092}"/>
              </a:ext>
            </a:extLst>
          </p:cNvPr>
          <p:cNvSpPr/>
          <p:nvPr/>
        </p:nvSpPr>
        <p:spPr>
          <a:xfrm>
            <a:off x="2015087" y="2017530"/>
            <a:ext cx="1653726" cy="583168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Ground Track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2C8B3C-9020-B34E-BF2D-A1D9F6032EB7}"/>
              </a:ext>
            </a:extLst>
          </p:cNvPr>
          <p:cNvSpPr/>
          <p:nvPr/>
        </p:nvSpPr>
        <p:spPr>
          <a:xfrm>
            <a:off x="2015087" y="2844795"/>
            <a:ext cx="1653726" cy="527539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Light Curve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4E2CBC-51E7-B44D-A291-73E0493C58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6" y="3914133"/>
            <a:ext cx="3608775" cy="2706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0FB00-EA0E-6A42-A4C5-17F47CDCDEC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48" y="3960703"/>
            <a:ext cx="3582042" cy="2686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E474B4-5292-B943-B0EF-D789095FDFAF}"/>
              </a:ext>
            </a:extLst>
          </p:cNvPr>
          <p:cNvSpPr txBox="1"/>
          <p:nvPr/>
        </p:nvSpPr>
        <p:spPr>
          <a:xfrm>
            <a:off x="1642098" y="3793555"/>
            <a:ext cx="147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Real Bolide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4DC81B-A1D4-664B-97A1-9E3877A5DE8E}"/>
              </a:ext>
            </a:extLst>
          </p:cNvPr>
          <p:cNvSpPr txBox="1"/>
          <p:nvPr/>
        </p:nvSpPr>
        <p:spPr>
          <a:xfrm>
            <a:off x="5637857" y="3826713"/>
            <a:ext cx="1938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Artefact Signature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E99DDB8-5130-1540-9255-E8F21A2E617B}"/>
              </a:ext>
            </a:extLst>
          </p:cNvPr>
          <p:cNvSpPr/>
          <p:nvPr/>
        </p:nvSpPr>
        <p:spPr>
          <a:xfrm>
            <a:off x="298489" y="1304690"/>
            <a:ext cx="1208942" cy="607865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L2 Data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D8FCB7C-3E07-0A4A-A9FC-768648633155}"/>
              </a:ext>
            </a:extLst>
          </p:cNvPr>
          <p:cNvSpPr/>
          <p:nvPr/>
        </p:nvSpPr>
        <p:spPr>
          <a:xfrm>
            <a:off x="252104" y="2383351"/>
            <a:ext cx="1301711" cy="717846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Extract Groups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ACF7B8-3614-6649-A654-05144B2AE237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902960" y="1912555"/>
            <a:ext cx="0" cy="470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00F3A7-C63A-0745-9E2B-81A2EE7115E7}"/>
              </a:ext>
            </a:extLst>
          </p:cNvPr>
          <p:cNvCxnSpPr>
            <a:cxnSpLocks/>
            <a:stCxn id="13" idx="3"/>
            <a:endCxn id="5" idx="1"/>
          </p:cNvCxnSpPr>
          <p:nvPr/>
        </p:nvCxnSpPr>
        <p:spPr>
          <a:xfrm flipV="1">
            <a:off x="1553815" y="2309114"/>
            <a:ext cx="461272" cy="433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D5B602-AE9C-D548-B4AF-9EE9553FBA6D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>
          <a:xfrm>
            <a:off x="1553815" y="2742274"/>
            <a:ext cx="461272" cy="3662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4629E00-A716-5A44-8CD8-077D5AC1CF49}"/>
              </a:ext>
            </a:extLst>
          </p:cNvPr>
          <p:cNvSpPr/>
          <p:nvPr/>
        </p:nvSpPr>
        <p:spPr>
          <a:xfrm>
            <a:off x="4235917" y="2141572"/>
            <a:ext cx="2371340" cy="1046231"/>
          </a:xfrm>
          <a:prstGeom prst="roundRect">
            <a:avLst/>
          </a:prstGeom>
          <a:solidFill>
            <a:srgbClr val="0070C0">
              <a:alpha val="21000"/>
            </a:srgb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Multiple tests assess similarity with bolide signature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E3E0AC-1039-9D47-8891-9FB1F970E29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668813" y="2309114"/>
            <a:ext cx="567104" cy="105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4A3229-1819-9D4A-8A62-EC308186FE6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668813" y="2925419"/>
            <a:ext cx="567104" cy="1831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1EC3B41-E7C8-D54B-99B6-D4B720D13AEC}"/>
              </a:ext>
            </a:extLst>
          </p:cNvPr>
          <p:cNvSpPr/>
          <p:nvPr/>
        </p:nvSpPr>
        <p:spPr>
          <a:xfrm>
            <a:off x="7353788" y="1126024"/>
            <a:ext cx="1696915" cy="886321"/>
          </a:xfrm>
          <a:prstGeom prst="roundRect">
            <a:avLst/>
          </a:prstGeom>
          <a:solidFill>
            <a:srgbClr val="00B050">
              <a:alpha val="57000"/>
            </a:srgb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Bolide Candidate Bucket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5D34682-05A3-F947-8B59-D76217F59F7B}"/>
              </a:ext>
            </a:extLst>
          </p:cNvPr>
          <p:cNvSpPr/>
          <p:nvPr/>
        </p:nvSpPr>
        <p:spPr>
          <a:xfrm>
            <a:off x="7502547" y="3089555"/>
            <a:ext cx="1399396" cy="490890"/>
          </a:xfrm>
          <a:prstGeom prst="roundRect">
            <a:avLst/>
          </a:prstGeom>
          <a:solidFill>
            <a:srgbClr val="C00000">
              <a:alpha val="61000"/>
            </a:srgb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Discarded</a:t>
            </a:r>
          </a:p>
        </p:txBody>
      </p: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7E2330D1-5459-634F-B053-4B2759E5EB54}"/>
              </a:ext>
            </a:extLst>
          </p:cNvPr>
          <p:cNvCxnSpPr>
            <a:stCxn id="28" idx="3"/>
            <a:endCxn id="36" idx="2"/>
          </p:cNvCxnSpPr>
          <p:nvPr/>
        </p:nvCxnSpPr>
        <p:spPr>
          <a:xfrm flipV="1">
            <a:off x="6607257" y="2012345"/>
            <a:ext cx="1594989" cy="65234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4466337-9A92-7747-A2E9-BCB1084A7A67}"/>
              </a:ext>
            </a:extLst>
          </p:cNvPr>
          <p:cNvSpPr txBox="1"/>
          <p:nvPr/>
        </p:nvSpPr>
        <p:spPr>
          <a:xfrm>
            <a:off x="6624730" y="2349212"/>
            <a:ext cx="1526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Bolide-similar?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307652-3F8D-6149-B84C-7D59C73FC1D2}"/>
              </a:ext>
            </a:extLst>
          </p:cNvPr>
          <p:cNvSpPr txBox="1"/>
          <p:nvPr/>
        </p:nvSpPr>
        <p:spPr>
          <a:xfrm>
            <a:off x="8267036" y="2177321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8D904E7-8F1D-E949-835B-486722764B89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8202245" y="2664386"/>
            <a:ext cx="0" cy="425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76CC495-054D-E541-AEBB-585CA2B911DA}"/>
              </a:ext>
            </a:extLst>
          </p:cNvPr>
          <p:cNvSpPr txBox="1"/>
          <p:nvPr/>
        </p:nvSpPr>
        <p:spPr>
          <a:xfrm>
            <a:off x="8312285" y="272022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BE2B961-4727-B54E-B0E1-CB2068F6B25B}"/>
              </a:ext>
            </a:extLst>
          </p:cNvPr>
          <p:cNvSpPr/>
          <p:nvPr/>
        </p:nvSpPr>
        <p:spPr>
          <a:xfrm>
            <a:off x="3768118" y="1243577"/>
            <a:ext cx="1083267" cy="469927"/>
          </a:xfrm>
          <a:prstGeom prst="rect">
            <a:avLst/>
          </a:prstGeom>
          <a:solidFill>
            <a:srgbClr val="7EB5DE"/>
          </a:solidFill>
          <a:ln w="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Ground Track Straightness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E060AC0-D164-024A-B994-736BC0D56AEE}"/>
              </a:ext>
            </a:extLst>
          </p:cNvPr>
          <p:cNvSpPr/>
          <p:nvPr/>
        </p:nvSpPr>
        <p:spPr>
          <a:xfrm>
            <a:off x="4752442" y="903660"/>
            <a:ext cx="1083267" cy="469927"/>
          </a:xfrm>
          <a:prstGeom prst="rect">
            <a:avLst/>
          </a:prstGeom>
          <a:solidFill>
            <a:srgbClr val="7EB5DE"/>
          </a:solidFill>
          <a:ln w="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Regularity of Light Curve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65BA692-28D6-6A44-83B0-FA412B3A3802}"/>
              </a:ext>
            </a:extLst>
          </p:cNvPr>
          <p:cNvSpPr/>
          <p:nvPr/>
        </p:nvSpPr>
        <p:spPr>
          <a:xfrm>
            <a:off x="5736766" y="1238989"/>
            <a:ext cx="1083267" cy="379388"/>
          </a:xfrm>
          <a:prstGeom prst="rect">
            <a:avLst/>
          </a:prstGeom>
          <a:solidFill>
            <a:srgbClr val="7EB5DE"/>
          </a:solidFill>
          <a:ln w="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Energy Profile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02563-5812-4B46-9767-39228A457C52}"/>
              </a:ext>
            </a:extLst>
          </p:cNvPr>
          <p:cNvSpPr/>
          <p:nvPr/>
        </p:nvSpPr>
        <p:spPr>
          <a:xfrm>
            <a:off x="6442498" y="1580737"/>
            <a:ext cx="718091" cy="317527"/>
          </a:xfrm>
          <a:prstGeom prst="rect">
            <a:avLst/>
          </a:prstGeom>
          <a:solidFill>
            <a:srgbClr val="7EB5DE"/>
          </a:solidFill>
          <a:ln w="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F997FF1-3FF0-EE46-97DD-ED7080A04938}"/>
              </a:ext>
            </a:extLst>
          </p:cNvPr>
          <p:cNvCxnSpPr>
            <a:cxnSpLocks/>
            <a:stCxn id="52" idx="2"/>
            <a:endCxn id="28" idx="0"/>
          </p:cNvCxnSpPr>
          <p:nvPr/>
        </p:nvCxnSpPr>
        <p:spPr>
          <a:xfrm>
            <a:off x="4309752" y="1713504"/>
            <a:ext cx="1111835" cy="42806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A0A5866-390D-EE45-9E68-C8181DF0B48B}"/>
              </a:ext>
            </a:extLst>
          </p:cNvPr>
          <p:cNvCxnSpPr>
            <a:cxnSpLocks/>
            <a:stCxn id="54" idx="2"/>
            <a:endCxn id="28" idx="0"/>
          </p:cNvCxnSpPr>
          <p:nvPr/>
        </p:nvCxnSpPr>
        <p:spPr>
          <a:xfrm>
            <a:off x="5294076" y="1373587"/>
            <a:ext cx="127511" cy="76798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CD2E71F-71FC-F04B-8949-E9225F3B2C00}"/>
              </a:ext>
            </a:extLst>
          </p:cNvPr>
          <p:cNvCxnSpPr>
            <a:cxnSpLocks/>
            <a:stCxn id="55" idx="2"/>
            <a:endCxn id="28" idx="0"/>
          </p:cNvCxnSpPr>
          <p:nvPr/>
        </p:nvCxnSpPr>
        <p:spPr>
          <a:xfrm flipH="1">
            <a:off x="5421587" y="1618377"/>
            <a:ext cx="856813" cy="52319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CFAF598-18D6-2048-87A0-5D258AE03B4D}"/>
              </a:ext>
            </a:extLst>
          </p:cNvPr>
          <p:cNvCxnSpPr>
            <a:cxnSpLocks/>
            <a:stCxn id="56" idx="1"/>
            <a:endCxn id="28" idx="0"/>
          </p:cNvCxnSpPr>
          <p:nvPr/>
        </p:nvCxnSpPr>
        <p:spPr>
          <a:xfrm flipH="1">
            <a:off x="5421587" y="1739501"/>
            <a:ext cx="1020911" cy="40207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52D5A6C2-C534-2545-A706-1644881C5FBB}"/>
              </a:ext>
            </a:extLst>
          </p:cNvPr>
          <p:cNvSpPr/>
          <p:nvPr/>
        </p:nvSpPr>
        <p:spPr>
          <a:xfrm>
            <a:off x="369277" y="3786187"/>
            <a:ext cx="3866640" cy="2834419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6C733D0-67F5-5C4A-A3DA-9F2B5EA650F5}"/>
              </a:ext>
            </a:extLst>
          </p:cNvPr>
          <p:cNvSpPr/>
          <p:nvPr/>
        </p:nvSpPr>
        <p:spPr>
          <a:xfrm>
            <a:off x="4633546" y="3783110"/>
            <a:ext cx="3866744" cy="28344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4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Bolivian Fireball </a:t>
            </a:r>
            <a:r>
              <a:rPr lang="en-US" dirty="0"/>
              <a:t>Observation </a:t>
            </a:r>
            <a:r>
              <a:rPr lang="en-US"/>
              <a:t>(10/9/2017</a:t>
            </a:r>
            <a:r>
              <a:rPr lang="en-US" dirty="0"/>
              <a:t>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2017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343192"/>
            <a:ext cx="8801100" cy="2187407"/>
          </a:xfrm>
        </p:spPr>
        <p:txBody>
          <a:bodyPr/>
          <a:lstStyle/>
          <a:p>
            <a:r>
              <a:rPr lang="en-US" dirty="0"/>
              <a:t>Observation extracted from the Level-2+ GLM netCDF4 data product</a:t>
            </a:r>
          </a:p>
          <a:p>
            <a:pPr lvl="1"/>
            <a:r>
              <a:rPr lang="en-US" dirty="0"/>
              <a:t>Used Group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059"/>
            <a:ext cx="9144000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98589"/>
            <a:ext cx="3441700" cy="2678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24" y="1988979"/>
            <a:ext cx="3508385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" y="5177167"/>
            <a:ext cx="8442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Also detected by US Government sensors (JPL Fireball website: https://</a:t>
            </a:r>
            <a:r>
              <a:rPr lang="en-US" sz="1400" dirty="0" err="1"/>
              <a:t>cneos.jpl.nasa.gov</a:t>
            </a:r>
            <a:r>
              <a:rPr lang="en-US" sz="1400" dirty="0"/>
              <a:t>/fireballs/)</a:t>
            </a:r>
          </a:p>
        </p:txBody>
      </p:sp>
    </p:spTree>
    <p:extLst>
      <p:ext uri="{BB962C8B-B14F-4D97-AF65-F5344CB8AC3E}">
        <p14:creationId xmlns:p14="http://schemas.microsoft.com/office/powerpoint/2010/main" val="188159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Two-Ball GLM Bolide Detection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85F23-C13E-2442-A1D6-C448829C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184" y="3572933"/>
            <a:ext cx="4065023" cy="286994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D3ED32-10A9-C945-BF95-8B1D16BFE826}"/>
              </a:ext>
            </a:extLst>
          </p:cNvPr>
          <p:cNvSpPr txBox="1">
            <a:spLocks/>
          </p:cNvSpPr>
          <p:nvPr/>
        </p:nvSpPr>
        <p:spPr bwMode="auto">
          <a:xfrm>
            <a:off x="152259" y="1072768"/>
            <a:ext cx="4549592" cy="5247610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668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/>
              <a:t>May 8</a:t>
            </a:r>
            <a:r>
              <a:rPr lang="en-US" sz="1600" kern="0" baseline="30000" dirty="0"/>
              <a:t>th</a:t>
            </a:r>
            <a:r>
              <a:rPr lang="en-US" sz="1600" kern="0" dirty="0"/>
              <a:t>, 2018</a:t>
            </a:r>
          </a:p>
          <a:p>
            <a:r>
              <a:rPr lang="en-US" sz="1600" kern="0" dirty="0"/>
              <a:t>Northern Atlantic Ocean</a:t>
            </a:r>
          </a:p>
          <a:p>
            <a:pPr lvl="1"/>
            <a:r>
              <a:rPr lang="en-US" sz="1400" kern="0" dirty="0"/>
              <a:t>31.95 north, 59.37 west</a:t>
            </a:r>
          </a:p>
          <a:p>
            <a:r>
              <a:rPr lang="en-US" sz="1600" kern="0" dirty="0"/>
              <a:t>Differences in light curve intensities suggest anisotropic radiation</a:t>
            </a:r>
          </a:p>
          <a:p>
            <a:r>
              <a:rPr lang="en-US" sz="1600" kern="0" dirty="0"/>
              <a:t>Also reported by USG sensors</a:t>
            </a:r>
          </a:p>
          <a:p>
            <a:pPr lvl="1"/>
            <a:r>
              <a:rPr lang="en-US" sz="1400" kern="0" dirty="0"/>
              <a:t>https://</a:t>
            </a:r>
            <a:r>
              <a:rPr lang="en-US" sz="1400" kern="0" dirty="0" err="1"/>
              <a:t>cneos.jpl.nasa.gov</a:t>
            </a:r>
            <a:r>
              <a:rPr lang="en-US" sz="1400" kern="0" dirty="0"/>
              <a:t>/fireballs/</a:t>
            </a:r>
          </a:p>
          <a:p>
            <a:r>
              <a:rPr lang="en-US" sz="1600" kern="0" dirty="0"/>
              <a:t>Note: G17 not operational. Data provided by GLM team at Lockheed Martin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385352-EA74-B64B-A740-1E5D09B09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184" y="974363"/>
            <a:ext cx="3696341" cy="259857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18FD82-FF69-3F4F-997D-38220AAFB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95532"/>
          <a:stretch/>
        </p:blipFill>
        <p:spPr>
          <a:xfrm>
            <a:off x="5035850" y="6237445"/>
            <a:ext cx="3646178" cy="165866"/>
          </a:xfr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C562F7-DE79-C947-A534-DFECC261100E}"/>
              </a:ext>
            </a:extLst>
          </p:cNvPr>
          <p:cNvCxnSpPr/>
          <p:nvPr/>
        </p:nvCxnSpPr>
        <p:spPr>
          <a:xfrm flipV="1">
            <a:off x="7000568" y="1396181"/>
            <a:ext cx="98322" cy="152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7DA991A-7680-B346-9158-52517026B6B1}"/>
              </a:ext>
            </a:extLst>
          </p:cNvPr>
          <p:cNvSpPr txBox="1"/>
          <p:nvPr/>
        </p:nvSpPr>
        <p:spPr>
          <a:xfrm>
            <a:off x="6428543" y="6403311"/>
            <a:ext cx="1425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Time (seconds)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CE2CC4-3E03-ED45-BD4C-50A017F1D156}"/>
              </a:ext>
            </a:extLst>
          </p:cNvPr>
          <p:cNvSpPr txBox="1"/>
          <p:nvPr/>
        </p:nvSpPr>
        <p:spPr>
          <a:xfrm rot="16200000">
            <a:off x="4323011" y="4707247"/>
            <a:ext cx="1425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Intensity (counts)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0A08B8-B598-B748-A1AD-5505958D8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156" y="3924181"/>
            <a:ext cx="2883797" cy="2478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7BEAB3-2BD9-8D45-AA13-8B29FE19E953}"/>
              </a:ext>
            </a:extLst>
          </p:cNvPr>
          <p:cNvSpPr txBox="1"/>
          <p:nvPr/>
        </p:nvSpPr>
        <p:spPr>
          <a:xfrm>
            <a:off x="5656521" y="3924181"/>
            <a:ext cx="772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GLM-16</a:t>
            </a:r>
          </a:p>
          <a:p>
            <a:r>
              <a:rPr lang="en-US" sz="1000" dirty="0"/>
              <a:t>GLM-17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48ABCF-591B-3746-9328-ABA5C9942FB1}"/>
              </a:ext>
            </a:extLst>
          </p:cNvPr>
          <p:cNvCxnSpPr/>
          <p:nvPr/>
        </p:nvCxnSpPr>
        <p:spPr>
          <a:xfrm>
            <a:off x="6255082" y="4040372"/>
            <a:ext cx="45711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59925F-1A87-0642-876F-5B6653F416D4}"/>
              </a:ext>
            </a:extLst>
          </p:cNvPr>
          <p:cNvCxnSpPr/>
          <p:nvPr/>
        </p:nvCxnSpPr>
        <p:spPr>
          <a:xfrm>
            <a:off x="6247987" y="4192772"/>
            <a:ext cx="4571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95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Probable Bolide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CA3122C-272B-784E-ACD3-C38AD9933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765" y="823894"/>
            <a:ext cx="3979983" cy="291731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Internal Use Only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032A6-8B36-2D4E-9FEA-AA7AFA72F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164" y="775447"/>
            <a:ext cx="4105836" cy="30142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CDD0DF-787C-1D4C-ABFE-E2DFCFE46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494" y="3741204"/>
            <a:ext cx="3908612" cy="28447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9633E5-8871-9142-817C-7E30974A1488}"/>
              </a:ext>
            </a:extLst>
          </p:cNvPr>
          <p:cNvSpPr txBox="1"/>
          <p:nvPr/>
        </p:nvSpPr>
        <p:spPr>
          <a:xfrm>
            <a:off x="1899683" y="1938758"/>
            <a:ext cx="806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12.2 km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68B3A5-0350-7A44-A743-140560191AD8}"/>
              </a:ext>
            </a:extLst>
          </p:cNvPr>
          <p:cNvCxnSpPr>
            <a:cxnSpLocks/>
          </p:cNvCxnSpPr>
          <p:nvPr/>
        </p:nvCxnSpPr>
        <p:spPr>
          <a:xfrm flipH="1" flipV="1">
            <a:off x="1899683" y="1468310"/>
            <a:ext cx="386317" cy="3923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79F7FC-A96B-7D4B-B21E-0803F3E8A30B}"/>
              </a:ext>
            </a:extLst>
          </p:cNvPr>
          <p:cNvCxnSpPr>
            <a:cxnSpLocks/>
          </p:cNvCxnSpPr>
          <p:nvPr/>
        </p:nvCxnSpPr>
        <p:spPr>
          <a:xfrm>
            <a:off x="2580167" y="2215757"/>
            <a:ext cx="1045535" cy="10909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C7EB177-0968-B44A-AA70-EAE42280B0AB}"/>
              </a:ext>
            </a:extLst>
          </p:cNvPr>
          <p:cNvSpPr txBox="1">
            <a:spLocks/>
          </p:cNvSpPr>
          <p:nvPr/>
        </p:nvSpPr>
        <p:spPr bwMode="auto">
          <a:xfrm>
            <a:off x="313765" y="4018203"/>
            <a:ext cx="4638135" cy="2327210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668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1143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682625" indent="-1698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B910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pitchFamily="-97" charset="-128"/>
              </a:defRPr>
            </a:lvl3pPr>
            <a:lvl4pPr marL="966788" indent="-1698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ヒラギノ角ゴ Pro W3" pitchFamily="-97" charset="-128"/>
                <a:cs typeface="ヒラギノ角ゴ Pro W3" charset="0"/>
              </a:defRPr>
            </a:lvl4pPr>
            <a:lvl5pPr marL="1081088" indent="10953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97" charset="-128"/>
                <a:cs typeface="ＭＳ Ｐゴシック" pitchFamily="-97" charset="-128"/>
              </a:defRPr>
            </a:lvl5pPr>
            <a:lvl6pPr marL="15382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6pPr>
            <a:lvl7pPr marL="19954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7pPr>
            <a:lvl8pPr marL="24526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8pPr>
            <a:lvl9pPr marL="2909888" indent="109538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–"/>
              <a:defRPr sz="1600">
                <a:solidFill>
                  <a:srgbClr val="263082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/>
              <a:t>July 30th, 2018 – 14:09:12 </a:t>
            </a:r>
          </a:p>
          <a:p>
            <a:r>
              <a:rPr lang="en-US" sz="1800" kern="0" dirty="0"/>
              <a:t>Found using proto-type bolide detection algorithms (GLM-16 only)</a:t>
            </a:r>
          </a:p>
          <a:p>
            <a:r>
              <a:rPr lang="en-US" sz="1800" kern="0" dirty="0"/>
              <a:t>Not reported by USG sensors</a:t>
            </a:r>
          </a:p>
          <a:p>
            <a:r>
              <a:rPr lang="en-US" sz="1800" kern="0" dirty="0"/>
              <a:t>Also detected by GLM-17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29C80-C482-2F4C-B60D-F761AB4D6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470" y="745834"/>
            <a:ext cx="2182159" cy="1382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FA5688-9E7B-D243-863C-2EEF9ED81DCA}"/>
              </a:ext>
            </a:extLst>
          </p:cNvPr>
          <p:cNvSpPr txBox="1"/>
          <p:nvPr/>
        </p:nvSpPr>
        <p:spPr>
          <a:xfrm>
            <a:off x="7629525" y="1437176"/>
            <a:ext cx="871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GLM-16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F13F82-2898-A845-9E16-43A030450FB3}"/>
              </a:ext>
            </a:extLst>
          </p:cNvPr>
          <p:cNvSpPr txBox="1"/>
          <p:nvPr/>
        </p:nvSpPr>
        <p:spPr>
          <a:xfrm>
            <a:off x="7462043" y="4894335"/>
            <a:ext cx="871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GLM-16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7CBFA0-165D-784C-93B3-C94243D99A1D}"/>
              </a:ext>
            </a:extLst>
          </p:cNvPr>
          <p:cNvSpPr txBox="1"/>
          <p:nvPr/>
        </p:nvSpPr>
        <p:spPr>
          <a:xfrm>
            <a:off x="1188243" y="2856138"/>
            <a:ext cx="871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GLM-16</a:t>
            </a:r>
          </a:p>
        </p:txBody>
      </p:sp>
    </p:spTree>
    <p:extLst>
      <p:ext uri="{BB962C8B-B14F-4D97-AF65-F5344CB8AC3E}">
        <p14:creationId xmlns:p14="http://schemas.microsoft.com/office/powerpoint/2010/main" val="427720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45" y="228600"/>
            <a:ext cx="7448755" cy="762000"/>
          </a:xfrm>
        </p:spPr>
        <p:txBody>
          <a:bodyPr/>
          <a:lstStyle/>
          <a:p>
            <a:r>
              <a:rPr lang="en-US" dirty="0"/>
              <a:t>Path Forward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50" y="1181643"/>
            <a:ext cx="8572201" cy="5223435"/>
          </a:xfrm>
        </p:spPr>
        <p:txBody>
          <a:bodyPr/>
          <a:lstStyle/>
          <a:p>
            <a:r>
              <a:rPr lang="en-US" sz="1800" dirty="0"/>
              <a:t>Compare GLM L0 and L2 data for meteoroid events </a:t>
            </a:r>
          </a:p>
          <a:p>
            <a:pPr lvl="1"/>
            <a:r>
              <a:rPr lang="en-US" sz="1600" dirty="0"/>
              <a:t>Compare light curves</a:t>
            </a:r>
          </a:p>
          <a:p>
            <a:pPr lvl="1"/>
            <a:r>
              <a:rPr lang="en-US" sz="1600" dirty="0"/>
              <a:t>Investigate LC distortions due to instrument effects </a:t>
            </a:r>
          </a:p>
          <a:p>
            <a:pPr lvl="2"/>
            <a:r>
              <a:rPr lang="en-US" sz="1400" dirty="0"/>
              <a:t>i.e. CCD blooming, pixel saturation, and background effects</a:t>
            </a:r>
          </a:p>
          <a:p>
            <a:pPr lvl="1"/>
            <a:r>
              <a:rPr lang="en-US" sz="1600" dirty="0"/>
              <a:t>Investigate geo-location and timing parallax offsets for higher bolide altitudes</a:t>
            </a:r>
          </a:p>
          <a:p>
            <a:r>
              <a:rPr lang="en-US" sz="1800" dirty="0"/>
              <a:t>Collaborate with NOAA/GLM and NASA/PDCO to develop a level 0 processing capability for non-lightning events</a:t>
            </a:r>
          </a:p>
          <a:p>
            <a:r>
              <a:rPr lang="en-US" sz="1800" dirty="0"/>
              <a:t>Develop GLM data processing to provide event reports to NASA/PDCO automated bolide detection system</a:t>
            </a:r>
          </a:p>
          <a:p>
            <a:r>
              <a:rPr lang="en-US" sz="1800" dirty="0"/>
              <a:t>Investigate differences between broad-band USG sensor data and the GLM narrow-band data</a:t>
            </a:r>
          </a:p>
          <a:p>
            <a:pPr lvl="1"/>
            <a:r>
              <a:rPr lang="en-US" sz="1600" dirty="0"/>
              <a:t>Waiting for USG data release</a:t>
            </a:r>
          </a:p>
          <a:p>
            <a:pPr lvl="1"/>
            <a:r>
              <a:rPr lang="en-US" sz="1600" dirty="0"/>
              <a:t>Investigate differences in integrated luminous energies</a:t>
            </a:r>
          </a:p>
          <a:p>
            <a:r>
              <a:rPr lang="en-US" sz="1800" dirty="0"/>
              <a:t>NASA is investigating the acquisition of level 0 data </a:t>
            </a:r>
          </a:p>
        </p:txBody>
      </p:sp>
    </p:spTree>
    <p:extLst>
      <p:ext uri="{BB962C8B-B14F-4D97-AF65-F5344CB8AC3E}">
        <p14:creationId xmlns:p14="http://schemas.microsoft.com/office/powerpoint/2010/main" val="3724474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6100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5700"/>
      </a:accent6>
      <a:hlink>
        <a:srgbClr val="CC3300"/>
      </a:hlink>
      <a:folHlink>
        <a:srgbClr val="996600"/>
      </a:folHlink>
    </a:clrScheme>
    <a:fontScheme name="Office Them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6100"/>
    </a:accent2>
    <a:accent3>
      <a:srgbClr val="FFFFFF"/>
    </a:accent3>
    <a:accent4>
      <a:srgbClr val="000000"/>
    </a:accent4>
    <a:accent5>
      <a:srgbClr val="FDECB3"/>
    </a:accent5>
    <a:accent6>
      <a:srgbClr val="E75700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96206</TotalTime>
  <Words>938</Words>
  <Application>Microsoft Macintosh PowerPoint</Application>
  <PresentationFormat>On-screen Show (4:3)</PresentationFormat>
  <Paragraphs>107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ヒラギノ角ゴ Pro W3</vt:lpstr>
      <vt:lpstr>Arial</vt:lpstr>
      <vt:lpstr>Calibri</vt:lpstr>
      <vt:lpstr>Helvetica</vt:lpstr>
      <vt:lpstr>Times</vt:lpstr>
      <vt:lpstr>Office Theme</vt:lpstr>
      <vt:lpstr>1_Office Theme</vt:lpstr>
      <vt:lpstr>GLM Observations of Bolides</vt:lpstr>
      <vt:lpstr>GLM Bolide Detection History</vt:lpstr>
      <vt:lpstr>Why is Observational Data Important?</vt:lpstr>
      <vt:lpstr>GLM Work at Ames</vt:lpstr>
      <vt:lpstr>Automated Processing</vt:lpstr>
      <vt:lpstr>Bolivian Fireball Observation (10/9/2017) </vt:lpstr>
      <vt:lpstr>Two-Ball GLM Bolide Detection</vt:lpstr>
      <vt:lpstr>Probable Bolide </vt:lpstr>
      <vt:lpstr>Path Forward </vt:lpstr>
      <vt:lpstr>Backup Slides</vt:lpstr>
      <vt:lpstr>GLM Prelim</vt:lpstr>
    </vt:vector>
  </TitlesOfParts>
  <Manager/>
  <Company>NASA Ames Research Center</Company>
  <LinksUpToDate>false</LinksUpToDate>
  <SharedDoc>false</SharedDoc>
  <HyperlinkBase/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NAS User</dc:creator>
  <cp:keywords/>
  <dc:description/>
  <cp:lastModifiedBy>Microsoft Office User</cp:lastModifiedBy>
  <cp:revision>1448</cp:revision>
  <cp:lastPrinted>2012-01-11T19:15:30Z</cp:lastPrinted>
  <dcterms:created xsi:type="dcterms:W3CDTF">2010-11-23T18:30:58Z</dcterms:created>
  <dcterms:modified xsi:type="dcterms:W3CDTF">2018-09-05T21:23:53Z</dcterms:modified>
  <cp:category/>
</cp:coreProperties>
</file>