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179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D8373-4481-4332-B619-DEAF4BF46AA4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0A977-0E27-4405-9010-611FAC3B0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4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0A977-0E27-4405-9010-611FAC3B08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3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7A14BEA-24BD-46BC-A342-FCEBC15DF2CD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E465E6F-87D8-411E-A59E-045626E3DE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14BEA-24BD-46BC-A342-FCEBC15DF2CD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65E6F-87D8-411E-A59E-045626E3DE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14BEA-24BD-46BC-A342-FCEBC15DF2CD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65E6F-87D8-411E-A59E-045626E3DE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14BEA-24BD-46BC-A342-FCEBC15DF2CD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65E6F-87D8-411E-A59E-045626E3DE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14BEA-24BD-46BC-A342-FCEBC15DF2CD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65E6F-87D8-411E-A59E-045626E3DE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14BEA-24BD-46BC-A342-FCEBC15DF2CD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65E6F-87D8-411E-A59E-045626E3DE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14BEA-24BD-46BC-A342-FCEBC15DF2CD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65E6F-87D8-411E-A59E-045626E3DE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14BEA-24BD-46BC-A342-FCEBC15DF2CD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65E6F-87D8-411E-A59E-045626E3DEE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14BEA-24BD-46BC-A342-FCEBC15DF2CD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65E6F-87D8-411E-A59E-045626E3DE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7A14BEA-24BD-46BC-A342-FCEBC15DF2CD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65E6F-87D8-411E-A59E-045626E3DE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A14BEA-24BD-46BC-A342-FCEBC15DF2CD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E465E6F-87D8-411E-A59E-045626E3DEE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7A14BEA-24BD-46BC-A342-FCEBC15DF2CD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E465E6F-87D8-411E-A59E-045626E3DE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97414"/>
            <a:ext cx="7772400" cy="1829761"/>
          </a:xfrm>
        </p:spPr>
        <p:txBody>
          <a:bodyPr>
            <a:normAutofit/>
          </a:bodyPr>
          <a:lstStyle/>
          <a:p>
            <a:r>
              <a:rPr lang="en-US" sz="4400" smtClean="0"/>
              <a:t>Lightning Jump </a:t>
            </a:r>
            <a:r>
              <a:rPr lang="en-US" sz="4400" dirty="0" smtClean="0"/>
              <a:t>from the GLM Perspective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556420"/>
            <a:ext cx="7772400" cy="1199704"/>
          </a:xfrm>
        </p:spPr>
        <p:txBody>
          <a:bodyPr>
            <a:noAutofit/>
          </a:bodyPr>
          <a:lstStyle/>
          <a:p>
            <a:r>
              <a:rPr lang="en-US" sz="2400" dirty="0" smtClean="0"/>
              <a:t>Nathan Curtis (UAH)</a:t>
            </a:r>
          </a:p>
          <a:p>
            <a:r>
              <a:rPr lang="en-US" sz="2400" dirty="0" smtClean="0"/>
              <a:t>2018 GLM Science Team Meeting</a:t>
            </a:r>
          </a:p>
          <a:p>
            <a:r>
              <a:rPr lang="en-US" sz="2400" dirty="0" smtClean="0"/>
              <a:t>September 13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2018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907969"/>
            <a:ext cx="7848600" cy="1233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350" b="1" dirty="0" smtClean="0"/>
              <a:t>Supported by</a:t>
            </a:r>
            <a:r>
              <a:rPr lang="en-US" sz="1350" dirty="0" smtClean="0"/>
              <a:t>: NOAA GOES-R Series Risk Reduction Research (R3) and NASA MSFC-UAH </a:t>
            </a:r>
            <a:r>
              <a:rPr lang="en-US" sz="1350" dirty="0"/>
              <a:t>Cooperative Agreement (</a:t>
            </a:r>
            <a:r>
              <a:rPr lang="en-US" sz="1350" dirty="0" smtClean="0"/>
              <a:t>NNM11AA01A)</a:t>
            </a:r>
          </a:p>
          <a:p>
            <a:r>
              <a:rPr lang="en-US" sz="1350" b="1" dirty="0" smtClean="0"/>
              <a:t>R3 Team</a:t>
            </a:r>
            <a:r>
              <a:rPr lang="en-US" sz="1350" dirty="0" smtClean="0"/>
              <a:t>: Christopher Schultz (NASA MSFC), Lawrence Carey (UAH), Anita LeRoy (UAH), Matthew Smith (UAH), Phillip Bitzer (UAH</a:t>
            </a:r>
            <a:r>
              <a:rPr lang="en-US" sz="1350" dirty="0" smtClean="0"/>
              <a:t>), Kristin Calhoun (OU CIMMS, NOAA NSSL), Tiffany Meyer (OU CIMMS, NOAA NSSL)</a:t>
            </a:r>
            <a:endParaRPr lang="en-US" sz="1350" dirty="0"/>
          </a:p>
        </p:txBody>
      </p:sp>
      <p:sp>
        <p:nvSpPr>
          <p:cNvPr id="5" name="object 6"/>
          <p:cNvSpPr>
            <a:spLocks noChangeAspect="1"/>
          </p:cNvSpPr>
          <p:nvPr/>
        </p:nvSpPr>
        <p:spPr>
          <a:xfrm>
            <a:off x="152400" y="126999"/>
            <a:ext cx="1058867" cy="880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26" name="Picture 2" descr="https://www.uah.edu/images/administrative/communications/logo/png/UAH_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980" y="19433"/>
            <a:ext cx="2065020" cy="109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44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curtis\Downloads\ThesisDom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0"/>
            <a:ext cx="7086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49404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10 of the 11 Lockheed Martin reprocessed days during the GLM Cal/Val 2017 field campaign are used </a:t>
            </a:r>
          </a:p>
          <a:p>
            <a:r>
              <a:rPr lang="en-US" sz="2400" dirty="0" smtClean="0"/>
              <a:t>No LMA data is used in this study.</a:t>
            </a:r>
          </a:p>
          <a:p>
            <a:r>
              <a:rPr lang="en-US" sz="2400" dirty="0" smtClean="0"/>
              <a:t>All other methodology used is the same as in the deep dive cases mentioned earlier. </a:t>
            </a:r>
          </a:p>
          <a:p>
            <a:r>
              <a:rPr lang="en-US" sz="2400" dirty="0" smtClean="0"/>
              <a:t>Domain: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Large Sample Size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49404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930 total storms sampled</a:t>
            </a:r>
          </a:p>
          <a:p>
            <a:r>
              <a:rPr lang="en-US" sz="2400" dirty="0" smtClean="0"/>
              <a:t>Storm report verification, 45 minute warning after each jump, reports binned in 6 minute intervals.</a:t>
            </a:r>
          </a:p>
          <a:p>
            <a:r>
              <a:rPr lang="en-US" sz="2400" dirty="0"/>
              <a:t>For </a:t>
            </a:r>
            <a:r>
              <a:rPr lang="en-US" sz="2400" dirty="0" smtClean="0"/>
              <a:t>original </a:t>
            </a:r>
            <a:r>
              <a:rPr lang="en-US" sz="2400" dirty="0"/>
              <a:t>2 sigma, </a:t>
            </a:r>
            <a:r>
              <a:rPr lang="en-US" sz="2400" dirty="0" smtClean="0"/>
              <a:t>min. </a:t>
            </a:r>
            <a:r>
              <a:rPr lang="en-US" sz="2400" dirty="0"/>
              <a:t>10 flashes per </a:t>
            </a:r>
            <a:r>
              <a:rPr lang="en-US" sz="2400" dirty="0" smtClean="0"/>
              <a:t>minute LJA criteria</a:t>
            </a:r>
          </a:p>
          <a:p>
            <a:pPr lvl="1"/>
            <a:r>
              <a:rPr lang="en-US" sz="2000" dirty="0"/>
              <a:t>Hits = 274, Misses = 128, False Alarms, </a:t>
            </a:r>
            <a:r>
              <a:rPr lang="en-US" sz="2000" dirty="0" smtClean="0"/>
              <a:t>1528</a:t>
            </a:r>
          </a:p>
          <a:p>
            <a:pPr lvl="1"/>
            <a:r>
              <a:rPr lang="en-US" sz="2100" dirty="0" smtClean="0"/>
              <a:t>POD </a:t>
            </a:r>
            <a:r>
              <a:rPr lang="en-US" sz="2100" dirty="0"/>
              <a:t>= </a:t>
            </a:r>
            <a:r>
              <a:rPr lang="en-US" sz="2100" dirty="0" smtClean="0"/>
              <a:t>68%</a:t>
            </a:r>
            <a:endParaRPr lang="en-US" sz="2100" dirty="0"/>
          </a:p>
          <a:p>
            <a:pPr lvl="1"/>
            <a:r>
              <a:rPr lang="en-US" sz="2100" dirty="0"/>
              <a:t>FAR = </a:t>
            </a:r>
            <a:r>
              <a:rPr lang="en-US" sz="2100" dirty="0" smtClean="0"/>
              <a:t>85%</a:t>
            </a:r>
            <a:endParaRPr lang="en-US" sz="2100" dirty="0"/>
          </a:p>
          <a:p>
            <a:pPr lvl="1"/>
            <a:r>
              <a:rPr lang="en-US" sz="2100" dirty="0"/>
              <a:t>CSI = </a:t>
            </a:r>
            <a:r>
              <a:rPr lang="en-US" sz="2100" dirty="0" smtClean="0"/>
              <a:t>0.14</a:t>
            </a:r>
          </a:p>
          <a:p>
            <a:r>
              <a:rPr lang="en-US" sz="2400" dirty="0" smtClean="0"/>
              <a:t>Sensitivity </a:t>
            </a:r>
            <a:r>
              <a:rPr lang="en-US" sz="2400" dirty="0"/>
              <a:t>testing done to see if there is a combination </a:t>
            </a:r>
            <a:r>
              <a:rPr lang="en-US" sz="2400" dirty="0" smtClean="0"/>
              <a:t>of criteria that works </a:t>
            </a:r>
            <a:r>
              <a:rPr lang="en-US" sz="2400" dirty="0"/>
              <a:t>better with GLM</a:t>
            </a:r>
          </a:p>
          <a:p>
            <a:pPr lvl="1"/>
            <a:r>
              <a:rPr lang="en-US" sz="2000" dirty="0"/>
              <a:t>Sigma ranged from 1.0 to 4.0 by 0.1</a:t>
            </a:r>
          </a:p>
          <a:p>
            <a:pPr lvl="1"/>
            <a:r>
              <a:rPr lang="en-US" sz="2000" dirty="0"/>
              <a:t>Min flashes per minute ranged from 0 to </a:t>
            </a:r>
            <a:r>
              <a:rPr lang="en-US" sz="2000" dirty="0" smtClean="0"/>
              <a:t>25 </a:t>
            </a:r>
            <a:r>
              <a:rPr lang="en-US" sz="2000" dirty="0"/>
              <a:t>by 1</a:t>
            </a:r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Initial Results – Large Sample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75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Results – Large Sample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810000" cy="3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0" y="1524000"/>
            <a:ext cx="392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from Schultz et al. (2016)</a:t>
            </a:r>
            <a:endParaRPr lang="en-US" sz="1600" dirty="0"/>
          </a:p>
        </p:txBody>
      </p:sp>
      <p:pic>
        <p:nvPicPr>
          <p:cNvPr id="1026" name="Picture 2" descr="C:\Users\ncurtis\Downloads\PO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96" y="1260868"/>
            <a:ext cx="4876800" cy="293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curtis\Downloads\F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88" y="4183282"/>
            <a:ext cx="4866992" cy="267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5909" y="4589760"/>
            <a:ext cx="434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Similar trends in the two studies when altering flash rates and sigma-levels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Reduction in sigma increases POD without much increase in FAR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Results suggest more false jumps in the </a:t>
            </a:r>
            <a:r>
              <a:rPr lang="en-US" smtClean="0"/>
              <a:t>LJA than in </a:t>
            </a:r>
            <a:r>
              <a:rPr lang="en-US" smtClean="0"/>
              <a:t>LMA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2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49404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More in depth radar verification on the current large sample size study dataset</a:t>
            </a:r>
          </a:p>
          <a:p>
            <a:r>
              <a:rPr lang="en-US" sz="2400" dirty="0" smtClean="0"/>
              <a:t>Looking at properties other than flashes.</a:t>
            </a:r>
          </a:p>
          <a:p>
            <a:pPr lvl="1"/>
            <a:r>
              <a:rPr lang="en-US" sz="2000" dirty="0" smtClean="0"/>
              <a:t>Optical Energy</a:t>
            </a:r>
          </a:p>
          <a:p>
            <a:pPr lvl="1"/>
            <a:r>
              <a:rPr lang="en-US" sz="2000" dirty="0" smtClean="0"/>
              <a:t>Flash Area</a:t>
            </a:r>
          </a:p>
          <a:p>
            <a:pPr lvl="1"/>
            <a:r>
              <a:rPr lang="en-US" sz="2000" dirty="0" smtClean="0"/>
              <a:t>Groups</a:t>
            </a:r>
          </a:p>
          <a:p>
            <a:r>
              <a:rPr lang="en-US" sz="2400" dirty="0" smtClean="0"/>
              <a:t>Moving from VILFRD to a GLM only tracking algorithm</a:t>
            </a:r>
          </a:p>
          <a:p>
            <a:r>
              <a:rPr lang="en-US" sz="2400" dirty="0" smtClean="0"/>
              <a:t>Determining role of possible increased optical radiance extinction on GLM vs. LMA flash rate and jump differences due to increased presence of cloud water, ice, and hail in a storm using polarmetric radar data</a:t>
            </a:r>
          </a:p>
          <a:p>
            <a:pPr lvl="1"/>
            <a:r>
              <a:rPr lang="en-US" sz="2000" dirty="0" smtClean="0"/>
              <a:t>Also look at storm size and morphology properties</a:t>
            </a:r>
            <a:endParaRPr lang="en-US" sz="2000" dirty="0"/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75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494049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Relationship between total lightning and severe studied since 1980’s</a:t>
            </a:r>
          </a:p>
          <a:p>
            <a:r>
              <a:rPr lang="en-US" sz="2200" dirty="0" smtClean="0"/>
              <a:t>In last decade lightning jump algorithm (LJA) developed using Lightning Mapping Array (LMA) to support decision making</a:t>
            </a:r>
          </a:p>
          <a:p>
            <a:r>
              <a:rPr lang="en-US" sz="2200" dirty="0" smtClean="0"/>
              <a:t>Goal of this project is to adapt and utilize LJA with GLM flash and/or sub-flash properties to remove constraint of being in LMA domain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63462"/>
            <a:ext cx="6324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17" y="5486400"/>
            <a:ext cx="2757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Figure from Goodman et al. 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526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494049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Current LJA triggers a “jump” when following criteria are met:</a:t>
            </a:r>
          </a:p>
          <a:p>
            <a:pPr lvl="1"/>
            <a:r>
              <a:rPr lang="en-US" sz="1600" dirty="0" smtClean="0"/>
              <a:t>2 standard deviation (sigma) increase in total lightning during last 12 minutes</a:t>
            </a:r>
          </a:p>
          <a:p>
            <a:pPr lvl="1"/>
            <a:r>
              <a:rPr lang="en-US" sz="1600" dirty="0"/>
              <a:t>T</a:t>
            </a:r>
            <a:r>
              <a:rPr lang="en-US" sz="1600" dirty="0" smtClean="0"/>
              <a:t>otal flash count of at least 10 flashes per minute</a:t>
            </a:r>
          </a:p>
          <a:p>
            <a:r>
              <a:rPr lang="en-US" sz="1800" dirty="0" smtClean="0"/>
              <a:t>Storm Report Verification:</a:t>
            </a:r>
          </a:p>
          <a:p>
            <a:pPr lvl="1"/>
            <a:r>
              <a:rPr lang="en-US" sz="1600" dirty="0" smtClean="0"/>
              <a:t>Schultz et al. (2009) showed POD of 87% and FAR of 33% for 107 storms</a:t>
            </a:r>
          </a:p>
          <a:p>
            <a:pPr lvl="1"/>
            <a:r>
              <a:rPr lang="en-US" sz="1600" dirty="0" smtClean="0"/>
              <a:t>Schultz et al. (2011) showed POD of 79% and FAR of 36% for 711 storms</a:t>
            </a:r>
          </a:p>
          <a:p>
            <a:pPr lvl="1"/>
            <a:r>
              <a:rPr lang="en-US" sz="1600" dirty="0" smtClean="0"/>
              <a:t>Schultz et al. (2016) using automated tracking and GLM proxy data showed POD of 60% and FAR of 73% (alt. verification POD 65%, FAR 63%) for 735 storms</a:t>
            </a:r>
          </a:p>
          <a:p>
            <a:r>
              <a:rPr lang="en-US" sz="1800" dirty="0" smtClean="0"/>
              <a:t>Radar Verification:</a:t>
            </a:r>
          </a:p>
          <a:p>
            <a:pPr lvl="1"/>
            <a:r>
              <a:rPr lang="en-US" sz="1600" dirty="0" smtClean="0"/>
              <a:t>Jumps were correlated to an increase in peak updraft speed and increases in 10 ms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updraft volume (Schultz et al. 2015,2017)</a:t>
            </a:r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The Lightning Jump Algorithm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22" y="4267200"/>
            <a:ext cx="86582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6496050"/>
            <a:ext cx="392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from E. Schultz et al. 2016</a:t>
            </a:r>
            <a:endParaRPr lang="en-US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25" y="4291012"/>
            <a:ext cx="8543925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4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4114800"/>
          </a:xfrm>
        </p:spPr>
        <p:txBody>
          <a:bodyPr>
            <a:normAutofit/>
          </a:bodyPr>
          <a:lstStyle/>
          <a:p>
            <a:r>
              <a:rPr lang="en-US" sz="2400" dirty="0"/>
              <a:t>F</a:t>
            </a:r>
            <a:r>
              <a:rPr lang="en-US" sz="2400" dirty="0" smtClean="0"/>
              <a:t>irst step in evaluating utility of LJA with GLM was to look at few cases in depth comparing how original algorithm worked between LMA and GLM flashes</a:t>
            </a:r>
          </a:p>
          <a:p>
            <a:r>
              <a:rPr lang="en-US" sz="2400" dirty="0" smtClean="0"/>
              <a:t>5 storms are isolated supercells, 2 storms are linear </a:t>
            </a:r>
          </a:p>
          <a:p>
            <a:pPr lvl="1"/>
            <a:r>
              <a:rPr lang="en-US" sz="2000" dirty="0" smtClean="0"/>
              <a:t>April 22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, 2017 – 2 semi-isolated supercells in N. Alabama</a:t>
            </a:r>
          </a:p>
          <a:p>
            <a:pPr lvl="1"/>
            <a:r>
              <a:rPr lang="en-US" sz="2000" dirty="0" smtClean="0"/>
              <a:t>May 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2017 – isolated supercell in Colorado</a:t>
            </a:r>
          </a:p>
          <a:p>
            <a:pPr lvl="1"/>
            <a:r>
              <a:rPr lang="en-US" sz="2000" dirty="0" smtClean="0"/>
              <a:t>May 17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2017 – two linear storms in central Oklahoma</a:t>
            </a:r>
          </a:p>
          <a:p>
            <a:pPr lvl="1"/>
            <a:r>
              <a:rPr lang="en-US" sz="2000" dirty="0" smtClean="0"/>
              <a:t>May 15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, 2018* – supercell in Texas Panhandle</a:t>
            </a:r>
          </a:p>
          <a:p>
            <a:pPr lvl="1"/>
            <a:r>
              <a:rPr lang="en-US" sz="2000" dirty="0" smtClean="0"/>
              <a:t>June 13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2018* - isolated supercell in Colorado</a:t>
            </a:r>
            <a:endParaRPr lang="en-US" sz="2000" dirty="0"/>
          </a:p>
          <a:p>
            <a:r>
              <a:rPr lang="en-US" sz="2400" dirty="0" smtClean="0"/>
              <a:t>One supercell and one linear storm shown herein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Deep Dive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4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494049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GLM data used for this portion of study was Lockheed Martin reprocessed days from GLM Cal/Val field campaign in 2017</a:t>
            </a:r>
          </a:p>
          <a:p>
            <a:pPr lvl="1"/>
            <a:r>
              <a:rPr lang="en-US" sz="2000" dirty="0" smtClean="0"/>
              <a:t>*Two storms from 2018 using live feed on GOES-R portal</a:t>
            </a:r>
          </a:p>
          <a:p>
            <a:r>
              <a:rPr lang="en-US" sz="2400" dirty="0" smtClean="0"/>
              <a:t>LMA data was taken from the Colorado LMA, North Alabama LMA, Oklahoma LMA, and West Texas LMA</a:t>
            </a:r>
          </a:p>
          <a:p>
            <a:r>
              <a:rPr lang="en-US" sz="2400" dirty="0" smtClean="0"/>
              <a:t>LMA flashes clustered using WDSS-II using:</a:t>
            </a:r>
          </a:p>
          <a:p>
            <a:pPr lvl="1"/>
            <a:r>
              <a:rPr lang="en-US" sz="2000" dirty="0" smtClean="0"/>
              <a:t>10 sources minimum</a:t>
            </a:r>
          </a:p>
          <a:p>
            <a:pPr lvl="1"/>
            <a:r>
              <a:rPr lang="en-US" sz="2000" dirty="0" smtClean="0"/>
              <a:t>6 stations minimum </a:t>
            </a:r>
          </a:p>
          <a:p>
            <a:r>
              <a:rPr lang="en-US" sz="2400" dirty="0" smtClean="0"/>
              <a:t>Radar data was taken from WSR-88D’s</a:t>
            </a:r>
          </a:p>
          <a:p>
            <a:r>
              <a:rPr lang="en-US" sz="2400" dirty="0" smtClean="0"/>
              <a:t>Environmental data was taken from RAP model.</a:t>
            </a:r>
          </a:p>
          <a:p>
            <a:r>
              <a:rPr lang="en-US" sz="2400" dirty="0" smtClean="0"/>
              <a:t>All data was gridded within WDSS-II to 1km x 1km x 1km boxes up to a height of 19km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Data and 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4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066800"/>
                <a:ext cx="8991600" cy="494049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Cell tracking was done using automated method called VILFRD developed by Schultz et al. (2016)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𝑉𝐼𝐿𝐹𝑅𝐷</m:t>
                      </m:r>
                      <m:r>
                        <a:rPr lang="en-US" sz="1800" b="0" i="1" smtClean="0">
                          <a:latin typeface="Cambria Math"/>
                        </a:rPr>
                        <m:t>=100 </m:t>
                      </m:r>
                      <m:r>
                        <a:rPr lang="en-US" sz="1800" b="0" i="1" smtClean="0">
                          <a:latin typeface="Cambria Math"/>
                        </a:rPr>
                        <m:t>𝑋</m:t>
                      </m:r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𝑉𝐼𝐿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45</m:t>
                                  </m:r>
                                </m:den>
                              </m:f>
                              <m:r>
                                <a:rPr lang="en-US" sz="1800" b="0" i="1" smtClean="0">
                                  <a:latin typeface="Cambria Math"/>
                                </a:rPr>
                                <m:t>≤1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18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𝐹𝐿𝐶𝑇</m:t>
                                      </m:r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45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sz="1800" b="0" i="1" smtClean="0">
                                  <a:latin typeface="Cambria Math"/>
                                </a:rPr>
                                <m:t>≤1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066800"/>
                <a:ext cx="8991600" cy="4940491"/>
              </a:xfrm>
              <a:blipFill rotWithShape="1">
                <a:blip r:embed="rId3"/>
                <a:stretch>
                  <a:fillRect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Data and Methodology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895600"/>
            <a:ext cx="19812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81357"/>
            <a:ext cx="19812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895600"/>
            <a:ext cx="1981200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679" y="2933700"/>
            <a:ext cx="2362200" cy="2667000"/>
          </a:xfrm>
          <a:prstGeom prst="rect">
            <a:avLst/>
          </a:prstGeom>
        </p:spPr>
      </p:pic>
      <p:sp>
        <p:nvSpPr>
          <p:cNvPr id="5" name="Plus 4"/>
          <p:cNvSpPr/>
          <p:nvPr/>
        </p:nvSpPr>
        <p:spPr>
          <a:xfrm>
            <a:off x="1905000" y="4062457"/>
            <a:ext cx="381000" cy="381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qual 6"/>
          <p:cNvSpPr/>
          <p:nvPr/>
        </p:nvSpPr>
        <p:spPr>
          <a:xfrm>
            <a:off x="4038600" y="4024357"/>
            <a:ext cx="381000" cy="457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324600" y="4114800"/>
            <a:ext cx="381000" cy="280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Skyline, AL Supercell April 22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2017</a:t>
            </a:r>
            <a:endParaRPr lang="en-US" sz="3200" dirty="0"/>
          </a:p>
        </p:txBody>
      </p:sp>
      <p:pic>
        <p:nvPicPr>
          <p:cNvPr id="1027" name="Picture 3" descr="C:\Users\ncurtis\Downloads\0422SKYLINERAD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0337" y="4191000"/>
            <a:ext cx="10287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curtis\Downloads\0422SKYLINELT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9130" y="1447800"/>
            <a:ext cx="1030458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7620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Very little agreement between GLM and LMA in flash rates, trends, and jump times. Increased number of GLM jumps without matching radar intensity increase.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548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Central OK Linear Storm May 17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2017</a:t>
            </a:r>
            <a:endParaRPr lang="en-US" sz="3200" dirty="0"/>
          </a:p>
        </p:txBody>
      </p:sp>
      <p:pic>
        <p:nvPicPr>
          <p:cNvPr id="2050" name="Picture 2" descr="C:\Users\ncurtis\Downloads\0517OKLMALT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992" y="1524000"/>
            <a:ext cx="1030458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curtis\Downloads\0517OKLMARAD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992" y="4191000"/>
            <a:ext cx="1030458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7505" y="697071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Fairly good agreement between LMA and GLM in flash rates and trends, yet still little agreement in jump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6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4940491"/>
          </a:xfrm>
        </p:spPr>
        <p:txBody>
          <a:bodyPr>
            <a:norm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imes when there is fairly good agreement between LMA and GLM in flash rates, but often large differences. </a:t>
            </a:r>
          </a:p>
          <a:p>
            <a:r>
              <a:rPr lang="en-US" sz="2400" dirty="0" smtClean="0"/>
              <a:t>Even when relatively good agreement in flash rate, still differences in number of jumps and timing of jumps. </a:t>
            </a:r>
          </a:p>
          <a:p>
            <a:r>
              <a:rPr lang="en-US" sz="2400" dirty="0" smtClean="0"/>
              <a:t>Overall GLM tended to be much more “jumpy” than LMA and showed a lot of examples where there was a jump but no increase in radar intensity metrics</a:t>
            </a:r>
          </a:p>
          <a:p>
            <a:r>
              <a:rPr lang="en-US" sz="2400" dirty="0" smtClean="0"/>
              <a:t>Results suggest a larger sample size study to determine utility of the original LJA criteria with GLM flashes </a:t>
            </a:r>
          </a:p>
          <a:p>
            <a:pPr lvl="1"/>
            <a:r>
              <a:rPr lang="en-US" sz="2000" dirty="0" smtClean="0"/>
              <a:t>And to consider optimization of LJA criteria using GLM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Initial Results – Deep Dives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2770</TotalTime>
  <Words>988</Words>
  <Application>Microsoft Office PowerPoint</Application>
  <PresentationFormat>On-screen Show (4:3)</PresentationFormat>
  <Paragraphs>85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Lightning Jump from the GLM Perspective </vt:lpstr>
      <vt:lpstr>Introduction</vt:lpstr>
      <vt:lpstr>The Lightning Jump Algorithm</vt:lpstr>
      <vt:lpstr>Deep Dive Cases</vt:lpstr>
      <vt:lpstr>Data and Methodology</vt:lpstr>
      <vt:lpstr>Data and Methodology</vt:lpstr>
      <vt:lpstr>Skyline, AL Supercell April 22nd 2017</vt:lpstr>
      <vt:lpstr>Central OK Linear Storm May 17th 2017</vt:lpstr>
      <vt:lpstr>Initial Results – Deep Dives</vt:lpstr>
      <vt:lpstr>Large Sample Size Study</vt:lpstr>
      <vt:lpstr>Initial Results – Large Sample </vt:lpstr>
      <vt:lpstr>Initial Results – Large Sample</vt:lpstr>
      <vt:lpstr>Future Work</vt:lpstr>
    </vt:vector>
  </TitlesOfParts>
  <Company>ESSC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Lightning Jumps from the GLM Perspective</dc:title>
  <dc:creator>Nathan Curtis</dc:creator>
  <cp:lastModifiedBy>Nathan Curtis</cp:lastModifiedBy>
  <cp:revision>59</cp:revision>
  <dcterms:created xsi:type="dcterms:W3CDTF">2018-09-10T19:20:02Z</dcterms:created>
  <dcterms:modified xsi:type="dcterms:W3CDTF">2018-09-13T12:53:53Z</dcterms:modified>
</cp:coreProperties>
</file>