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2"/>
  </p:sldMasterIdLst>
  <p:notesMasterIdLst>
    <p:notesMasterId r:id="rId20"/>
  </p:notesMasterIdLst>
  <p:sldIdLst>
    <p:sldId id="259" r:id="rId3"/>
    <p:sldId id="260" r:id="rId4"/>
    <p:sldId id="284" r:id="rId5"/>
    <p:sldId id="280" r:id="rId6"/>
    <p:sldId id="283" r:id="rId7"/>
    <p:sldId id="285" r:id="rId8"/>
    <p:sldId id="286" r:id="rId9"/>
    <p:sldId id="276" r:id="rId10"/>
    <p:sldId id="265" r:id="rId11"/>
    <p:sldId id="264" r:id="rId12"/>
    <p:sldId id="261" r:id="rId13"/>
    <p:sldId id="275" r:id="rId14"/>
    <p:sldId id="266" r:id="rId15"/>
    <p:sldId id="270" r:id="rId16"/>
    <p:sldId id="267" r:id="rId17"/>
    <p:sldId id="268" r:id="rId18"/>
    <p:sldId id="271" r:id="rId19"/>
  </p:sldIdLst>
  <p:sldSz cx="10058400" cy="7772400"/>
  <p:notesSz cx="7010400" cy="92964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4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245AA0-A2D6-4D90-B92A-753232DA37A3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CC93B4-B1ED-45D7-990D-88B528F2A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62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C93B4-B1ED-45D7-990D-88B528F2AD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8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0058400" cy="9144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18093"/>
            <a:ext cx="6172200" cy="1803487"/>
          </a:xfrm>
        </p:spPr>
        <p:txBody>
          <a:bodyPr anchor="b">
            <a:noAutofit/>
          </a:bodyPr>
          <a:lstStyle>
            <a:lvl1pPr algn="r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894396"/>
            <a:ext cx="6172200" cy="430876"/>
          </a:xfrm>
        </p:spPr>
        <p:txBody>
          <a:bodyPr>
            <a:noAutofit/>
          </a:bodyPr>
          <a:lstStyle>
            <a:lvl1pPr marL="0" indent="0" algn="r">
              <a:buNone/>
              <a:defRPr sz="2400" b="1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3" r="7366"/>
          <a:stretch/>
        </p:blipFill>
        <p:spPr>
          <a:xfrm>
            <a:off x="6733309" y="914400"/>
            <a:ext cx="332509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45" y="273741"/>
            <a:ext cx="2036533" cy="43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730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3168" userDrawn="1">
          <p15:clr>
            <a:srgbClr val="FBAE40"/>
          </p15:clr>
        </p15:guide>
        <p15:guide id="6" pos="4224" userDrawn="1">
          <p15:clr>
            <a:srgbClr val="FBAE40"/>
          </p15:clr>
        </p15:guide>
        <p15:guide id="7" pos="40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7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10058400" cy="9144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8601" y="4689167"/>
            <a:ext cx="6172199" cy="416235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400" b="1"/>
            </a:lvl1pPr>
            <a:lvl2pPr marL="314325" indent="0">
              <a:buNone/>
              <a:defRPr sz="1375" b="1"/>
            </a:lvl2pPr>
            <a:lvl3pPr marL="628650" indent="0">
              <a:buNone/>
              <a:defRPr sz="1238" b="1"/>
            </a:lvl3pPr>
            <a:lvl4pPr marL="942975" indent="0">
              <a:buNone/>
              <a:defRPr sz="1100" b="1"/>
            </a:lvl4pPr>
            <a:lvl5pPr marL="1257300" indent="0">
              <a:buNone/>
              <a:defRPr sz="1100" b="1"/>
            </a:lvl5pPr>
            <a:lvl6pPr marL="1571625" indent="0">
              <a:buNone/>
              <a:defRPr sz="1100" b="1"/>
            </a:lvl6pPr>
            <a:lvl7pPr marL="1885950" indent="0">
              <a:buNone/>
              <a:defRPr sz="1100" b="1"/>
            </a:lvl7pPr>
            <a:lvl8pPr marL="2200275" indent="0">
              <a:buNone/>
              <a:defRPr sz="1100" b="1"/>
            </a:lvl8pPr>
            <a:lvl9pPr marL="2514600" indent="0">
              <a:buNone/>
              <a:defRPr sz="1100" b="1"/>
            </a:lvl9pPr>
          </a:lstStyle>
          <a:p>
            <a:pPr lvl="0"/>
            <a:r>
              <a:rPr lang="en-US" dirty="0" smtClean="0"/>
              <a:t>Enter 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28601" y="5552766"/>
            <a:ext cx="6172200" cy="416235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400" b="1"/>
            </a:lvl1pPr>
            <a:lvl2pPr marL="314325" indent="0">
              <a:buNone/>
              <a:defRPr sz="1375" b="1"/>
            </a:lvl2pPr>
            <a:lvl3pPr marL="628650" indent="0">
              <a:buNone/>
              <a:defRPr sz="1238" b="1"/>
            </a:lvl3pPr>
            <a:lvl4pPr marL="942975" indent="0">
              <a:buNone/>
              <a:defRPr sz="1100" b="1"/>
            </a:lvl4pPr>
            <a:lvl5pPr marL="1257300" indent="0">
              <a:buNone/>
              <a:defRPr sz="1100" b="1"/>
            </a:lvl5pPr>
            <a:lvl6pPr marL="1571625" indent="0">
              <a:buNone/>
              <a:defRPr sz="1100" b="1"/>
            </a:lvl6pPr>
            <a:lvl7pPr marL="1885950" indent="0">
              <a:buNone/>
              <a:defRPr sz="1100" b="1"/>
            </a:lvl7pPr>
            <a:lvl8pPr marL="2200275" indent="0">
              <a:buNone/>
              <a:defRPr sz="1100" b="1"/>
            </a:lvl8pPr>
            <a:lvl9pPr marL="2514600" indent="0">
              <a:buNone/>
              <a:defRPr sz="1100" b="1"/>
            </a:lvl9pPr>
          </a:lstStyle>
          <a:p>
            <a:pPr lvl="0"/>
            <a:r>
              <a:rPr lang="en-US" dirty="0" smtClean="0"/>
              <a:t>Enter Presenter(s)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1" y="2603500"/>
            <a:ext cx="6172200" cy="1397000"/>
          </a:xfrm>
        </p:spPr>
        <p:txBody>
          <a:bodyPr anchor="b" anchorCtr="0">
            <a:no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3" r="7366"/>
          <a:stretch/>
        </p:blipFill>
        <p:spPr>
          <a:xfrm>
            <a:off x="6733309" y="914400"/>
            <a:ext cx="332509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39" y="235640"/>
            <a:ext cx="2249190" cy="47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3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ut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673642" y="673768"/>
            <a:ext cx="2384757" cy="7098632"/>
            <a:chOff x="12123992" y="768854"/>
            <a:chExt cx="2506408" cy="7460746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4113" y="3753124"/>
              <a:ext cx="2506287" cy="14921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4113" y="768854"/>
              <a:ext cx="2506287" cy="14921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4113" y="2260989"/>
              <a:ext cx="2506287" cy="14921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992" y="5245259"/>
              <a:ext cx="2506408" cy="149220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4113" y="6737465"/>
              <a:ext cx="2506287" cy="149213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6741695" cy="9246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6741695" cy="4943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27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1"/>
            <a:ext cx="9601200" cy="9246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9601200" cy="4943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57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69042"/>
            <a:ext cx="4572000" cy="49315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069042"/>
            <a:ext cx="4572000" cy="49315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6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ic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3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228600" y="2057400"/>
            <a:ext cx="9601200" cy="518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2057400"/>
            <a:ext cx="10058400" cy="5181600"/>
            <a:chOff x="0" y="1377710"/>
            <a:chExt cx="14630400" cy="6119960"/>
          </a:xfrm>
        </p:grpSpPr>
        <p:sp>
          <p:nvSpPr>
            <p:cNvPr id="4" name="Line 111"/>
            <p:cNvSpPr>
              <a:spLocks noChangeShapeType="1"/>
            </p:cNvSpPr>
            <p:nvPr userDrawn="1"/>
          </p:nvSpPr>
          <p:spPr bwMode="auto">
            <a:xfrm>
              <a:off x="0" y="1377710"/>
              <a:ext cx="14630400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" name="Line 115"/>
            <p:cNvSpPr>
              <a:spLocks noChangeShapeType="1"/>
            </p:cNvSpPr>
            <p:nvPr userDrawn="1"/>
          </p:nvSpPr>
          <p:spPr bwMode="auto">
            <a:xfrm>
              <a:off x="0" y="4435367"/>
              <a:ext cx="14630400" cy="177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" name="Line 111"/>
            <p:cNvSpPr>
              <a:spLocks noChangeShapeType="1"/>
            </p:cNvSpPr>
            <p:nvPr userDrawn="1"/>
          </p:nvSpPr>
          <p:spPr bwMode="auto">
            <a:xfrm>
              <a:off x="0" y="7497670"/>
              <a:ext cx="14630400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</p:grpSp>
      <p:cxnSp>
        <p:nvCxnSpPr>
          <p:cNvPr id="8" name="Straight Connector 7"/>
          <p:cNvCxnSpPr/>
          <p:nvPr userDrawn="1"/>
        </p:nvCxnSpPr>
        <p:spPr>
          <a:xfrm>
            <a:off x="5029200" y="2057400"/>
            <a:ext cx="0" cy="518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95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15"/>
          <p:cNvSpPr>
            <a:spLocks noChangeShapeType="1"/>
          </p:cNvSpPr>
          <p:nvPr userDrawn="1"/>
        </p:nvSpPr>
        <p:spPr bwMode="auto">
          <a:xfrm>
            <a:off x="0" y="3971475"/>
            <a:ext cx="10058400" cy="1903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+mj-lt"/>
            </a:endParaRPr>
          </a:p>
        </p:txBody>
      </p:sp>
      <p:sp>
        <p:nvSpPr>
          <p:cNvPr id="6" name="Line 111"/>
          <p:cNvSpPr>
            <a:spLocks noChangeShapeType="1"/>
          </p:cNvSpPr>
          <p:nvPr userDrawn="1"/>
        </p:nvSpPr>
        <p:spPr bwMode="auto">
          <a:xfrm>
            <a:off x="0" y="3972426"/>
            <a:ext cx="100584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+mj-lt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029200" y="705853"/>
            <a:ext cx="0" cy="65331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111"/>
          <p:cNvSpPr>
            <a:spLocks noChangeShapeType="1"/>
          </p:cNvSpPr>
          <p:nvPr userDrawn="1"/>
        </p:nvSpPr>
        <p:spPr bwMode="auto">
          <a:xfrm>
            <a:off x="0" y="7241005"/>
            <a:ext cx="100584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448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0058400" cy="6858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lIns="91429" tIns="45715" rIns="91429" bIns="45715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48654" y="7422922"/>
            <a:ext cx="1762510" cy="2000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lvl="0"/>
            <a:fld id="{DE9FCC56-4E1C-4C04-868A-1C105983732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1"/>
            <a:ext cx="9601200" cy="9246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057400"/>
            <a:ext cx="9601200" cy="4943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035" y="174587"/>
            <a:ext cx="1679593" cy="3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5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1" r:id="rId2"/>
    <p:sldLayoutId id="2147483674" r:id="rId3"/>
    <p:sldLayoutId id="2147483682" r:id="rId4"/>
    <p:sldLayoutId id="2147483676" r:id="rId5"/>
    <p:sldLayoutId id="2147483678" r:id="rId6"/>
    <p:sldLayoutId id="2147483683" r:id="rId7"/>
    <p:sldLayoutId id="2147483684" r:id="rId8"/>
    <p:sldLayoutId id="2147483685" r:id="rId9"/>
    <p:sldLayoutId id="2147483679" r:id="rId10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420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223838" algn="l" defTabSz="100584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Tahoma" panose="020B060403050404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8188" indent="-225425" algn="l" defTabSz="100584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011363" indent="-1160463" algn="l" defTabSz="100584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63" indent="-1033463" algn="l" defTabSz="100584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96" userDrawn="1">
          <p15:clr>
            <a:srgbClr val="F26B43"/>
          </p15:clr>
        </p15:guide>
        <p15:guide id="2" pos="6192" userDrawn="1">
          <p15:clr>
            <a:srgbClr val="F26B43"/>
          </p15:clr>
        </p15:guide>
        <p15:guide id="3" pos="3168" userDrawn="1">
          <p15:clr>
            <a:srgbClr val="F26B43"/>
          </p15:clr>
        </p15:guide>
        <p15:guide id="4" pos="144" userDrawn="1">
          <p15:clr>
            <a:srgbClr val="F26B43"/>
          </p15:clr>
        </p15:guide>
        <p15:guide id="5" orient="horz" pos="576" userDrawn="1">
          <p15:clr>
            <a:srgbClr val="F26B43"/>
          </p15:clr>
        </p15:guide>
        <p15:guide id="6" orient="horz" pos="4560" userDrawn="1">
          <p15:clr>
            <a:srgbClr val="F26B43"/>
          </p15:clr>
        </p15:guide>
        <p15:guide id="7" pos="4032" userDrawn="1">
          <p15:clr>
            <a:srgbClr val="F26B43"/>
          </p15:clr>
        </p15:guide>
        <p15:guide id="8" pos="720" userDrawn="1">
          <p15:clr>
            <a:srgbClr val="F26B43"/>
          </p15:clr>
        </p15:guide>
        <p15:guide id="9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0855" y="4169092"/>
            <a:ext cx="6470778" cy="863599"/>
          </a:xfrm>
        </p:spPr>
        <p:txBody>
          <a:bodyPr/>
          <a:lstStyle/>
          <a:p>
            <a:pPr algn="ctr"/>
            <a:r>
              <a:rPr lang="en-US" i="1" dirty="0" smtClean="0"/>
              <a:t>2018 GLM Annual Science Team Meeting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7769" y="5135515"/>
            <a:ext cx="6613864" cy="166478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200" dirty="0" smtClean="0"/>
              <a:t>John Trostel, Jessica Losego, Madeline Frank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200" dirty="0" smtClean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/>
              <a:t>Severe Storms Research Center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/>
              <a:t>Georgia Tech Research Institute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1" y="2177372"/>
            <a:ext cx="6172200" cy="1397000"/>
          </a:xfrm>
        </p:spPr>
        <p:txBody>
          <a:bodyPr/>
          <a:lstStyle/>
          <a:p>
            <a:r>
              <a:rPr lang="en-US" dirty="0" smtClean="0"/>
              <a:t>Intercomparison of LMA and GLM Over North Georgia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669306"/>
            <a:ext cx="9601200" cy="924610"/>
          </a:xfrm>
        </p:spPr>
        <p:txBody>
          <a:bodyPr/>
          <a:lstStyle/>
          <a:p>
            <a:pPr algn="ctr"/>
            <a:r>
              <a:rPr lang="en-US" dirty="0" smtClean="0"/>
              <a:t>May 20, 2018 at 22:23:35</a:t>
            </a:r>
            <a:br>
              <a:rPr lang="en-US" dirty="0" smtClean="0"/>
            </a:br>
            <a:r>
              <a:rPr lang="en-US" dirty="0" smtClean="0"/>
              <a:t>(Echo Top ~ 12km)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8857" y="1566404"/>
            <a:ext cx="3744600" cy="517503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36510" y="1583051"/>
            <a:ext cx="3749074" cy="5207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800" y="7330986"/>
            <a:ext cx="5166799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130622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GOES 17 data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is preliminary and non-operational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31517" y="6834914"/>
            <a:ext cx="6395364" cy="353943"/>
            <a:chOff x="1735634" y="6949840"/>
            <a:chExt cx="6395364" cy="353943"/>
          </a:xfrm>
        </p:grpSpPr>
        <p:sp>
          <p:nvSpPr>
            <p:cNvPr id="11" name="Rectangle 10"/>
            <p:cNvSpPr/>
            <p:nvPr/>
          </p:nvSpPr>
          <p:spPr>
            <a:xfrm>
              <a:off x="1735634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GLM17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14713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GLM16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48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277" y="1615754"/>
            <a:ext cx="3881655" cy="536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94" y="1627578"/>
            <a:ext cx="3882417" cy="535039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28599" y="702968"/>
            <a:ext cx="9601200" cy="924610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June 1, 2018 at 20:08:15</a:t>
            </a:r>
          </a:p>
          <a:p>
            <a:pPr algn="ctr"/>
            <a:r>
              <a:rPr lang="en-US" dirty="0" smtClean="0"/>
              <a:t>(Echo Top ~ 10 km)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45800" y="7330986"/>
            <a:ext cx="5166799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130622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GOES 17 data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is preliminary and non-operational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51061" y="7021370"/>
            <a:ext cx="6395364" cy="353943"/>
            <a:chOff x="1735634" y="6949840"/>
            <a:chExt cx="6395364" cy="353943"/>
          </a:xfrm>
        </p:grpSpPr>
        <p:sp>
          <p:nvSpPr>
            <p:cNvPr id="13" name="Rectangle 12"/>
            <p:cNvSpPr/>
            <p:nvPr/>
          </p:nvSpPr>
          <p:spPr>
            <a:xfrm>
              <a:off x="1735634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GLM17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14713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GLM16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6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29" y="1874354"/>
            <a:ext cx="8353425" cy="52959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8144" y="785092"/>
            <a:ext cx="9601200" cy="924610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August 9, 2018</a:t>
            </a:r>
          </a:p>
          <a:p>
            <a:pPr algn="ctr"/>
            <a:r>
              <a:rPr lang="en-US" dirty="0" smtClean="0"/>
              <a:t>Reflectivity at 18:31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010" y="1658026"/>
            <a:ext cx="3745177" cy="5298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19" y="1646328"/>
            <a:ext cx="3806891" cy="52982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8599" y="638336"/>
            <a:ext cx="9601200" cy="924610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August 9, 2018</a:t>
            </a:r>
          </a:p>
          <a:p>
            <a:pPr algn="ctr"/>
            <a:r>
              <a:rPr lang="en-US" dirty="0" smtClean="0"/>
              <a:t>NGLMA and GLM16/17 for 18:30-18:39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45800" y="7330986"/>
            <a:ext cx="5166799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130622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GOES 17 data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is preliminary and non-operational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3990" y="6977043"/>
            <a:ext cx="6395364" cy="353943"/>
            <a:chOff x="1735634" y="6949840"/>
            <a:chExt cx="6395364" cy="353943"/>
          </a:xfrm>
        </p:grpSpPr>
        <p:sp>
          <p:nvSpPr>
            <p:cNvPr id="10" name="Rectangle 9"/>
            <p:cNvSpPr/>
            <p:nvPr/>
          </p:nvSpPr>
          <p:spPr>
            <a:xfrm>
              <a:off x="1735634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GLM17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14713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GLM16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5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3661781"/>
              </p:ext>
            </p:extLst>
          </p:nvPr>
        </p:nvGraphicFramePr>
        <p:xfrm>
          <a:off x="1646498" y="1929322"/>
          <a:ext cx="6765402" cy="56859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06723"/>
                <a:gridCol w="2158679"/>
              </a:tblGrid>
              <a:tr h="3494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GLM16</a:t>
                      </a:r>
                      <a:endParaRPr lang="en-US" dirty="0"/>
                    </a:p>
                  </a:txBody>
                  <a:tcPr/>
                </a:tc>
              </a:tr>
              <a:tr h="349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Flashes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169</a:t>
                      </a:r>
                      <a:endParaRPr lang="en-US" dirty="0"/>
                    </a:p>
                  </a:txBody>
                  <a:tcPr/>
                </a:tc>
              </a:tr>
              <a:tr h="349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Events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4,821</a:t>
                      </a:r>
                      <a:endParaRPr lang="en-US" dirty="0"/>
                    </a:p>
                  </a:txBody>
                  <a:tcPr/>
                </a:tc>
              </a:tr>
              <a:tr h="349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Offset-</a:t>
                      </a:r>
                      <a:r>
                        <a:rPr lang="en-US" sz="2000" dirty="0" err="1" smtClean="0"/>
                        <a:t>lon</a:t>
                      </a:r>
                      <a:r>
                        <a:rPr lang="en-US" sz="2000" baseline="0" dirty="0" smtClean="0"/>
                        <a:t> (km)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49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Offset-</a:t>
                      </a:r>
                      <a:r>
                        <a:rPr lang="en-US" sz="2000" dirty="0" err="1" smtClean="0"/>
                        <a:t>lat</a:t>
                      </a:r>
                      <a:r>
                        <a:rPr lang="en-US" sz="2000" dirty="0" smtClean="0"/>
                        <a:t> (km)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</a:tr>
              <a:tr h="6275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</a:t>
                      </a:r>
                      <a:r>
                        <a:rPr lang="en-US" sz="2000" baseline="0" dirty="0" smtClean="0"/>
                        <a:t> for </a:t>
                      </a:r>
                      <a:r>
                        <a:rPr lang="en-US" sz="2000" baseline="0" dirty="0" err="1" smtClean="0"/>
                        <a:t>lma</a:t>
                      </a:r>
                      <a:r>
                        <a:rPr lang="en-US" sz="2000" baseline="0" dirty="0" smtClean="0"/>
                        <a:t> flashes &gt; 10 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63%</a:t>
                      </a:r>
                      <a:endParaRPr lang="en-US" dirty="0"/>
                    </a:p>
                  </a:txBody>
                  <a:tcPr/>
                </a:tc>
              </a:tr>
              <a:tr h="6275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 for big </a:t>
                      </a:r>
                      <a:r>
                        <a:rPr lang="en-US" sz="2000" dirty="0" err="1" smtClean="0"/>
                        <a:t>lma</a:t>
                      </a:r>
                      <a:r>
                        <a:rPr lang="en-US" sz="2000" dirty="0" smtClean="0"/>
                        <a:t> flashes w/≥ 75</a:t>
                      </a:r>
                      <a:r>
                        <a:rPr lang="en-US" sz="2000" baseline="0" dirty="0" smtClean="0"/>
                        <a:t> 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89%</a:t>
                      </a:r>
                      <a:endParaRPr lang="en-US" dirty="0"/>
                    </a:p>
                  </a:txBody>
                  <a:tcPr/>
                </a:tc>
              </a:tr>
              <a:tr h="817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 for bigger </a:t>
                      </a:r>
                      <a:r>
                        <a:rPr lang="en-US" sz="2000" dirty="0" err="1" smtClean="0"/>
                        <a:t>lma</a:t>
                      </a:r>
                      <a:r>
                        <a:rPr lang="en-US" sz="2000" dirty="0" smtClean="0"/>
                        <a:t> flashes</a:t>
                      </a:r>
                      <a:r>
                        <a:rPr lang="en-US" sz="2000" baseline="0" dirty="0" smtClean="0"/>
                        <a:t> w/</a:t>
                      </a:r>
                      <a:r>
                        <a:rPr lang="en-US" sz="2000" dirty="0" smtClean="0"/>
                        <a:t>≥</a:t>
                      </a:r>
                      <a:r>
                        <a:rPr lang="en-US" sz="2000" baseline="0" dirty="0" smtClean="0"/>
                        <a:t> 200 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817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 for medium </a:t>
                      </a:r>
                      <a:r>
                        <a:rPr lang="en-US" sz="2000" dirty="0" err="1" smtClean="0"/>
                        <a:t>lma</a:t>
                      </a:r>
                      <a:r>
                        <a:rPr lang="en-US" sz="2000" dirty="0" smtClean="0"/>
                        <a:t> flashes w/11-74</a:t>
                      </a:r>
                      <a:r>
                        <a:rPr lang="en-US" sz="2000" baseline="0" dirty="0" smtClean="0"/>
                        <a:t>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61%</a:t>
                      </a:r>
                      <a:endParaRPr lang="en-US" dirty="0"/>
                    </a:p>
                  </a:txBody>
                  <a:tcPr/>
                </a:tc>
              </a:tr>
              <a:tr h="817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 for small </a:t>
                      </a:r>
                      <a:r>
                        <a:rPr lang="en-US" sz="2000" dirty="0" err="1" smtClean="0"/>
                        <a:t>lma</a:t>
                      </a:r>
                      <a:r>
                        <a:rPr lang="en-US" sz="2000" dirty="0" smtClean="0"/>
                        <a:t> flashes w/&lt;10 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23755" y="675411"/>
            <a:ext cx="90108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A54"/>
                </a:solidFill>
                <a:ea typeface="+mj-ea"/>
                <a:cs typeface="+mj-cs"/>
              </a:rPr>
              <a:t>August 9, </a:t>
            </a:r>
            <a:r>
              <a:rPr lang="en-US" sz="3200" b="1" dirty="0">
                <a:solidFill>
                  <a:srgbClr val="002A54"/>
                </a:solidFill>
                <a:ea typeface="+mj-ea"/>
                <a:cs typeface="+mj-cs"/>
              </a:rPr>
              <a:t>2018</a:t>
            </a:r>
            <a:br>
              <a:rPr lang="en-US" sz="3200" b="1" dirty="0">
                <a:solidFill>
                  <a:srgbClr val="002A54"/>
                </a:solidFill>
                <a:ea typeface="+mj-ea"/>
                <a:cs typeface="+mj-cs"/>
              </a:rPr>
            </a:br>
            <a:r>
              <a:rPr lang="en-US" sz="3200" b="1" dirty="0">
                <a:solidFill>
                  <a:srgbClr val="002A54"/>
                </a:solidFill>
                <a:ea typeface="+mj-ea"/>
                <a:cs typeface="+mj-cs"/>
              </a:rPr>
              <a:t>GLM Flash Compare – from XLMA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21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599" y="724624"/>
            <a:ext cx="9601200" cy="924610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August 12, 2018</a:t>
            </a:r>
          </a:p>
          <a:p>
            <a:pPr algn="ctr"/>
            <a:r>
              <a:rPr lang="en-US" dirty="0" smtClean="0"/>
              <a:t>Sources at 10km Altitude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436" y="1634720"/>
            <a:ext cx="3836923" cy="5315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76" y="1649234"/>
            <a:ext cx="3769891" cy="527340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21948" y="3554618"/>
            <a:ext cx="587828" cy="223935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002A54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13062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kern="0" cap="none" spc="0" normalizeH="0" baseline="0" noProof="0">
              <a:ln>
                <a:solidFill>
                  <a:srgbClr val="002A54"/>
                </a:solidFill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5800" y="7330986"/>
            <a:ext cx="5166799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130622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GOES 17 data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is preliminary and non-operational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35634" y="6949840"/>
            <a:ext cx="6395364" cy="353943"/>
            <a:chOff x="1735634" y="6949840"/>
            <a:chExt cx="6395364" cy="353943"/>
          </a:xfrm>
        </p:grpSpPr>
        <p:sp>
          <p:nvSpPr>
            <p:cNvPr id="10" name="Rectangle 9"/>
            <p:cNvSpPr/>
            <p:nvPr/>
          </p:nvSpPr>
          <p:spPr>
            <a:xfrm>
              <a:off x="1735634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GLM17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14713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GLM16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00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599" y="660914"/>
            <a:ext cx="9601200" cy="924610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August 12, 2018</a:t>
            </a:r>
          </a:p>
          <a:p>
            <a:pPr algn="ctr"/>
            <a:r>
              <a:rPr lang="en-US" dirty="0" smtClean="0"/>
              <a:t>Sources at 6-9km Altitude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980" y="1567543"/>
            <a:ext cx="3835745" cy="5327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76" y="1567543"/>
            <a:ext cx="3839324" cy="5327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34" y="3653091"/>
            <a:ext cx="627942" cy="298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800" y="7330986"/>
            <a:ext cx="5166799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130622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GOES 17 data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is preliminary and non-operational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35634" y="6949840"/>
            <a:ext cx="6395364" cy="353943"/>
            <a:chOff x="1735634" y="6949840"/>
            <a:chExt cx="6395364" cy="353943"/>
          </a:xfrm>
        </p:grpSpPr>
        <p:sp>
          <p:nvSpPr>
            <p:cNvPr id="10" name="Rectangle 9"/>
            <p:cNvSpPr/>
            <p:nvPr/>
          </p:nvSpPr>
          <p:spPr>
            <a:xfrm>
              <a:off x="1735634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GLM17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14713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GLM16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9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8144" y="785092"/>
            <a:ext cx="9601200" cy="924610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04432" y="1810369"/>
            <a:ext cx="9288624" cy="4931516"/>
          </a:xfrm>
          <a:prstGeom prst="rect">
            <a:avLst/>
          </a:prstGeom>
        </p:spPr>
        <p:txBody>
          <a:bodyPr/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763" indent="-223838" algn="l" defTabSz="100584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Tahoma" panose="020B060403050404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8188" indent="-225425" algn="l" defTabSz="100584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1363" indent="-1160463" algn="l" defTabSz="100584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63" indent="-1033463" algn="l" defTabSz="100584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</a:t>
            </a:r>
            <a:r>
              <a:rPr lang="en-US" dirty="0" smtClean="0"/>
              <a:t>torms in GA are often lower than assumed 12 km height of GLM</a:t>
            </a:r>
          </a:p>
          <a:p>
            <a:pPr lvl="1"/>
            <a:r>
              <a:rPr lang="en-US" dirty="0" smtClean="0"/>
              <a:t>LMA source heights ranged from about 6 to 12 km</a:t>
            </a:r>
          </a:p>
          <a:p>
            <a:pPr lvl="1"/>
            <a:r>
              <a:rPr lang="en-US" dirty="0" smtClean="0"/>
              <a:t>Echo tops ranged from 7.6 to 12 km</a:t>
            </a:r>
          </a:p>
          <a:p>
            <a:pPr lvl="1"/>
            <a:r>
              <a:rPr lang="en-US" dirty="0" smtClean="0"/>
              <a:t>GLM detections are slightly off from NGLMA source locations (Aug 12)</a:t>
            </a:r>
            <a:endParaRPr lang="en-US" dirty="0"/>
          </a:p>
          <a:p>
            <a:pPr lvl="1"/>
            <a:r>
              <a:rPr lang="en-US" dirty="0" smtClean="0"/>
              <a:t>DE decreases when lightning altitude is lower</a:t>
            </a:r>
          </a:p>
          <a:p>
            <a:r>
              <a:rPr lang="en-US" dirty="0" smtClean="0"/>
              <a:t>Future work</a:t>
            </a:r>
          </a:p>
          <a:p>
            <a:pPr lvl="1"/>
            <a:r>
              <a:rPr lang="en-US" dirty="0" smtClean="0"/>
              <a:t>Analyze data for overnight storm to see if light pollution affects GLMS</a:t>
            </a:r>
          </a:p>
          <a:p>
            <a:pPr lvl="1"/>
            <a:r>
              <a:rPr lang="en-US" dirty="0" smtClean="0"/>
              <a:t>Compare GLM 16 and GLM 17 once all data becomes operational</a:t>
            </a:r>
          </a:p>
          <a:p>
            <a:pPr lvl="1"/>
            <a:r>
              <a:rPr lang="en-US" dirty="0" smtClean="0"/>
              <a:t>Increase detection efficiency and range of LMA</a:t>
            </a:r>
          </a:p>
        </p:txBody>
      </p:sp>
    </p:spTree>
    <p:extLst>
      <p:ext uri="{BB962C8B-B14F-4D97-AF65-F5344CB8AC3E}">
        <p14:creationId xmlns:p14="http://schemas.microsoft.com/office/powerpoint/2010/main" val="7957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North Georgia Lightning Mapping Array (NGLMA)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083" y="2675468"/>
            <a:ext cx="3694687" cy="421976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3510845" y="2100876"/>
            <a:ext cx="2342524" cy="36315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2675468"/>
            <a:ext cx="3361267" cy="4738511"/>
          </a:xfrm>
        </p:spPr>
        <p:txBody>
          <a:bodyPr/>
          <a:lstStyle/>
          <a:p>
            <a:r>
              <a:rPr lang="en-US" dirty="0"/>
              <a:t>Detects total lightning by measuring VHF in </a:t>
            </a:r>
            <a:r>
              <a:rPr lang="en-US" dirty="0" smtClean="0"/>
              <a:t>unused TV band (channel 6)</a:t>
            </a:r>
            <a:endParaRPr lang="en-US" dirty="0"/>
          </a:p>
          <a:p>
            <a:r>
              <a:rPr lang="en-US" dirty="0" smtClean="0"/>
              <a:t>System designed by New Mexico Tech, assembled and installed by Georgia Tech Research Institute.</a:t>
            </a:r>
          </a:p>
        </p:txBody>
      </p:sp>
    </p:spTree>
    <p:extLst>
      <p:ext uri="{BB962C8B-B14F-4D97-AF65-F5344CB8AC3E}">
        <p14:creationId xmlns:p14="http://schemas.microsoft.com/office/powerpoint/2010/main" val="19002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Original Equipment – Cooler Based</a:t>
            </a:r>
            <a:endParaRPr lang="en-US" dirty="0"/>
          </a:p>
        </p:txBody>
      </p:sp>
      <p:pic>
        <p:nvPicPr>
          <p:cNvPr id="4" name="image17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383320" y="1983037"/>
            <a:ext cx="5446005" cy="3895896"/>
          </a:xfrm>
          <a:prstGeom prst="rect">
            <a:avLst/>
          </a:prstGeom>
          <a:ln/>
        </p:spPr>
      </p:pic>
      <p:sp>
        <p:nvSpPr>
          <p:cNvPr id="5" name="TextBox 4"/>
          <p:cNvSpPr txBox="1"/>
          <p:nvPr/>
        </p:nvSpPr>
        <p:spPr>
          <a:xfrm>
            <a:off x="3489534" y="6577070"/>
            <a:ext cx="3233579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130622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A54"/>
                </a:solidFill>
                <a:effectLst/>
                <a:uLnTx/>
                <a:uFillTx/>
              </a:rPr>
              <a:t>Two sensors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2A54"/>
                </a:solidFill>
                <a:effectLst/>
                <a:uLnTx/>
                <a:uFillTx/>
              </a:rPr>
              <a:t> of this type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2A54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8226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NGLMA Computer Setup</a:t>
            </a:r>
            <a:endParaRPr lang="en-US" dirty="0"/>
          </a:p>
        </p:txBody>
      </p:sp>
      <p:pic>
        <p:nvPicPr>
          <p:cNvPr id="5" name="image28.jpg"/>
          <p:cNvPicPr>
            <a:picLocks noGrp="1"/>
          </p:cNvPicPr>
          <p:nvPr>
            <p:ph idx="1"/>
          </p:nvPr>
        </p:nvPicPr>
        <p:blipFill rotWithShape="1">
          <a:blip r:embed="rId2"/>
          <a:srcRect t="22228"/>
          <a:stretch/>
        </p:blipFill>
        <p:spPr bwMode="auto">
          <a:xfrm>
            <a:off x="5445053" y="4669971"/>
            <a:ext cx="3727396" cy="2747865"/>
          </a:xfrm>
          <a:prstGeom prst="rect">
            <a:avLst/>
          </a:prstGeom>
          <a:ln>
            <a:noFill/>
          </a:ln>
          <a:extLst/>
        </p:spPr>
      </p:pic>
      <p:pic>
        <p:nvPicPr>
          <p:cNvPr id="6" name="image22.jpg"/>
          <p:cNvPicPr/>
          <p:nvPr/>
        </p:nvPicPr>
        <p:blipFill rotWithShape="1">
          <a:blip r:embed="rId3"/>
          <a:srcRect l="4000" t="4762" r="4000" b="3175"/>
          <a:stretch/>
        </p:blipFill>
        <p:spPr bwMode="auto">
          <a:xfrm>
            <a:off x="5794276" y="1968616"/>
            <a:ext cx="3028950" cy="2571750"/>
          </a:xfrm>
          <a:prstGeom prst="rect">
            <a:avLst/>
          </a:prstGeom>
          <a:ln>
            <a:noFill/>
          </a:ln>
          <a:ex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839011"/>
            <a:ext cx="5012140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763" indent="-223838" algn="l" defTabSz="100584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Tahoma" panose="020B060403050404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8188" indent="-225425" algn="l" defTabSz="100584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1363" indent="-1160463" algn="l" defTabSz="100584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63" indent="-1033463" algn="l" defTabSz="100584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PC104 computers</a:t>
            </a:r>
          </a:p>
          <a:p>
            <a:r>
              <a:rPr lang="en-US" dirty="0" smtClean="0"/>
              <a:t>FPGA-based analyzers</a:t>
            </a:r>
          </a:p>
          <a:p>
            <a:r>
              <a:rPr lang="en-US" dirty="0" smtClean="0"/>
              <a:t>GPS time synchronization</a:t>
            </a:r>
          </a:p>
          <a:p>
            <a:r>
              <a:rPr lang="en-US" dirty="0" smtClean="0"/>
              <a:t>9 of 12 sites currently operational</a:t>
            </a:r>
          </a:p>
          <a:p>
            <a:pPr lvl="1"/>
            <a:r>
              <a:rPr lang="en-US" dirty="0"/>
              <a:t>5</a:t>
            </a:r>
            <a:r>
              <a:rPr lang="en-US" dirty="0" smtClean="0"/>
              <a:t> sites: local power and internet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 sites: local powered and cellular connection</a:t>
            </a:r>
          </a:p>
          <a:p>
            <a:pPr lvl="1"/>
            <a:r>
              <a:rPr lang="en-US" dirty="0" smtClean="0"/>
              <a:t>2 sites: solar power and cellular connection</a:t>
            </a:r>
          </a:p>
        </p:txBody>
      </p:sp>
    </p:spTree>
    <p:extLst>
      <p:ext uri="{BB962C8B-B14F-4D97-AF65-F5344CB8AC3E}">
        <p14:creationId xmlns:p14="http://schemas.microsoft.com/office/powerpoint/2010/main" val="87358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Installs – Cell-modem and solar cells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6" y="4809875"/>
            <a:ext cx="4751751" cy="26750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84" y="2131555"/>
            <a:ext cx="2741247" cy="4869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70" y="2131555"/>
            <a:ext cx="4237892" cy="23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5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1"/>
            <a:ext cx="9601200" cy="705079"/>
          </a:xfrm>
        </p:spPr>
        <p:txBody>
          <a:bodyPr/>
          <a:lstStyle/>
          <a:p>
            <a:pPr algn="ctr"/>
            <a:r>
              <a:rPr lang="en-US" dirty="0" smtClean="0"/>
              <a:t>Current and Future FDE for NGLMA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4" y="4080548"/>
            <a:ext cx="4343400" cy="3430516"/>
          </a:xfrm>
          <a:prstGeom prst="rect">
            <a:avLst/>
          </a:prstGeom>
        </p:spPr>
      </p:pic>
      <p:pic>
        <p:nvPicPr>
          <p:cNvPr id="7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51" y="1765022"/>
            <a:ext cx="4488283" cy="34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4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NGLMA and GLM Comparisons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65262"/>
            <a:ext cx="4572000" cy="3575402"/>
          </a:xfrm>
        </p:spPr>
        <p:txBody>
          <a:bodyPr/>
          <a:lstStyle/>
          <a:p>
            <a:r>
              <a:rPr lang="en-US" dirty="0" smtClean="0"/>
              <a:t>Are GLM16 and GLM17 seeing what the NGLMA is seeing? </a:t>
            </a:r>
          </a:p>
          <a:p>
            <a:pPr lvl="1"/>
            <a:r>
              <a:rPr lang="en-US" dirty="0" smtClean="0"/>
              <a:t>May 20, 2018</a:t>
            </a:r>
          </a:p>
          <a:p>
            <a:pPr lvl="1"/>
            <a:r>
              <a:rPr lang="en-US" dirty="0" smtClean="0"/>
              <a:t>June 1, 2018</a:t>
            </a:r>
          </a:p>
          <a:p>
            <a:pPr lvl="1"/>
            <a:r>
              <a:rPr lang="en-US" dirty="0" smtClean="0"/>
              <a:t>Aug 9 and 12, 2018</a:t>
            </a:r>
          </a:p>
          <a:p>
            <a:r>
              <a:rPr lang="en-US" dirty="0" smtClean="0"/>
              <a:t>New Mexico Tech’s XLMA is used for analysis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87" y="1965262"/>
            <a:ext cx="3686594" cy="51390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28444" y="6386553"/>
            <a:ext cx="5015089" cy="717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smtClean="0"/>
              <a:t>May 20, 2018</a:t>
            </a:r>
            <a:br>
              <a:rPr lang="en-US" sz="2000" smtClean="0"/>
            </a:br>
            <a:r>
              <a:rPr lang="en-US" sz="2000" smtClean="0"/>
              <a:t>NGLMA Sources for 22:20-22:30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508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52" y="1710168"/>
            <a:ext cx="3730451" cy="517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195" y="1710168"/>
            <a:ext cx="3597323" cy="5165387"/>
          </a:xfrm>
          <a:prstGeom prst="rect">
            <a:avLst/>
          </a:prstGeom>
        </p:spPr>
      </p:pic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228600" y="785558"/>
            <a:ext cx="9601200" cy="924610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May 20, 2018</a:t>
            </a:r>
          </a:p>
          <a:p>
            <a:pPr algn="ctr"/>
            <a:r>
              <a:rPr lang="en-US" dirty="0" smtClean="0"/>
              <a:t>NGLMA and GLM16/17 for 22:20-22:30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35634" y="6949840"/>
            <a:ext cx="6395364" cy="353943"/>
            <a:chOff x="1735634" y="6949840"/>
            <a:chExt cx="6395364" cy="353943"/>
          </a:xfrm>
        </p:grpSpPr>
        <p:sp>
          <p:nvSpPr>
            <p:cNvPr id="11" name="Rectangle 10"/>
            <p:cNvSpPr/>
            <p:nvPr/>
          </p:nvSpPr>
          <p:spPr>
            <a:xfrm>
              <a:off x="1735634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GLM17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14713" y="6949840"/>
              <a:ext cx="211628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6220">
                <a:lnSpc>
                  <a:spcPct val="85000"/>
                </a:lnSpc>
                <a:spcAft>
                  <a:spcPts val="1200"/>
                </a:spcAft>
              </a:pPr>
              <a:r>
                <a:rPr lang="en-US" sz="2000" kern="0" dirty="0">
                  <a:solidFill>
                    <a:srgbClr val="002A54"/>
                  </a:solidFill>
                  <a:latin typeface="Tahoma"/>
                </a:rPr>
                <a:t>NGLMA &amp; </a:t>
              </a:r>
              <a:r>
                <a:rPr lang="en-US" sz="2000" kern="0" dirty="0" smtClean="0">
                  <a:solidFill>
                    <a:srgbClr val="002A54"/>
                  </a:solidFill>
                  <a:latin typeface="Tahoma"/>
                </a:rPr>
                <a:t>GLM16</a:t>
              </a:r>
              <a:endParaRPr lang="en-US" sz="2000" kern="0" dirty="0">
                <a:solidFill>
                  <a:srgbClr val="002A54"/>
                </a:solidFill>
                <a:latin typeface="Tahoma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45800" y="7330986"/>
            <a:ext cx="5166799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130622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GOES 17 data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is preliminary and non-operational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913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11764"/>
            <a:ext cx="9601200" cy="924610"/>
          </a:xfrm>
        </p:spPr>
        <p:txBody>
          <a:bodyPr/>
          <a:lstStyle/>
          <a:p>
            <a:pPr algn="ctr"/>
            <a:r>
              <a:rPr lang="en-US" dirty="0" smtClean="0"/>
              <a:t>May 20, 2018</a:t>
            </a:r>
            <a:br>
              <a:rPr lang="en-US" dirty="0" smtClean="0"/>
            </a:br>
            <a:r>
              <a:rPr lang="en-US" dirty="0" smtClean="0"/>
              <a:t>GLM Flash Compare – from XLMA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16392"/>
              </p:ext>
            </p:extLst>
          </p:nvPr>
        </p:nvGraphicFramePr>
        <p:xfrm>
          <a:off x="1646499" y="1816433"/>
          <a:ext cx="6765402" cy="56859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06723"/>
                <a:gridCol w="2158679"/>
              </a:tblGrid>
              <a:tr h="3494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GLM16</a:t>
                      </a:r>
                      <a:endParaRPr lang="en-US" dirty="0"/>
                    </a:p>
                  </a:txBody>
                  <a:tcPr/>
                </a:tc>
              </a:tr>
              <a:tr h="349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Flashes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312</a:t>
                      </a:r>
                      <a:endParaRPr lang="en-US" dirty="0"/>
                    </a:p>
                  </a:txBody>
                  <a:tcPr/>
                </a:tc>
              </a:tr>
              <a:tr h="349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Events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12,306</a:t>
                      </a:r>
                      <a:endParaRPr lang="en-US" dirty="0"/>
                    </a:p>
                  </a:txBody>
                  <a:tcPr/>
                </a:tc>
              </a:tr>
              <a:tr h="349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Offset-</a:t>
                      </a:r>
                      <a:r>
                        <a:rPr lang="en-US" sz="2000" dirty="0" err="1" smtClean="0"/>
                        <a:t>lon</a:t>
                      </a:r>
                      <a:r>
                        <a:rPr lang="en-US" sz="2000" baseline="0" dirty="0" smtClean="0"/>
                        <a:t> (km)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0.30</a:t>
                      </a:r>
                      <a:endParaRPr lang="en-US" dirty="0"/>
                    </a:p>
                  </a:txBody>
                  <a:tcPr/>
                </a:tc>
              </a:tr>
              <a:tr h="349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Offset-</a:t>
                      </a:r>
                      <a:r>
                        <a:rPr lang="en-US" sz="2000" dirty="0" err="1" smtClean="0"/>
                        <a:t>lat</a:t>
                      </a:r>
                      <a:r>
                        <a:rPr lang="en-US" sz="2000" dirty="0" smtClean="0"/>
                        <a:t> (km)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3.52</a:t>
                      </a:r>
                    </a:p>
                  </a:txBody>
                  <a:tcPr/>
                </a:tc>
              </a:tr>
              <a:tr h="6275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</a:t>
                      </a:r>
                      <a:r>
                        <a:rPr lang="en-US" sz="2000" baseline="0" dirty="0" smtClean="0"/>
                        <a:t> for </a:t>
                      </a:r>
                      <a:r>
                        <a:rPr lang="en-US" sz="2000" baseline="0" dirty="0" err="1" smtClean="0"/>
                        <a:t>lma</a:t>
                      </a:r>
                      <a:r>
                        <a:rPr lang="en-US" sz="2000" baseline="0" dirty="0" smtClean="0"/>
                        <a:t> flashes &gt; 10 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71%</a:t>
                      </a:r>
                      <a:endParaRPr lang="en-US" dirty="0"/>
                    </a:p>
                  </a:txBody>
                  <a:tcPr/>
                </a:tc>
              </a:tr>
              <a:tr h="6275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 for big </a:t>
                      </a:r>
                      <a:r>
                        <a:rPr lang="en-US" sz="2000" dirty="0" err="1" smtClean="0"/>
                        <a:t>lma</a:t>
                      </a:r>
                      <a:r>
                        <a:rPr lang="en-US" sz="2000" dirty="0" smtClean="0"/>
                        <a:t> flashes w/≥ 75</a:t>
                      </a:r>
                      <a:r>
                        <a:rPr lang="en-US" sz="2000" baseline="0" dirty="0" smtClean="0"/>
                        <a:t> 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90%</a:t>
                      </a:r>
                      <a:endParaRPr lang="en-US" dirty="0"/>
                    </a:p>
                  </a:txBody>
                  <a:tcPr/>
                </a:tc>
              </a:tr>
              <a:tr h="817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 for bigger </a:t>
                      </a:r>
                      <a:r>
                        <a:rPr lang="en-US" sz="2000" dirty="0" err="1" smtClean="0"/>
                        <a:t>lma</a:t>
                      </a:r>
                      <a:r>
                        <a:rPr lang="en-US" sz="2000" dirty="0" smtClean="0"/>
                        <a:t> flashes</a:t>
                      </a:r>
                      <a:r>
                        <a:rPr lang="en-US" sz="2000" baseline="0" dirty="0" smtClean="0"/>
                        <a:t> w/</a:t>
                      </a:r>
                      <a:r>
                        <a:rPr lang="en-US" sz="2000" dirty="0" smtClean="0"/>
                        <a:t>≥</a:t>
                      </a:r>
                      <a:r>
                        <a:rPr lang="en-US" sz="2000" baseline="0" dirty="0" smtClean="0"/>
                        <a:t> 200 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97%</a:t>
                      </a:r>
                      <a:endParaRPr lang="en-US" dirty="0"/>
                    </a:p>
                  </a:txBody>
                  <a:tcPr/>
                </a:tc>
              </a:tr>
              <a:tr h="817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 for medium </a:t>
                      </a:r>
                      <a:r>
                        <a:rPr lang="en-US" sz="2000" dirty="0" err="1" smtClean="0"/>
                        <a:t>lma</a:t>
                      </a:r>
                      <a:r>
                        <a:rPr lang="en-US" sz="2000" dirty="0" smtClean="0"/>
                        <a:t> flashes w/11-74</a:t>
                      </a:r>
                      <a:r>
                        <a:rPr lang="en-US" sz="2000" baseline="0" dirty="0" smtClean="0"/>
                        <a:t>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65%</a:t>
                      </a:r>
                      <a:endParaRPr lang="en-US" dirty="0"/>
                    </a:p>
                  </a:txBody>
                  <a:tcPr/>
                </a:tc>
              </a:tr>
              <a:tr h="817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 for small </a:t>
                      </a:r>
                      <a:r>
                        <a:rPr lang="en-US" sz="2000" dirty="0" err="1" smtClean="0"/>
                        <a:t>lma</a:t>
                      </a:r>
                      <a:r>
                        <a:rPr lang="en-US" sz="2000" dirty="0" smtClean="0"/>
                        <a:t> flashes w/&lt;10 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4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TRI_8.5X11_2015">
  <a:themeElements>
    <a:clrScheme name="GTRI Template Colors">
      <a:dk1>
        <a:srgbClr val="002A54"/>
      </a:dk1>
      <a:lt1>
        <a:srgbClr val="FFFFFF"/>
      </a:lt1>
      <a:dk2>
        <a:srgbClr val="002A54"/>
      </a:dk2>
      <a:lt2>
        <a:srgbClr val="FFF5DC"/>
      </a:lt2>
      <a:accent1>
        <a:srgbClr val="FDB913"/>
      </a:accent1>
      <a:accent2>
        <a:srgbClr val="BE9B69"/>
      </a:accent2>
      <a:accent3>
        <a:srgbClr val="005287"/>
      </a:accent3>
      <a:accent4>
        <a:srgbClr val="FDD571"/>
      </a:accent4>
      <a:accent5>
        <a:srgbClr val="E5D7C3"/>
      </a:accent5>
      <a:accent6>
        <a:srgbClr val="CEDAEB"/>
      </a:accent6>
      <a:hlink>
        <a:srgbClr val="304F7B"/>
      </a:hlink>
      <a:folHlink>
        <a:srgbClr val="B7C9E2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EDAEB"/>
        </a:solidFill>
        <a:ln w="28575" cap="flat" cmpd="sng" algn="ctr">
          <a:solidFill>
            <a:srgbClr val="002A54"/>
          </a:solidFill>
          <a:prstDash val="solid"/>
        </a:ln>
        <a:effectLst/>
      </a:spPr>
      <a:bodyPr rtlCol="0" anchor="ctr"/>
      <a:lstStyle>
        <a:defPPr marL="0" marR="0" indent="0" algn="ctr" defTabSz="130622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kern="0" cap="none" spc="0" normalizeH="0" baseline="0" noProof="0">
            <a:ln>
              <a:solidFill>
                <a:srgbClr val="002A54"/>
              </a:solidFill>
            </a:ln>
            <a:solidFill>
              <a:srgbClr val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0" marR="0" indent="0" algn="ctr" defTabSz="1306220" eaLnBrk="1" fontAlgn="auto" latinLnBrk="0" hangingPunct="1">
          <a:lnSpc>
            <a:spcPct val="85000"/>
          </a:lnSpc>
          <a:spcBef>
            <a:spcPts val="0"/>
          </a:spcBef>
          <a:spcAft>
            <a:spcPts val="1200"/>
          </a:spcAft>
          <a:buClrTx/>
          <a:buSzTx/>
          <a:buFontTx/>
          <a:buNone/>
          <a:tabLst/>
          <a:defRPr kumimoji="0" sz="2200" b="0" i="0" u="none" strike="noStrike" kern="0" cap="none" spc="0" normalizeH="0" baseline="0" noProof="0" dirty="0" err="1" smtClean="0">
            <a:ln>
              <a:noFill/>
            </a:ln>
            <a:solidFill>
              <a:srgbClr val="002A54"/>
            </a:solidFill>
            <a:effectLst/>
            <a:uLnTx/>
            <a:uFillTx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TRI_8.5x11_2015.potx" id="{F3557C2C-A008-4D0C-A489-1ED6A84DA04B}" vid="{5488E482-ED65-4A55-9410-7C247475C5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true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201AA566-D713-4CFA-BB7F-A0D84928C52F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GTRI_8.5x11_2015_unmarked (3) (8)</Template>
  <TotalTime>10523</TotalTime>
  <Words>537</Words>
  <Application>Microsoft Office PowerPoint</Application>
  <PresentationFormat>Custom</PresentationFormat>
  <Paragraphs>110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Tahoma</vt:lpstr>
      <vt:lpstr>GTRI_8.5X11_2015</vt:lpstr>
      <vt:lpstr>Intercomparison of LMA and GLM Over North Georgia</vt:lpstr>
      <vt:lpstr>North Georgia Lightning Mapping Array (NGLMA)</vt:lpstr>
      <vt:lpstr>Original Equipment – Cooler Based</vt:lpstr>
      <vt:lpstr>NGLMA Computer Setup</vt:lpstr>
      <vt:lpstr>Latest Installs – Cell-modem and solar cells</vt:lpstr>
      <vt:lpstr>Current and Future FDE for NGLMA</vt:lpstr>
      <vt:lpstr>NGLMA and GLM Comparisons</vt:lpstr>
      <vt:lpstr>May 20, 2018 NGLMA and GLM16/17 for 22:20-22:30</vt:lpstr>
      <vt:lpstr>May 20, 2018 GLM Flash Compare – from XLMA</vt:lpstr>
      <vt:lpstr>May 20, 2018 at 22:23:35 (Echo Top ~ 12km)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Gowdy, Michelle D.</dc:creator>
  <cp:lastModifiedBy>Trostel, John M.</cp:lastModifiedBy>
  <cp:revision>50</cp:revision>
  <cp:lastPrinted>2018-09-10T13:58:47Z</cp:lastPrinted>
  <dcterms:created xsi:type="dcterms:W3CDTF">2017-06-27T15:34:30Z</dcterms:created>
  <dcterms:modified xsi:type="dcterms:W3CDTF">2018-09-12T18:32:31Z</dcterms:modified>
</cp:coreProperties>
</file>