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0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1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1723" indent="-221723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PIRA (support):</a:t>
            </a:r>
          </a:p>
          <a:p>
            <a:pPr marL="221723" indent="-221723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Picture 1: http://www.goes-r.gov/spacesegment/glm.html</a:t>
            </a:r>
          </a:p>
          <a:p>
            <a:pPr marL="221723" indent="-221723" defTabSz="449702">
              <a:lnSpc>
                <a:spcPct val="100000"/>
              </a:lnSpc>
              <a:def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Picture 2: GOES-R GLM Program Management Status Review #XX (REF GLM## and attendance)</a:t>
            </a:r>
          </a:p>
          <a:p>
            <a:pPr marL="221723" indent="-221723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221723" indent="-221723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221723" indent="-221723">
              <a:lnSpc>
                <a:spcPct val="100000"/>
              </a:lnSpc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221723" indent="-221723">
              <a:lnSpc>
                <a:spcPct val="100000"/>
              </a:lnSpc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t>Contract Scope</a:t>
            </a:r>
          </a:p>
          <a:p>
            <a:pPr marL="221723" indent="-221723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15 year mission life</a:t>
            </a:r>
          </a:p>
          <a:p>
            <a:pPr marL="452818" lvl="2" indent="-221723">
              <a:lnSpc>
                <a:spcPct val="100000"/>
              </a:lnSpc>
              <a:buSzPct val="100000"/>
              <a:buFont typeface="Arial"/>
              <a:buChar char="–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5 yrs on-orbit storage; 10 yrs operational; 5 yrs ground storage before launch</a:t>
            </a:r>
          </a:p>
          <a:p>
            <a:pPr marL="221723" indent="-221723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Basic Contract</a:t>
            </a:r>
          </a:p>
          <a:p>
            <a:pPr marL="452818" lvl="2" indent="-221723">
              <a:lnSpc>
                <a:spcPct val="100000"/>
              </a:lnSpc>
              <a:buSzPct val="100000"/>
              <a:buFont typeface="Arial"/>
              <a:buChar char="–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Parts &amp; material for Engineering Development Unit (EDU), 4 Flight Models (FM), and spares</a:t>
            </a:r>
          </a:p>
          <a:p>
            <a:pPr marL="452818" lvl="2" indent="-221723">
              <a:lnSpc>
                <a:spcPct val="100000"/>
              </a:lnSpc>
              <a:buSzPct val="100000"/>
              <a:buFont typeface="Arial"/>
              <a:buChar char="–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EDU and FM-1</a:t>
            </a:r>
          </a:p>
          <a:p>
            <a:pPr marL="452818" lvl="2" indent="-221723">
              <a:lnSpc>
                <a:spcPct val="100000"/>
              </a:lnSpc>
              <a:buSzPct val="100000"/>
              <a:buFont typeface="Arial"/>
              <a:buChar char="–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MGSE and EGSE</a:t>
            </a:r>
          </a:p>
          <a:p>
            <a:pPr marL="221723" indent="-221723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Option 1 FM-2 (exercised); Option 2 FM-3 (exercised); Option 3 FM-44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69998" y="2285998"/>
            <a:ext cx="10464804" cy="2387602"/>
          </a:xfrm>
          <a:prstGeom prst="rect">
            <a:avLst/>
          </a:prstGeom>
          <a:effectLst>
            <a:outerShdw blurRad="50800" dist="12700" dir="2700000" rotWithShape="0">
              <a:srgbClr val="FFFFFF">
                <a:alpha val="75000"/>
              </a:srgbClr>
            </a:outerShdw>
          </a:effectLst>
        </p:spPr>
        <p:txBody>
          <a:bodyPr lIns="50798" tIns="50798" rIns="50798" bIns="50798" anchor="b"/>
          <a:lstStyle>
            <a:lvl1pPr defTabSz="914399">
              <a:defRPr sz="62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9998" y="5181599"/>
            <a:ext cx="10464804" cy="1625602"/>
          </a:xfrm>
          <a:prstGeom prst="rect">
            <a:avLst/>
          </a:prstGeom>
          <a:effectLst>
            <a:outerShdw blurRad="50800" dist="12700" dir="2700000" rotWithShape="0">
              <a:srgbClr val="FFFFFF">
                <a:alpha val="75000"/>
              </a:srgbClr>
            </a:outerShdw>
          </a:effectLst>
        </p:spPr>
        <p:txBody>
          <a:bodyPr lIns="50798" tIns="50798" rIns="50798" bIns="50798" anchor="t"/>
          <a:lstStyle>
            <a:lvl1pPr marL="0" indent="0" algn="ctr" defTabSz="914399">
              <a:spcBef>
                <a:spcPts val="0"/>
              </a:spcBef>
              <a:buSzTx/>
              <a:buNone/>
              <a:defRPr sz="36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 defTabSz="914399">
              <a:spcBef>
                <a:spcPts val="0"/>
              </a:spcBef>
              <a:buSzTx/>
              <a:buNone/>
              <a:defRPr sz="36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 defTabSz="914399">
              <a:spcBef>
                <a:spcPts val="0"/>
              </a:spcBef>
              <a:buSzTx/>
              <a:buNone/>
              <a:defRPr sz="36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 defTabSz="914399">
              <a:spcBef>
                <a:spcPts val="0"/>
              </a:spcBef>
              <a:buSzTx/>
              <a:buNone/>
              <a:defRPr sz="36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 defTabSz="914399">
              <a:spcBef>
                <a:spcPts val="0"/>
              </a:spcBef>
              <a:buSzTx/>
              <a:buNone/>
              <a:defRPr sz="36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79761" y="8911872"/>
            <a:ext cx="240346" cy="25653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399">
              <a:defRPr sz="1100">
                <a:solidFill>
                  <a:srgbClr val="44422C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5834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4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2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5834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5834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lnSpc>
                <a:spcPts val="7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8267700" algn="l"/>
              </a:tabLst>
              <a:defRPr sz="5800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50056" indent="-450056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marL="885825" indent="-428625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2pPr>
            <a:lvl3pPr marL="1314450" indent="-400050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3pPr>
            <a:lvl4pPr marL="1851660" indent="-480060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4pPr>
            <a:lvl5pPr marL="2308860" indent="-480060" defTabSz="650240">
              <a:spcBef>
                <a:spcPts val="1000"/>
              </a:spcBef>
              <a:buSzPct val="100000"/>
              <a:buFont typeface="Arial"/>
              <a:buChar char="»"/>
              <a:defRPr sz="4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1581" y="9126812"/>
            <a:ext cx="322980" cy="3459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26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82677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26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82677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</p:spPr>
        <p:txBody>
          <a:bodyPr/>
          <a:lstStyle>
            <a:lvl1pPr marL="305593" indent="-305593" defTabSz="12700">
              <a:defRPr sz="2200"/>
            </a:lvl1pPr>
            <a:lvl2pPr marL="750093" indent="-305593" defTabSz="12700">
              <a:defRPr sz="2200"/>
            </a:lvl2pPr>
            <a:lvl3pPr marL="1194593" indent="-305593" defTabSz="12700">
              <a:defRPr sz="2200"/>
            </a:lvl3pPr>
            <a:lvl4pPr marL="1639093" indent="-305593" defTabSz="12700">
              <a:defRPr sz="2200"/>
            </a:lvl4pPr>
            <a:lvl5pPr marL="2083593" indent="-305593" defTabSz="12700"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50056" indent="-450056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marL="885825" indent="-428625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2pPr>
            <a:lvl3pPr marL="1314450" indent="-400050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3pPr>
            <a:lvl4pPr marL="1851660" indent="-480060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4pPr>
            <a:lvl5pPr marL="2308860" indent="-480060" defTabSz="650240">
              <a:spcBef>
                <a:spcPts val="1000"/>
              </a:spcBef>
              <a:buSzPct val="100000"/>
              <a:buFont typeface="Arial"/>
              <a:buChar char="»"/>
              <a:defRPr sz="4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1581" y="9126812"/>
            <a:ext cx="322980" cy="3459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1" cy="2090704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1581" y="9126812"/>
            <a:ext cx="322980" cy="3459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2" y="-88901"/>
            <a:ext cx="13055604" cy="989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237"/>
          <p:cNvSpPr txBox="1"/>
          <p:nvPr/>
        </p:nvSpPr>
        <p:spPr>
          <a:xfrm>
            <a:off x="-1" y="1068793"/>
            <a:ext cx="13004802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499" tIns="63499" rIns="63499" bIns="63499" anchor="ctr">
            <a:spAutoFit/>
          </a:bodyPr>
          <a:lstStyle>
            <a:lvl1pPr defTabSz="914399">
              <a:defRPr sz="5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The Need for Science-based Ground Processing Algorithms</a:t>
            </a:r>
          </a:p>
        </p:txBody>
      </p:sp>
      <p:sp>
        <p:nvSpPr>
          <p:cNvPr id="200" name="Shape 238"/>
          <p:cNvSpPr txBox="1"/>
          <p:nvPr/>
        </p:nvSpPr>
        <p:spPr>
          <a:xfrm>
            <a:off x="-76202" y="5032304"/>
            <a:ext cx="13055603" cy="357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499" tIns="63499" rIns="63499" bIns="63499">
            <a:spAutoFit/>
          </a:bodyPr>
          <a:lstStyle/>
          <a:p>
            <a:pPr defTabSz="914399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HUGH J. CHRISTIAN</a:t>
            </a:r>
          </a:p>
          <a:p>
            <a:pPr defTabSz="914399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University of Alabama in Huntsville</a:t>
            </a:r>
          </a:p>
          <a:p>
            <a:pPr defTabSz="914399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399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Major Contributions: Samanthia Edgington</a:t>
            </a:r>
          </a:p>
          <a:p>
            <a:pPr lvl="3" indent="1371600" defTabSz="914399">
              <a:lnSpc>
                <a:spcPct val="80000"/>
              </a:lnSpc>
              <a:spcBef>
                <a:spcPts val="700"/>
              </a:spcBef>
              <a:defRPr sz="5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Clem Tillier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Footer Placeholder 3"/>
          <p:cNvSpPr txBox="1"/>
          <p:nvPr/>
        </p:nvSpPr>
        <p:spPr>
          <a:xfrm>
            <a:off x="4443306" y="8872812"/>
            <a:ext cx="4118188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GOES-R Instrument Technical Data</a:t>
            </a:r>
          </a:p>
          <a:p>
            <a:pPr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Lockheed Martin Proprietary Information / Competition Sensitive</a:t>
            </a:r>
          </a:p>
        </p:txBody>
      </p:sp>
      <p:sp>
        <p:nvSpPr>
          <p:cNvPr id="295" name="Date Placeholder 4"/>
          <p:cNvSpPr txBox="1"/>
          <p:nvPr/>
        </p:nvSpPr>
        <p:spPr>
          <a:xfrm>
            <a:off x="650239" y="8631512"/>
            <a:ext cx="3034455" cy="133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Use or disclosure of sensitive information contained on this page is subject to the restrictions on the title page of this proposal or document. </a:t>
            </a:r>
          </a:p>
        </p:txBody>
      </p:sp>
      <p:sp>
        <p:nvSpPr>
          <p:cNvPr id="29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05834" y="9114112"/>
            <a:ext cx="348727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03" name="AutoShape 97"/>
          <p:cNvGrpSpPr/>
          <p:nvPr/>
        </p:nvGrpSpPr>
        <p:grpSpPr>
          <a:xfrm>
            <a:off x="498969" y="8254435"/>
            <a:ext cx="12024926" cy="1000197"/>
            <a:chOff x="0" y="0"/>
            <a:chExt cx="12024925" cy="1000196"/>
          </a:xfrm>
        </p:grpSpPr>
        <p:sp>
          <p:nvSpPr>
            <p:cNvPr id="297" name="Rectangle"/>
            <p:cNvSpPr/>
            <p:nvPr/>
          </p:nvSpPr>
          <p:spPr>
            <a:xfrm>
              <a:off x="0" y="-1"/>
              <a:ext cx="12024925" cy="1000198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0" y="-1"/>
              <a:ext cx="12024925" cy="1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375" y="21600"/>
                  </a:lnTo>
                  <a:lnTo>
                    <a:pt x="22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"/>
            <p:cNvSpPr/>
            <p:nvPr/>
          </p:nvSpPr>
          <p:spPr>
            <a:xfrm>
              <a:off x="0" y="875171"/>
              <a:ext cx="12024925" cy="1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25" y="0"/>
                  </a:lnTo>
                  <a:lnTo>
                    <a:pt x="2137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"/>
            <p:cNvSpPr/>
            <p:nvPr/>
          </p:nvSpPr>
          <p:spPr>
            <a:xfrm>
              <a:off x="-1" y="-1"/>
              <a:ext cx="125026" cy="100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Shape"/>
            <p:cNvSpPr/>
            <p:nvPr/>
          </p:nvSpPr>
          <p:spPr>
            <a:xfrm>
              <a:off x="11899900" y="-1"/>
              <a:ext cx="125026" cy="100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Reduced Background Image noise is essential for bright background scenes that occur during peak lightning activity"/>
            <p:cNvSpPr txBox="1"/>
            <p:nvPr/>
          </p:nvSpPr>
          <p:spPr>
            <a:xfrm>
              <a:off x="125024" y="66774"/>
              <a:ext cx="11774877" cy="866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l" defTabSz="65024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Reduced Background Image noise is essential for bright background scenes that occur during peak lightning activity</a:t>
              </a:r>
            </a:p>
          </p:txBody>
        </p:sp>
      </p:grpSp>
      <p:sp>
        <p:nvSpPr>
          <p:cNvPr id="304" name="Rectangle 2"/>
          <p:cNvSpPr/>
          <p:nvPr/>
        </p:nvSpPr>
        <p:spPr>
          <a:xfrm>
            <a:off x="6206631" y="4562969"/>
            <a:ext cx="2673210" cy="3215077"/>
          </a:xfrm>
          <a:prstGeom prst="rect">
            <a:avLst/>
          </a:prstGeom>
          <a:solidFill>
            <a:srgbClr val="339966">
              <a:alpha val="39999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Rectangle 3"/>
          <p:cNvSpPr/>
          <p:nvPr/>
        </p:nvSpPr>
        <p:spPr>
          <a:xfrm>
            <a:off x="3856284" y="4572000"/>
            <a:ext cx="2366152" cy="3197015"/>
          </a:xfrm>
          <a:prstGeom prst="rect">
            <a:avLst/>
          </a:prstGeom>
          <a:solidFill>
            <a:srgbClr val="FFCC00">
              <a:alpha val="28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17" name="Group 4"/>
          <p:cNvGrpSpPr/>
          <p:nvPr/>
        </p:nvGrpSpPr>
        <p:grpSpPr>
          <a:xfrm>
            <a:off x="331893" y="2817706"/>
            <a:ext cx="3034455" cy="1408854"/>
            <a:chOff x="0" y="0"/>
            <a:chExt cx="3034453" cy="1408853"/>
          </a:xfrm>
        </p:grpSpPr>
        <p:sp>
          <p:nvSpPr>
            <p:cNvPr id="306" name="Text Box 5"/>
            <p:cNvSpPr txBox="1"/>
            <p:nvPr/>
          </p:nvSpPr>
          <p:spPr>
            <a:xfrm>
              <a:off x="1625600" y="541866"/>
              <a:ext cx="1037652" cy="777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Background</a:t>
              </a:r>
            </a:p>
            <a:p>
              <a: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Reference </a:t>
              </a:r>
            </a:p>
            <a:p>
              <a: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Image</a:t>
              </a:r>
            </a:p>
          </p:txBody>
        </p:sp>
        <p:sp>
          <p:nvSpPr>
            <p:cNvPr id="307" name="Line 6"/>
            <p:cNvSpPr/>
            <p:nvPr/>
          </p:nvSpPr>
          <p:spPr>
            <a:xfrm flipV="1">
              <a:off x="2600960" y="216746"/>
              <a:ext cx="433494" cy="3251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Line 7"/>
            <p:cNvSpPr/>
            <p:nvPr/>
          </p:nvSpPr>
          <p:spPr>
            <a:xfrm flipH="1">
              <a:off x="1029547" y="435751"/>
              <a:ext cx="2258" cy="65024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Line 8"/>
            <p:cNvSpPr/>
            <p:nvPr/>
          </p:nvSpPr>
          <p:spPr>
            <a:xfrm flipV="1">
              <a:off x="108373" y="975360"/>
              <a:ext cx="1192108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Freeform 9"/>
            <p:cNvSpPr/>
            <p:nvPr/>
          </p:nvSpPr>
          <p:spPr>
            <a:xfrm>
              <a:off x="826346" y="541866"/>
              <a:ext cx="406401" cy="43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75" y="20925"/>
                    <a:pt x="2250" y="21150"/>
                    <a:pt x="4050" y="17550"/>
                  </a:cubicBezTo>
                  <a:cubicBezTo>
                    <a:pt x="5850" y="13950"/>
                    <a:pt x="8550" y="0"/>
                    <a:pt x="10800" y="0"/>
                  </a:cubicBezTo>
                  <a:cubicBezTo>
                    <a:pt x="13050" y="0"/>
                    <a:pt x="15750" y="13612"/>
                    <a:pt x="17550" y="17212"/>
                  </a:cubicBezTo>
                  <a:cubicBezTo>
                    <a:pt x="19350" y="20812"/>
                    <a:pt x="20775" y="207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Line 10"/>
            <p:cNvSpPr/>
            <p:nvPr/>
          </p:nvSpPr>
          <p:spPr>
            <a:xfrm flipH="1">
              <a:off x="162560" y="453813"/>
              <a:ext cx="2258" cy="65024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Text Box 11"/>
            <p:cNvSpPr txBox="1"/>
            <p:nvPr/>
          </p:nvSpPr>
          <p:spPr>
            <a:xfrm>
              <a:off x="392853" y="1083733"/>
              <a:ext cx="226539" cy="307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2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µ</a:t>
              </a:r>
            </a:p>
          </p:txBody>
        </p:sp>
        <p:sp>
          <p:nvSpPr>
            <p:cNvPr id="313" name="Line 12"/>
            <p:cNvSpPr/>
            <p:nvPr/>
          </p:nvSpPr>
          <p:spPr>
            <a:xfrm>
              <a:off x="279964" y="1131146"/>
              <a:ext cx="69539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Line 13"/>
            <p:cNvSpPr/>
            <p:nvPr/>
          </p:nvSpPr>
          <p:spPr>
            <a:xfrm>
              <a:off x="921173" y="751840"/>
              <a:ext cx="225779" cy="90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" name="Object 14" descr="Object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8613" y="0"/>
              <a:ext cx="650241" cy="379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" name="Rectangle 15"/>
            <p:cNvSpPr/>
            <p:nvPr/>
          </p:nvSpPr>
          <p:spPr>
            <a:xfrm>
              <a:off x="0" y="0"/>
              <a:ext cx="2709334" cy="1408854"/>
            </a:xfrm>
            <a:prstGeom prst="rect">
              <a:avLst/>
            </a:prstGeom>
            <a:solidFill>
              <a:srgbClr val="FFCC00">
                <a:alpha val="2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18" name="Rectangle 16"/>
          <p:cNvSpPr txBox="1">
            <a:spLocks noGrp="1"/>
          </p:cNvSpPr>
          <p:nvPr>
            <p:ph type="title"/>
          </p:nvPr>
        </p:nvSpPr>
        <p:spPr>
          <a:xfrm>
            <a:off x="1311769" y="158044"/>
            <a:ext cx="8884356" cy="925690"/>
          </a:xfrm>
          <a:prstGeom prst="rect">
            <a:avLst/>
          </a:prstGeom>
        </p:spPr>
        <p:txBody>
          <a:bodyPr/>
          <a:lstStyle>
            <a:lvl1pPr defTabSz="513689">
              <a:defRPr sz="4266"/>
            </a:lvl1pPr>
          </a:lstStyle>
          <a:p>
            <a:r>
              <a:t>RTEP Background Loop Noise Reduction </a:t>
            </a:r>
          </a:p>
        </p:txBody>
      </p:sp>
      <p:graphicFrame>
        <p:nvGraphicFramePr>
          <p:cNvPr id="319" name="Group 17"/>
          <p:cNvGraphicFramePr/>
          <p:nvPr/>
        </p:nvGraphicFramePr>
        <p:xfrm>
          <a:off x="331893" y="4535876"/>
          <a:ext cx="8532916" cy="32020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6139"/>
                <a:gridCol w="2160232"/>
                <a:gridCol w="2376255"/>
                <a:gridCol w="2700290"/>
              </a:tblGrid>
              <a:tr h="120780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Weighting constant
K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# of video frames averaged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Noise Reduction in Background Image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Noise in output to Event Detection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91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1.41 σ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91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0.574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1.15 σ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91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0.25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0.378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1.07 σ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91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0.125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0.259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1.03 σ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6575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0.063</a:t>
                      </a:r>
                    </a:p>
                  </a:txBody>
                  <a:tcPr marL="45711" marR="45711" marT="45711" marB="4571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0.180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1.02 σ</a:t>
                      </a:r>
                    </a:p>
                  </a:txBody>
                  <a:tcPr marL="45711" marR="45711" marT="45711" marB="4571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20" name="Object 54" descr="Object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8115" y="5093546"/>
            <a:ext cx="686365" cy="632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Object 55" descr="Object 5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4853" y="5149991"/>
            <a:ext cx="505743" cy="55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Object 56" descr="Object 5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8088" y="5005493"/>
            <a:ext cx="993424" cy="6321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Group 57"/>
          <p:cNvGrpSpPr/>
          <p:nvPr/>
        </p:nvGrpSpPr>
        <p:grpSpPr>
          <a:xfrm>
            <a:off x="3224106" y="1338862"/>
            <a:ext cx="3684694" cy="2998330"/>
            <a:chOff x="0" y="0"/>
            <a:chExt cx="3684693" cy="2998328"/>
          </a:xfrm>
        </p:grpSpPr>
        <p:sp>
          <p:nvSpPr>
            <p:cNvPr id="323" name="Rectangle 58"/>
            <p:cNvSpPr/>
            <p:nvPr/>
          </p:nvSpPr>
          <p:spPr>
            <a:xfrm>
              <a:off x="0" y="54186"/>
              <a:ext cx="650241" cy="1318543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Rectangle 59"/>
            <p:cNvSpPr/>
            <p:nvPr/>
          </p:nvSpPr>
          <p:spPr>
            <a:xfrm>
              <a:off x="650240" y="36124"/>
              <a:ext cx="3034454" cy="2962205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7" name="Group 60"/>
            <p:cNvGrpSpPr/>
            <p:nvPr/>
          </p:nvGrpSpPr>
          <p:grpSpPr>
            <a:xfrm>
              <a:off x="593795" y="758613"/>
              <a:ext cx="433494" cy="474136"/>
              <a:chOff x="0" y="0"/>
              <a:chExt cx="433493" cy="474134"/>
            </a:xfrm>
          </p:grpSpPr>
          <p:sp>
            <p:nvSpPr>
              <p:cNvPr id="325" name="Oval 61"/>
              <p:cNvSpPr/>
              <p:nvPr/>
            </p:nvSpPr>
            <p:spPr>
              <a:xfrm>
                <a:off x="0" y="0"/>
                <a:ext cx="433494" cy="474135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6" name="Text Box 62"/>
              <p:cNvSpPr txBox="1"/>
              <p:nvPr/>
            </p:nvSpPr>
            <p:spPr>
              <a:xfrm>
                <a:off x="18062" y="20319"/>
                <a:ext cx="235915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650240">
                  <a:defRPr sz="1600" b="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Σ</a:t>
                </a:r>
              </a:p>
            </p:txBody>
          </p:sp>
        </p:grpSp>
        <p:grpSp>
          <p:nvGrpSpPr>
            <p:cNvPr id="330" name="Group 63"/>
            <p:cNvGrpSpPr/>
            <p:nvPr/>
          </p:nvGrpSpPr>
          <p:grpSpPr>
            <a:xfrm>
              <a:off x="2910275" y="2343573"/>
              <a:ext cx="433494" cy="474136"/>
              <a:chOff x="0" y="0"/>
              <a:chExt cx="433493" cy="474134"/>
            </a:xfrm>
          </p:grpSpPr>
          <p:sp>
            <p:nvSpPr>
              <p:cNvPr id="328" name="Oval 64"/>
              <p:cNvSpPr/>
              <p:nvPr/>
            </p:nvSpPr>
            <p:spPr>
              <a:xfrm>
                <a:off x="0" y="0"/>
                <a:ext cx="433494" cy="474135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9" name="Text Box 65"/>
              <p:cNvSpPr txBox="1"/>
              <p:nvPr/>
            </p:nvSpPr>
            <p:spPr>
              <a:xfrm>
                <a:off x="18062" y="20319"/>
                <a:ext cx="235915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650240">
                  <a:defRPr sz="1600" b="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Σ</a:t>
                </a:r>
              </a:p>
            </p:txBody>
          </p:sp>
        </p:grpSp>
        <p:grpSp>
          <p:nvGrpSpPr>
            <p:cNvPr id="333" name="Group 66"/>
            <p:cNvGrpSpPr/>
            <p:nvPr/>
          </p:nvGrpSpPr>
          <p:grpSpPr>
            <a:xfrm>
              <a:off x="1542062" y="772160"/>
              <a:ext cx="745067" cy="501227"/>
              <a:chOff x="0" y="0"/>
              <a:chExt cx="745066" cy="501226"/>
            </a:xfrm>
          </p:grpSpPr>
          <p:sp>
            <p:nvSpPr>
              <p:cNvPr id="331" name="Rectangle 67"/>
              <p:cNvSpPr/>
              <p:nvPr/>
            </p:nvSpPr>
            <p:spPr>
              <a:xfrm>
                <a:off x="0" y="0"/>
                <a:ext cx="745067" cy="501227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2" name="Text Box 68"/>
              <p:cNvSpPr txBox="1"/>
              <p:nvPr/>
            </p:nvSpPr>
            <p:spPr>
              <a:xfrm>
                <a:off x="139982" y="33866"/>
                <a:ext cx="248317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650240">
                  <a:defRPr sz="1600" b="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K</a:t>
                </a:r>
              </a:p>
            </p:txBody>
          </p:sp>
        </p:grpSp>
        <p:sp>
          <p:nvSpPr>
            <p:cNvPr id="334" name="Text Box 69"/>
            <p:cNvSpPr txBox="1"/>
            <p:nvPr/>
          </p:nvSpPr>
          <p:spPr>
            <a:xfrm>
              <a:off x="1262097" y="2278097"/>
              <a:ext cx="1050353" cy="57454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Background</a:t>
              </a:r>
            </a:p>
            <a:p>
              <a: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  <p:sp>
          <p:nvSpPr>
            <p:cNvPr id="335" name="Line 70"/>
            <p:cNvSpPr/>
            <p:nvPr/>
          </p:nvSpPr>
          <p:spPr>
            <a:xfrm>
              <a:off x="79022" y="975360"/>
              <a:ext cx="51477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Line 71"/>
            <p:cNvSpPr/>
            <p:nvPr/>
          </p:nvSpPr>
          <p:spPr>
            <a:xfrm>
              <a:off x="1013742" y="1002453"/>
              <a:ext cx="52832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Line 72"/>
            <p:cNvSpPr/>
            <p:nvPr/>
          </p:nvSpPr>
          <p:spPr>
            <a:xfrm flipH="1">
              <a:off x="2503875" y="2560320"/>
              <a:ext cx="41994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Freeform 73"/>
            <p:cNvSpPr/>
            <p:nvPr/>
          </p:nvSpPr>
          <p:spPr>
            <a:xfrm>
              <a:off x="799253" y="1232746"/>
              <a:ext cx="467361" cy="135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9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Freeform 74"/>
            <p:cNvSpPr/>
            <p:nvPr/>
          </p:nvSpPr>
          <p:spPr>
            <a:xfrm>
              <a:off x="803768" y="2038773"/>
              <a:ext cx="2316481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Freeform 75"/>
            <p:cNvSpPr/>
            <p:nvPr/>
          </p:nvSpPr>
          <p:spPr>
            <a:xfrm>
              <a:off x="2287128" y="1016000"/>
              <a:ext cx="1314028" cy="156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4"/>
                  </a:moveTo>
                  <a:lnTo>
                    <a:pt x="21489" y="0"/>
                  </a:lnTo>
                  <a:lnTo>
                    <a:pt x="21600" y="21600"/>
                  </a:lnTo>
                  <a:lnTo>
                    <a:pt x="1748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Text Box 76"/>
            <p:cNvSpPr txBox="1"/>
            <p:nvPr/>
          </p:nvSpPr>
          <p:spPr>
            <a:xfrm>
              <a:off x="293511" y="557671"/>
              <a:ext cx="256602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342" name="Text Box 77"/>
            <p:cNvSpPr txBox="1"/>
            <p:nvPr/>
          </p:nvSpPr>
          <p:spPr>
            <a:xfrm>
              <a:off x="3212817" y="2521937"/>
              <a:ext cx="256603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343" name="Text Box 78"/>
            <p:cNvSpPr txBox="1"/>
            <p:nvPr/>
          </p:nvSpPr>
          <p:spPr>
            <a:xfrm>
              <a:off x="2738684" y="2068124"/>
              <a:ext cx="256603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344" name="Text Box 79"/>
            <p:cNvSpPr txBox="1"/>
            <p:nvPr/>
          </p:nvSpPr>
          <p:spPr>
            <a:xfrm>
              <a:off x="449297" y="1058897"/>
              <a:ext cx="212736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345" name="Freeform 80"/>
            <p:cNvSpPr/>
            <p:nvPr/>
          </p:nvSpPr>
          <p:spPr>
            <a:xfrm>
              <a:off x="1207911" y="397368"/>
              <a:ext cx="2260036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Text Box 81"/>
            <p:cNvSpPr txBox="1"/>
            <p:nvPr/>
          </p:nvSpPr>
          <p:spPr>
            <a:xfrm>
              <a:off x="1686560" y="-1"/>
              <a:ext cx="1119458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6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Event signal</a:t>
              </a:r>
            </a:p>
          </p:txBody>
        </p:sp>
      </p:grpSp>
      <p:grpSp>
        <p:nvGrpSpPr>
          <p:cNvPr id="358" name="Group 82"/>
          <p:cNvGrpSpPr/>
          <p:nvPr/>
        </p:nvGrpSpPr>
        <p:grpSpPr>
          <a:xfrm>
            <a:off x="331893" y="1397565"/>
            <a:ext cx="2709335" cy="1278693"/>
            <a:chOff x="0" y="0"/>
            <a:chExt cx="2709333" cy="1278692"/>
          </a:xfrm>
        </p:grpSpPr>
        <p:sp>
          <p:nvSpPr>
            <p:cNvPr id="348" name="Text Box 83"/>
            <p:cNvSpPr txBox="1"/>
            <p:nvPr/>
          </p:nvSpPr>
          <p:spPr>
            <a:xfrm>
              <a:off x="1198880" y="40640"/>
              <a:ext cx="231301" cy="345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±</a:t>
              </a:r>
            </a:p>
          </p:txBody>
        </p:sp>
        <p:sp>
          <p:nvSpPr>
            <p:cNvPr id="349" name="Rectangle 84"/>
            <p:cNvSpPr/>
            <p:nvPr/>
          </p:nvSpPr>
          <p:spPr>
            <a:xfrm>
              <a:off x="0" y="40640"/>
              <a:ext cx="2709334" cy="1192107"/>
            </a:xfrm>
            <a:prstGeom prst="rect">
              <a:avLst/>
            </a:prstGeom>
            <a:solidFill>
              <a:srgbClr val="00CCFF">
                <a:alpha val="2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Text Box 85"/>
            <p:cNvSpPr txBox="1"/>
            <p:nvPr/>
          </p:nvSpPr>
          <p:spPr>
            <a:xfrm>
              <a:off x="785706" y="970844"/>
              <a:ext cx="226539" cy="307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12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µ</a:t>
              </a:r>
            </a:p>
          </p:txBody>
        </p:sp>
        <p:sp>
          <p:nvSpPr>
            <p:cNvPr id="351" name="Line 86"/>
            <p:cNvSpPr/>
            <p:nvPr/>
          </p:nvSpPr>
          <p:spPr>
            <a:xfrm flipH="1">
              <a:off x="541867" y="365760"/>
              <a:ext cx="2258" cy="65024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Line 87"/>
            <p:cNvSpPr/>
            <p:nvPr/>
          </p:nvSpPr>
          <p:spPr>
            <a:xfrm flipV="1">
              <a:off x="433493" y="905369"/>
              <a:ext cx="1408854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Freeform 88"/>
            <p:cNvSpPr/>
            <p:nvPr/>
          </p:nvSpPr>
          <p:spPr>
            <a:xfrm>
              <a:off x="1083733" y="471875"/>
              <a:ext cx="650241" cy="43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75" y="20925"/>
                    <a:pt x="2250" y="21150"/>
                    <a:pt x="4050" y="17550"/>
                  </a:cubicBezTo>
                  <a:cubicBezTo>
                    <a:pt x="5850" y="13950"/>
                    <a:pt x="8550" y="0"/>
                    <a:pt x="10800" y="0"/>
                  </a:cubicBezTo>
                  <a:cubicBezTo>
                    <a:pt x="13050" y="0"/>
                    <a:pt x="15750" y="13612"/>
                    <a:pt x="17550" y="17212"/>
                  </a:cubicBezTo>
                  <a:cubicBezTo>
                    <a:pt x="19350" y="20812"/>
                    <a:pt x="20775" y="207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Line 89"/>
            <p:cNvSpPr/>
            <p:nvPr/>
          </p:nvSpPr>
          <p:spPr>
            <a:xfrm flipH="1">
              <a:off x="1410659" y="365760"/>
              <a:ext cx="1" cy="65024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Line 90"/>
            <p:cNvSpPr/>
            <p:nvPr/>
          </p:nvSpPr>
          <p:spPr>
            <a:xfrm>
              <a:off x="650240" y="1016000"/>
              <a:ext cx="69539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Line 91"/>
            <p:cNvSpPr/>
            <p:nvPr/>
          </p:nvSpPr>
          <p:spPr>
            <a:xfrm>
              <a:off x="1273386" y="674624"/>
              <a:ext cx="27996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Text Box 92"/>
            <p:cNvSpPr txBox="1"/>
            <p:nvPr/>
          </p:nvSpPr>
          <p:spPr>
            <a:xfrm>
              <a:off x="1151466" y="0"/>
              <a:ext cx="758615" cy="333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650240">
                <a:spcBef>
                  <a:spcPts val="1000"/>
                </a:spcBef>
                <a:defRPr sz="1600" b="0"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359" name="Text Box 94"/>
          <p:cNvSpPr txBox="1"/>
          <p:nvPr/>
        </p:nvSpPr>
        <p:spPr>
          <a:xfrm>
            <a:off x="2187787" y="1894276"/>
            <a:ext cx="1201041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Current frame </a:t>
            </a:r>
          </a:p>
        </p:txBody>
      </p:sp>
      <p:sp>
        <p:nvSpPr>
          <p:cNvPr id="360" name="Rectangle 96"/>
          <p:cNvSpPr txBox="1">
            <a:spLocks noGrp="1"/>
          </p:cNvSpPr>
          <p:nvPr>
            <p:ph type="body" sz="quarter" idx="1"/>
          </p:nvPr>
        </p:nvSpPr>
        <p:spPr>
          <a:xfrm>
            <a:off x="7299396" y="1517226"/>
            <a:ext cx="5362222" cy="2851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400"/>
            </a:lvl1pPr>
          </a:lstStyle>
          <a:p>
            <a:r>
              <a:t>The basis for conversion and event detection is a digitally-filtered, rapidly updated, precision background image against which each video frame is compared.</a:t>
            </a:r>
          </a:p>
        </p:txBody>
      </p:sp>
      <p:sp>
        <p:nvSpPr>
          <p:cNvPr id="361" name="Text Box 98"/>
          <p:cNvSpPr txBox="1"/>
          <p:nvPr/>
        </p:nvSpPr>
        <p:spPr>
          <a:xfrm>
            <a:off x="12142329" y="9322365"/>
            <a:ext cx="630309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-083-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650239" y="1914592"/>
            <a:ext cx="11704322" cy="6436926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defRPr sz="2400"/>
            </a:pPr>
            <a:r>
              <a:t>The GLM instrument is a lightning event detector</a:t>
            </a:r>
          </a:p>
          <a:p>
            <a:pPr marL="457200" indent="-457200">
              <a:spcBef>
                <a:spcPts val="600"/>
              </a:spcBef>
              <a:defRPr sz="2400"/>
            </a:pPr>
            <a:r>
              <a:t>Any positive change in a pixel value that exceeds the programmed threshold is sent to the ground for further processing</a:t>
            </a:r>
          </a:p>
          <a:p>
            <a:pPr marL="457200" indent="-457200">
              <a:spcBef>
                <a:spcPts val="600"/>
              </a:spcBef>
              <a:defRPr sz="2400"/>
            </a:pPr>
            <a:r>
              <a:t>Most of the events that GLM sends to the ground are expected to be noise events</a:t>
            </a:r>
          </a:p>
          <a:p>
            <a:pPr marL="457200" indent="-457200">
              <a:spcBef>
                <a:spcPts val="600"/>
              </a:spcBef>
              <a:defRPr sz="2400"/>
            </a:pPr>
            <a:r>
              <a:t>Digging into the noise and identifying lightning events using their coherency properties is how GLM achieves high performance while limiting false alarms</a:t>
            </a:r>
          </a:p>
        </p:txBody>
      </p:sp>
      <p:sp>
        <p:nvSpPr>
          <p:cNvPr id="3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does GLM detect lightning?</a:t>
            </a:r>
          </a:p>
        </p:txBody>
      </p:sp>
      <p:sp>
        <p:nvSpPr>
          <p:cNvPr id="365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12579309" y="9407210"/>
            <a:ext cx="348727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4905" r="6949"/>
          <a:stretch>
            <a:fillRect/>
          </a:stretch>
        </p:blipFill>
        <p:spPr>
          <a:xfrm>
            <a:off x="2712950" y="4659743"/>
            <a:ext cx="7101138" cy="41020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Rounded Rectangle 7"/>
          <p:cNvGrpSpPr/>
          <p:nvPr/>
        </p:nvGrpSpPr>
        <p:grpSpPr>
          <a:xfrm>
            <a:off x="367529" y="8891653"/>
            <a:ext cx="12376271" cy="589767"/>
            <a:chOff x="0" y="0"/>
            <a:chExt cx="12376270" cy="589765"/>
          </a:xfrm>
        </p:grpSpPr>
        <p:sp>
          <p:nvSpPr>
            <p:cNvPr id="367" name="Rounded Rectangle"/>
            <p:cNvSpPr/>
            <p:nvPr/>
          </p:nvSpPr>
          <p:spPr>
            <a:xfrm>
              <a:off x="0" y="0"/>
              <a:ext cx="12376271" cy="58976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GLM operates at the limits of the noise"/>
            <p:cNvSpPr txBox="1"/>
            <p:nvPr/>
          </p:nvSpPr>
          <p:spPr>
            <a:xfrm>
              <a:off x="28790" y="57044"/>
              <a:ext cx="12318691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i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GLM operates at the limits of the noise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ooter Placeholder 2"/>
          <p:cNvSpPr txBox="1"/>
          <p:nvPr/>
        </p:nvSpPr>
        <p:spPr>
          <a:xfrm>
            <a:off x="4443306" y="8872812"/>
            <a:ext cx="4118188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GOES-R Instrument Technical Data</a:t>
            </a:r>
          </a:p>
          <a:p>
            <a:pPr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Lockheed Martin Proprietary Information / Competition Sensitive</a:t>
            </a:r>
          </a:p>
        </p:txBody>
      </p:sp>
      <p:sp>
        <p:nvSpPr>
          <p:cNvPr id="372" name="Date Placeholder 3"/>
          <p:cNvSpPr txBox="1"/>
          <p:nvPr/>
        </p:nvSpPr>
        <p:spPr>
          <a:xfrm>
            <a:off x="650239" y="8631512"/>
            <a:ext cx="3034455" cy="133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Use or disclosure of sensitive information contained on this page is subject to the restrictions on the title page of this proposal or document. </a:t>
            </a:r>
          </a:p>
        </p:txBody>
      </p:sp>
      <p:sp>
        <p:nvSpPr>
          <p:cNvPr id="37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2005834" y="9114112"/>
            <a:ext cx="348727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74" name="Rectangle 2"/>
          <p:cNvSpPr/>
          <p:nvPr/>
        </p:nvSpPr>
        <p:spPr>
          <a:xfrm>
            <a:off x="3815644" y="2104248"/>
            <a:ext cx="7969957" cy="4797780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83" name="Group 251"/>
          <p:cNvGrpSpPr/>
          <p:nvPr/>
        </p:nvGrpSpPr>
        <p:grpSpPr>
          <a:xfrm>
            <a:off x="4635218" y="2253262"/>
            <a:ext cx="6364676" cy="3129280"/>
            <a:chOff x="0" y="0"/>
            <a:chExt cx="6364675" cy="3129279"/>
          </a:xfrm>
        </p:grpSpPr>
        <p:sp>
          <p:nvSpPr>
            <p:cNvPr id="375" name="Rectangle 250"/>
            <p:cNvSpPr/>
            <p:nvPr/>
          </p:nvSpPr>
          <p:spPr>
            <a:xfrm>
              <a:off x="6773" y="11288"/>
              <a:ext cx="6321778" cy="3117992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1" name="Group 242"/>
            <p:cNvGrpSpPr/>
            <p:nvPr/>
          </p:nvGrpSpPr>
          <p:grpSpPr>
            <a:xfrm>
              <a:off x="-1" y="0"/>
              <a:ext cx="6364677" cy="2490329"/>
              <a:chOff x="0" y="0"/>
              <a:chExt cx="6364675" cy="2490328"/>
            </a:xfrm>
          </p:grpSpPr>
          <p:sp>
            <p:nvSpPr>
              <p:cNvPr id="376" name="Line 65"/>
              <p:cNvSpPr/>
              <p:nvPr/>
            </p:nvSpPr>
            <p:spPr>
              <a:xfrm>
                <a:off x="-1" y="2490328"/>
                <a:ext cx="6364677" cy="1"/>
              </a:xfrm>
              <a:prstGeom prst="line">
                <a:avLst/>
              </a:prstGeom>
              <a:noFill/>
              <a:ln w="317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7" name="Line 66"/>
              <p:cNvSpPr/>
              <p:nvPr/>
            </p:nvSpPr>
            <p:spPr>
              <a:xfrm>
                <a:off x="-1" y="1864924"/>
                <a:ext cx="6364677" cy="1"/>
              </a:xfrm>
              <a:prstGeom prst="line">
                <a:avLst/>
              </a:prstGeom>
              <a:noFill/>
              <a:ln w="317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8" name="Line 67"/>
              <p:cNvSpPr/>
              <p:nvPr/>
            </p:nvSpPr>
            <p:spPr>
              <a:xfrm>
                <a:off x="-1" y="1246293"/>
                <a:ext cx="6364677" cy="1"/>
              </a:xfrm>
              <a:prstGeom prst="line">
                <a:avLst/>
              </a:prstGeom>
              <a:noFill/>
              <a:ln w="317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9" name="Line 68"/>
              <p:cNvSpPr/>
              <p:nvPr/>
            </p:nvSpPr>
            <p:spPr>
              <a:xfrm>
                <a:off x="-1" y="623146"/>
                <a:ext cx="6364677" cy="1"/>
              </a:xfrm>
              <a:prstGeom prst="line">
                <a:avLst/>
              </a:prstGeom>
              <a:noFill/>
              <a:ln w="317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0" name="Line 69"/>
              <p:cNvSpPr/>
              <p:nvPr/>
            </p:nvSpPr>
            <p:spPr>
              <a:xfrm>
                <a:off x="-1" y="0"/>
                <a:ext cx="6364677" cy="0"/>
              </a:xfrm>
              <a:prstGeom prst="line">
                <a:avLst/>
              </a:prstGeom>
              <a:noFill/>
              <a:ln w="317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2" name="Line 77"/>
            <p:cNvSpPr/>
            <p:nvPr/>
          </p:nvSpPr>
          <p:spPr>
            <a:xfrm>
              <a:off x="-1" y="3113475"/>
              <a:ext cx="6364677" cy="1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84" name="Freeform 37"/>
          <p:cNvSpPr/>
          <p:nvPr/>
        </p:nvSpPr>
        <p:spPr>
          <a:xfrm>
            <a:off x="3835965" y="2104248"/>
            <a:ext cx="7969956" cy="477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37" y="21600"/>
                </a:lnTo>
                <a:lnTo>
                  <a:pt x="1210" y="21515"/>
                </a:lnTo>
                <a:lnTo>
                  <a:pt x="1440" y="21515"/>
                </a:lnTo>
                <a:lnTo>
                  <a:pt x="1613" y="21431"/>
                </a:lnTo>
                <a:lnTo>
                  <a:pt x="1786" y="21431"/>
                </a:lnTo>
                <a:lnTo>
                  <a:pt x="1958" y="21346"/>
                </a:lnTo>
                <a:lnTo>
                  <a:pt x="2131" y="21176"/>
                </a:lnTo>
                <a:lnTo>
                  <a:pt x="2304" y="21092"/>
                </a:lnTo>
                <a:lnTo>
                  <a:pt x="2477" y="20922"/>
                </a:lnTo>
                <a:lnTo>
                  <a:pt x="2650" y="20668"/>
                </a:lnTo>
                <a:lnTo>
                  <a:pt x="2880" y="20414"/>
                </a:lnTo>
                <a:lnTo>
                  <a:pt x="3226" y="19736"/>
                </a:lnTo>
                <a:lnTo>
                  <a:pt x="3571" y="18720"/>
                </a:lnTo>
                <a:lnTo>
                  <a:pt x="3744" y="18127"/>
                </a:lnTo>
                <a:lnTo>
                  <a:pt x="3917" y="17365"/>
                </a:lnTo>
                <a:lnTo>
                  <a:pt x="4090" y="16518"/>
                </a:lnTo>
                <a:lnTo>
                  <a:pt x="4320" y="15671"/>
                </a:lnTo>
                <a:lnTo>
                  <a:pt x="4493" y="14654"/>
                </a:lnTo>
                <a:lnTo>
                  <a:pt x="4666" y="13553"/>
                </a:lnTo>
                <a:lnTo>
                  <a:pt x="4838" y="12367"/>
                </a:lnTo>
                <a:lnTo>
                  <a:pt x="5357" y="8555"/>
                </a:lnTo>
                <a:lnTo>
                  <a:pt x="5530" y="7200"/>
                </a:lnTo>
                <a:lnTo>
                  <a:pt x="5760" y="5929"/>
                </a:lnTo>
                <a:lnTo>
                  <a:pt x="6106" y="3558"/>
                </a:lnTo>
                <a:lnTo>
                  <a:pt x="6278" y="2541"/>
                </a:lnTo>
                <a:lnTo>
                  <a:pt x="6451" y="1694"/>
                </a:lnTo>
                <a:lnTo>
                  <a:pt x="6624" y="932"/>
                </a:lnTo>
                <a:lnTo>
                  <a:pt x="6797" y="424"/>
                </a:lnTo>
                <a:lnTo>
                  <a:pt x="6970" y="85"/>
                </a:lnTo>
                <a:lnTo>
                  <a:pt x="7200" y="0"/>
                </a:lnTo>
                <a:lnTo>
                  <a:pt x="7373" y="85"/>
                </a:lnTo>
                <a:lnTo>
                  <a:pt x="7546" y="424"/>
                </a:lnTo>
                <a:lnTo>
                  <a:pt x="7718" y="932"/>
                </a:lnTo>
                <a:lnTo>
                  <a:pt x="7891" y="1694"/>
                </a:lnTo>
                <a:lnTo>
                  <a:pt x="8064" y="2541"/>
                </a:lnTo>
                <a:lnTo>
                  <a:pt x="8237" y="3558"/>
                </a:lnTo>
                <a:lnTo>
                  <a:pt x="8410" y="4744"/>
                </a:lnTo>
                <a:lnTo>
                  <a:pt x="8640" y="5929"/>
                </a:lnTo>
                <a:lnTo>
                  <a:pt x="8813" y="7200"/>
                </a:lnTo>
                <a:lnTo>
                  <a:pt x="8986" y="8555"/>
                </a:lnTo>
                <a:lnTo>
                  <a:pt x="9504" y="12367"/>
                </a:lnTo>
                <a:lnTo>
                  <a:pt x="9677" y="13553"/>
                </a:lnTo>
                <a:lnTo>
                  <a:pt x="9850" y="14654"/>
                </a:lnTo>
                <a:lnTo>
                  <a:pt x="10080" y="15671"/>
                </a:lnTo>
                <a:lnTo>
                  <a:pt x="10426" y="17365"/>
                </a:lnTo>
                <a:lnTo>
                  <a:pt x="10598" y="18127"/>
                </a:lnTo>
                <a:lnTo>
                  <a:pt x="10771" y="18720"/>
                </a:lnTo>
                <a:lnTo>
                  <a:pt x="11117" y="19736"/>
                </a:lnTo>
                <a:lnTo>
                  <a:pt x="11290" y="20075"/>
                </a:lnTo>
                <a:lnTo>
                  <a:pt x="11866" y="20922"/>
                </a:lnTo>
                <a:lnTo>
                  <a:pt x="12038" y="21092"/>
                </a:lnTo>
                <a:lnTo>
                  <a:pt x="12211" y="21176"/>
                </a:lnTo>
                <a:lnTo>
                  <a:pt x="12384" y="21346"/>
                </a:lnTo>
                <a:lnTo>
                  <a:pt x="12557" y="21431"/>
                </a:lnTo>
                <a:lnTo>
                  <a:pt x="12730" y="21431"/>
                </a:lnTo>
                <a:lnTo>
                  <a:pt x="12960" y="21515"/>
                </a:lnTo>
                <a:lnTo>
                  <a:pt x="13133" y="21515"/>
                </a:lnTo>
                <a:lnTo>
                  <a:pt x="13306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5" name="Freeform 4"/>
          <p:cNvSpPr/>
          <p:nvPr/>
        </p:nvSpPr>
        <p:spPr>
          <a:xfrm>
            <a:off x="7265528" y="4632959"/>
            <a:ext cx="787966" cy="226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" y="21578"/>
                </a:moveTo>
                <a:lnTo>
                  <a:pt x="0" y="11878"/>
                </a:lnTo>
                <a:lnTo>
                  <a:pt x="248" y="0"/>
                </a:lnTo>
                <a:lnTo>
                  <a:pt x="11574" y="13193"/>
                </a:lnTo>
                <a:lnTo>
                  <a:pt x="21476" y="18819"/>
                </a:lnTo>
                <a:lnTo>
                  <a:pt x="21600" y="21600"/>
                </a:lnTo>
                <a:lnTo>
                  <a:pt x="62" y="21578"/>
                </a:ln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6" name="Line 5"/>
          <p:cNvSpPr/>
          <p:nvPr/>
        </p:nvSpPr>
        <p:spPr>
          <a:xfrm>
            <a:off x="6513689" y="7920284"/>
            <a:ext cx="2684497" cy="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7" name="Rectangle 249"/>
          <p:cNvSpPr txBox="1">
            <a:spLocks noGrp="1"/>
          </p:cNvSpPr>
          <p:nvPr>
            <p:ph type="title"/>
          </p:nvPr>
        </p:nvSpPr>
        <p:spPr>
          <a:xfrm>
            <a:off x="1311769" y="158044"/>
            <a:ext cx="9232054" cy="97536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r>
              <a:t>Low threshold levels allow large numbers of lightning and false events; this large number of total events drives our false alarm rate to much lower than 5%</a:t>
            </a:r>
          </a:p>
        </p:txBody>
      </p:sp>
      <p:sp>
        <p:nvSpPr>
          <p:cNvPr id="388" name="Line 8"/>
          <p:cNvSpPr/>
          <p:nvPr/>
        </p:nvSpPr>
        <p:spPr>
          <a:xfrm>
            <a:off x="5131929" y="6753013"/>
            <a:ext cx="2258" cy="1490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9" name="Line 10"/>
          <p:cNvSpPr/>
          <p:nvPr/>
        </p:nvSpPr>
        <p:spPr>
          <a:xfrm>
            <a:off x="6470791" y="6753013"/>
            <a:ext cx="2259" cy="1490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0" name="Line 12"/>
          <p:cNvSpPr/>
          <p:nvPr/>
        </p:nvSpPr>
        <p:spPr>
          <a:xfrm>
            <a:off x="7789333" y="6753013"/>
            <a:ext cx="2259" cy="1490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1" name="Line 14"/>
          <p:cNvSpPr/>
          <p:nvPr/>
        </p:nvSpPr>
        <p:spPr>
          <a:xfrm>
            <a:off x="9130453" y="6753013"/>
            <a:ext cx="1" cy="1490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2" name="Line 16"/>
          <p:cNvSpPr/>
          <p:nvPr/>
        </p:nvSpPr>
        <p:spPr>
          <a:xfrm>
            <a:off x="10446739" y="6753013"/>
            <a:ext cx="2258" cy="1490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3" name="Line 17"/>
          <p:cNvSpPr/>
          <p:nvPr/>
        </p:nvSpPr>
        <p:spPr>
          <a:xfrm>
            <a:off x="3815644" y="5682827"/>
            <a:ext cx="169335" cy="225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4" name="Line 19"/>
          <p:cNvSpPr/>
          <p:nvPr/>
        </p:nvSpPr>
        <p:spPr>
          <a:xfrm>
            <a:off x="3815644" y="4483946"/>
            <a:ext cx="169335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5" name="Rectangle 24"/>
          <p:cNvSpPr txBox="1"/>
          <p:nvPr/>
        </p:nvSpPr>
        <p:spPr>
          <a:xfrm>
            <a:off x="3709529" y="6960729"/>
            <a:ext cx="23985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-4</a:t>
            </a:r>
          </a:p>
        </p:txBody>
      </p:sp>
      <p:sp>
        <p:nvSpPr>
          <p:cNvPr id="396" name="Rectangle 26"/>
          <p:cNvSpPr txBox="1"/>
          <p:nvPr/>
        </p:nvSpPr>
        <p:spPr>
          <a:xfrm>
            <a:off x="5086773" y="6960729"/>
            <a:ext cx="23985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-2</a:t>
            </a:r>
          </a:p>
        </p:txBody>
      </p:sp>
      <p:sp>
        <p:nvSpPr>
          <p:cNvPr id="397" name="Rectangle 27"/>
          <p:cNvSpPr txBox="1"/>
          <p:nvPr/>
        </p:nvSpPr>
        <p:spPr>
          <a:xfrm>
            <a:off x="6464018" y="6960729"/>
            <a:ext cx="154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98" name="Rectangle 28"/>
          <p:cNvSpPr txBox="1"/>
          <p:nvPr/>
        </p:nvSpPr>
        <p:spPr>
          <a:xfrm>
            <a:off x="7744177" y="6960729"/>
            <a:ext cx="154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99" name="Rectangle 29"/>
          <p:cNvSpPr txBox="1"/>
          <p:nvPr/>
        </p:nvSpPr>
        <p:spPr>
          <a:xfrm>
            <a:off x="9024338" y="6960729"/>
            <a:ext cx="154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</a:t>
            </a:r>
          </a:p>
        </p:txBody>
      </p:sp>
      <p:sp>
        <p:nvSpPr>
          <p:cNvPr id="400" name="Rectangle 30"/>
          <p:cNvSpPr txBox="1"/>
          <p:nvPr/>
        </p:nvSpPr>
        <p:spPr>
          <a:xfrm>
            <a:off x="10304497" y="6960729"/>
            <a:ext cx="154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6</a:t>
            </a:r>
          </a:p>
        </p:txBody>
      </p:sp>
      <p:sp>
        <p:nvSpPr>
          <p:cNvPr id="401" name="Rectangle 31"/>
          <p:cNvSpPr txBox="1"/>
          <p:nvPr/>
        </p:nvSpPr>
        <p:spPr>
          <a:xfrm>
            <a:off x="11584659" y="6960729"/>
            <a:ext cx="15431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8</a:t>
            </a:r>
          </a:p>
        </p:txBody>
      </p:sp>
      <p:sp>
        <p:nvSpPr>
          <p:cNvPr id="402" name="Rectangle 32"/>
          <p:cNvSpPr txBox="1"/>
          <p:nvPr/>
        </p:nvSpPr>
        <p:spPr>
          <a:xfrm>
            <a:off x="3614702" y="6789138"/>
            <a:ext cx="154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403" name="Rectangle 33"/>
          <p:cNvSpPr txBox="1"/>
          <p:nvPr/>
        </p:nvSpPr>
        <p:spPr>
          <a:xfrm>
            <a:off x="3357316" y="5490915"/>
            <a:ext cx="3664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0.1</a:t>
            </a:r>
          </a:p>
        </p:txBody>
      </p:sp>
      <p:sp>
        <p:nvSpPr>
          <p:cNvPr id="404" name="Rectangle 34"/>
          <p:cNvSpPr txBox="1"/>
          <p:nvPr/>
        </p:nvSpPr>
        <p:spPr>
          <a:xfrm>
            <a:off x="3357316" y="4289777"/>
            <a:ext cx="3664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0.2</a:t>
            </a:r>
          </a:p>
        </p:txBody>
      </p:sp>
      <p:sp>
        <p:nvSpPr>
          <p:cNvPr id="405" name="Rectangle 35"/>
          <p:cNvSpPr txBox="1"/>
          <p:nvPr/>
        </p:nvSpPr>
        <p:spPr>
          <a:xfrm>
            <a:off x="3357316" y="3111217"/>
            <a:ext cx="3664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0.3</a:t>
            </a:r>
          </a:p>
        </p:txBody>
      </p:sp>
      <p:sp>
        <p:nvSpPr>
          <p:cNvPr id="406" name="Rectangle 36"/>
          <p:cNvSpPr txBox="1"/>
          <p:nvPr/>
        </p:nvSpPr>
        <p:spPr>
          <a:xfrm>
            <a:off x="3355057" y="1892017"/>
            <a:ext cx="3664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0.4</a:t>
            </a:r>
          </a:p>
        </p:txBody>
      </p:sp>
      <p:sp>
        <p:nvSpPr>
          <p:cNvPr id="407" name="Freeform 38"/>
          <p:cNvSpPr/>
          <p:nvPr/>
        </p:nvSpPr>
        <p:spPr>
          <a:xfrm>
            <a:off x="3835965" y="2104248"/>
            <a:ext cx="7969956" cy="477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410" y="21600"/>
                </a:lnTo>
                <a:lnTo>
                  <a:pt x="8640" y="21515"/>
                </a:lnTo>
                <a:lnTo>
                  <a:pt x="8813" y="21515"/>
                </a:lnTo>
                <a:lnTo>
                  <a:pt x="8986" y="21431"/>
                </a:lnTo>
                <a:lnTo>
                  <a:pt x="9158" y="21431"/>
                </a:lnTo>
                <a:lnTo>
                  <a:pt x="9331" y="21346"/>
                </a:lnTo>
                <a:lnTo>
                  <a:pt x="9504" y="21176"/>
                </a:lnTo>
                <a:lnTo>
                  <a:pt x="9677" y="21092"/>
                </a:lnTo>
                <a:lnTo>
                  <a:pt x="9850" y="20922"/>
                </a:lnTo>
                <a:lnTo>
                  <a:pt x="10080" y="20668"/>
                </a:lnTo>
                <a:lnTo>
                  <a:pt x="10253" y="20414"/>
                </a:lnTo>
                <a:lnTo>
                  <a:pt x="10598" y="19736"/>
                </a:lnTo>
                <a:lnTo>
                  <a:pt x="10944" y="18720"/>
                </a:lnTo>
                <a:lnTo>
                  <a:pt x="11117" y="18127"/>
                </a:lnTo>
                <a:lnTo>
                  <a:pt x="11290" y="17365"/>
                </a:lnTo>
                <a:lnTo>
                  <a:pt x="11520" y="16518"/>
                </a:lnTo>
                <a:lnTo>
                  <a:pt x="11693" y="15671"/>
                </a:lnTo>
                <a:lnTo>
                  <a:pt x="11866" y="14654"/>
                </a:lnTo>
                <a:lnTo>
                  <a:pt x="12038" y="13553"/>
                </a:lnTo>
                <a:lnTo>
                  <a:pt x="12211" y="12367"/>
                </a:lnTo>
                <a:lnTo>
                  <a:pt x="12730" y="8555"/>
                </a:lnTo>
                <a:lnTo>
                  <a:pt x="12960" y="7200"/>
                </a:lnTo>
                <a:lnTo>
                  <a:pt x="13133" y="5929"/>
                </a:lnTo>
                <a:lnTo>
                  <a:pt x="13478" y="3558"/>
                </a:lnTo>
                <a:lnTo>
                  <a:pt x="13651" y="2541"/>
                </a:lnTo>
                <a:lnTo>
                  <a:pt x="13824" y="1694"/>
                </a:lnTo>
                <a:lnTo>
                  <a:pt x="13997" y="932"/>
                </a:lnTo>
                <a:lnTo>
                  <a:pt x="14170" y="424"/>
                </a:lnTo>
                <a:lnTo>
                  <a:pt x="14400" y="85"/>
                </a:lnTo>
                <a:lnTo>
                  <a:pt x="14573" y="0"/>
                </a:lnTo>
                <a:lnTo>
                  <a:pt x="14746" y="85"/>
                </a:lnTo>
                <a:lnTo>
                  <a:pt x="14918" y="424"/>
                </a:lnTo>
                <a:lnTo>
                  <a:pt x="15091" y="932"/>
                </a:lnTo>
                <a:lnTo>
                  <a:pt x="15264" y="1694"/>
                </a:lnTo>
                <a:lnTo>
                  <a:pt x="15437" y="2541"/>
                </a:lnTo>
                <a:lnTo>
                  <a:pt x="15610" y="3558"/>
                </a:lnTo>
                <a:lnTo>
                  <a:pt x="15840" y="4744"/>
                </a:lnTo>
                <a:lnTo>
                  <a:pt x="16013" y="5929"/>
                </a:lnTo>
                <a:lnTo>
                  <a:pt x="16186" y="7200"/>
                </a:lnTo>
                <a:lnTo>
                  <a:pt x="16358" y="8555"/>
                </a:lnTo>
                <a:lnTo>
                  <a:pt x="16877" y="12367"/>
                </a:lnTo>
                <a:lnTo>
                  <a:pt x="17050" y="13553"/>
                </a:lnTo>
                <a:lnTo>
                  <a:pt x="17280" y="14654"/>
                </a:lnTo>
                <a:lnTo>
                  <a:pt x="17453" y="15671"/>
                </a:lnTo>
                <a:lnTo>
                  <a:pt x="17798" y="17365"/>
                </a:lnTo>
                <a:lnTo>
                  <a:pt x="17971" y="18127"/>
                </a:lnTo>
                <a:lnTo>
                  <a:pt x="18144" y="18720"/>
                </a:lnTo>
                <a:lnTo>
                  <a:pt x="18490" y="19736"/>
                </a:lnTo>
                <a:lnTo>
                  <a:pt x="18720" y="20075"/>
                </a:lnTo>
                <a:lnTo>
                  <a:pt x="18893" y="20414"/>
                </a:lnTo>
                <a:lnTo>
                  <a:pt x="19238" y="20922"/>
                </a:lnTo>
                <a:lnTo>
                  <a:pt x="19411" y="21092"/>
                </a:lnTo>
                <a:lnTo>
                  <a:pt x="19584" y="21176"/>
                </a:lnTo>
                <a:lnTo>
                  <a:pt x="19757" y="21346"/>
                </a:lnTo>
                <a:lnTo>
                  <a:pt x="19930" y="21431"/>
                </a:lnTo>
                <a:lnTo>
                  <a:pt x="20160" y="21431"/>
                </a:lnTo>
                <a:lnTo>
                  <a:pt x="20333" y="21515"/>
                </a:lnTo>
                <a:lnTo>
                  <a:pt x="20506" y="21515"/>
                </a:lnTo>
                <a:lnTo>
                  <a:pt x="2067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8" name="Text Box 39"/>
          <p:cNvSpPr txBox="1"/>
          <p:nvPr/>
        </p:nvSpPr>
        <p:spPr>
          <a:xfrm>
            <a:off x="5384800" y="5870222"/>
            <a:ext cx="217875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650240">
              <a:def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Background</a:t>
            </a:r>
            <a:br/>
            <a:r>
              <a:t>Noise</a:t>
            </a:r>
          </a:p>
        </p:txBody>
      </p:sp>
      <p:sp>
        <p:nvSpPr>
          <p:cNvPr id="409" name="Text Box 40"/>
          <p:cNvSpPr txBox="1"/>
          <p:nvPr/>
        </p:nvSpPr>
        <p:spPr>
          <a:xfrm>
            <a:off x="8335715" y="6086968"/>
            <a:ext cx="176917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Signal + Noise</a:t>
            </a:r>
          </a:p>
        </p:txBody>
      </p:sp>
      <p:sp>
        <p:nvSpPr>
          <p:cNvPr id="410" name="Text Box 41"/>
          <p:cNvSpPr txBox="1"/>
          <p:nvPr/>
        </p:nvSpPr>
        <p:spPr>
          <a:xfrm>
            <a:off x="483164" y="1476586"/>
            <a:ext cx="2231232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SNR = Signal to Noise Ratio</a:t>
            </a:r>
          </a:p>
        </p:txBody>
      </p:sp>
      <p:sp>
        <p:nvSpPr>
          <p:cNvPr id="411" name="Line 42"/>
          <p:cNvSpPr/>
          <p:nvPr/>
        </p:nvSpPr>
        <p:spPr>
          <a:xfrm flipH="1" flipV="1">
            <a:off x="8520853" y="7048782"/>
            <a:ext cx="1081477" cy="54186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2" name="Line 43"/>
          <p:cNvSpPr/>
          <p:nvPr/>
        </p:nvSpPr>
        <p:spPr>
          <a:xfrm>
            <a:off x="8028657" y="7599680"/>
            <a:ext cx="1196624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3" name="Text Box 44"/>
          <p:cNvSpPr txBox="1"/>
          <p:nvPr/>
        </p:nvSpPr>
        <p:spPr>
          <a:xfrm>
            <a:off x="9694897" y="7482275"/>
            <a:ext cx="2984784" cy="736601"/>
          </a:xfrm>
          <a:prstGeom prst="rect">
            <a:avLst/>
          </a:prstGeom>
          <a:solidFill>
            <a:srgbClr val="DDDDDD">
              <a:alpha val="5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50240">
              <a:def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False events exceeding threshold due to noise</a:t>
            </a:r>
          </a:p>
        </p:txBody>
      </p:sp>
      <p:sp>
        <p:nvSpPr>
          <p:cNvPr id="414" name="Freeform 45"/>
          <p:cNvSpPr/>
          <p:nvPr/>
        </p:nvSpPr>
        <p:spPr>
          <a:xfrm>
            <a:off x="8058009" y="6617547"/>
            <a:ext cx="715041" cy="303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45" h="20715" extrusionOk="0">
                <a:moveTo>
                  <a:pt x="0" y="0"/>
                </a:moveTo>
                <a:cubicBezTo>
                  <a:pt x="0" y="0"/>
                  <a:pt x="0" y="9600"/>
                  <a:pt x="0" y="19200"/>
                </a:cubicBezTo>
                <a:cubicBezTo>
                  <a:pt x="2985" y="20800"/>
                  <a:pt x="21600" y="21600"/>
                  <a:pt x="18498" y="19200"/>
                </a:cubicBezTo>
                <a:cubicBezTo>
                  <a:pt x="15395" y="16800"/>
                  <a:pt x="19434" y="17200"/>
                  <a:pt x="13756" y="16667"/>
                </a:cubicBezTo>
                <a:cubicBezTo>
                  <a:pt x="12234" y="15600"/>
                  <a:pt x="10712" y="14533"/>
                  <a:pt x="9249" y="13467"/>
                </a:cubicBezTo>
                <a:cubicBezTo>
                  <a:pt x="8780" y="13067"/>
                  <a:pt x="8312" y="12667"/>
                  <a:pt x="7844" y="12400"/>
                </a:cubicBezTo>
                <a:cubicBezTo>
                  <a:pt x="7610" y="12133"/>
                  <a:pt x="7083" y="11867"/>
                  <a:pt x="7083" y="11867"/>
                </a:cubicBezTo>
                <a:cubicBezTo>
                  <a:pt x="6263" y="8933"/>
                  <a:pt x="4566" y="6400"/>
                  <a:pt x="3102" y="5333"/>
                </a:cubicBezTo>
                <a:cubicBezTo>
                  <a:pt x="2400" y="2800"/>
                  <a:pt x="937" y="2133"/>
                  <a:pt x="0" y="0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5" name="Line 46"/>
          <p:cNvSpPr/>
          <p:nvPr/>
        </p:nvSpPr>
        <p:spPr>
          <a:xfrm flipH="1">
            <a:off x="9186898" y="2043289"/>
            <a:ext cx="20320" cy="594473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6" name="Line 47"/>
          <p:cNvSpPr/>
          <p:nvPr/>
        </p:nvSpPr>
        <p:spPr>
          <a:xfrm>
            <a:off x="6491111" y="7197795"/>
            <a:ext cx="1" cy="79022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7" name="Line 48"/>
          <p:cNvSpPr/>
          <p:nvPr/>
        </p:nvSpPr>
        <p:spPr>
          <a:xfrm>
            <a:off x="6495627" y="7599680"/>
            <a:ext cx="1598507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8" name="Text Box 49"/>
          <p:cNvSpPr txBox="1"/>
          <p:nvPr/>
        </p:nvSpPr>
        <p:spPr>
          <a:xfrm>
            <a:off x="2481099" y="7405511"/>
            <a:ext cx="335299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650240">
              <a:defRPr b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Threshold setting required</a:t>
            </a:r>
          </a:p>
          <a:p>
            <a:pPr algn="r" defTabSz="650240">
              <a:defRPr b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limit </a:t>
            </a:r>
            <a:r>
              <a:rPr b="1"/>
              <a:t>false event rate</a:t>
            </a:r>
          </a:p>
        </p:txBody>
      </p:sp>
      <p:sp>
        <p:nvSpPr>
          <p:cNvPr id="419" name="Text Box 50"/>
          <p:cNvSpPr txBox="1"/>
          <p:nvPr/>
        </p:nvSpPr>
        <p:spPr>
          <a:xfrm>
            <a:off x="377049" y="1817511"/>
            <a:ext cx="2756746" cy="612649"/>
          </a:xfrm>
          <a:prstGeom prst="rect">
            <a:avLst/>
          </a:prstGeom>
          <a:solidFill>
            <a:srgbClr val="EEECE1">
              <a:alpha val="5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Normalized Gaussian Distribution STD=1</a:t>
            </a:r>
          </a:p>
        </p:txBody>
      </p:sp>
      <p:sp>
        <p:nvSpPr>
          <p:cNvPr id="420" name="Freeform 52"/>
          <p:cNvSpPr/>
          <p:nvPr/>
        </p:nvSpPr>
        <p:spPr>
          <a:xfrm>
            <a:off x="7029156" y="5827325"/>
            <a:ext cx="1056889" cy="1072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4" h="21245" extrusionOk="0">
                <a:moveTo>
                  <a:pt x="19629" y="0"/>
                </a:moveTo>
                <a:cubicBezTo>
                  <a:pt x="19400" y="2331"/>
                  <a:pt x="18070" y="4245"/>
                  <a:pt x="17015" y="6368"/>
                </a:cubicBezTo>
                <a:cubicBezTo>
                  <a:pt x="16373" y="7699"/>
                  <a:pt x="16006" y="9239"/>
                  <a:pt x="15501" y="10613"/>
                </a:cubicBezTo>
                <a:cubicBezTo>
                  <a:pt x="15135" y="11570"/>
                  <a:pt x="13942" y="12277"/>
                  <a:pt x="13575" y="13235"/>
                </a:cubicBezTo>
                <a:cubicBezTo>
                  <a:pt x="13484" y="13443"/>
                  <a:pt x="11924" y="15982"/>
                  <a:pt x="11649" y="16231"/>
                </a:cubicBezTo>
                <a:cubicBezTo>
                  <a:pt x="11007" y="16814"/>
                  <a:pt x="9952" y="17272"/>
                  <a:pt x="9173" y="17729"/>
                </a:cubicBezTo>
                <a:cubicBezTo>
                  <a:pt x="7751" y="18603"/>
                  <a:pt x="6375" y="19852"/>
                  <a:pt x="4633" y="20227"/>
                </a:cubicBezTo>
                <a:cubicBezTo>
                  <a:pt x="3257" y="20518"/>
                  <a:pt x="1743" y="20601"/>
                  <a:pt x="368" y="20726"/>
                </a:cubicBezTo>
                <a:cubicBezTo>
                  <a:pt x="-1054" y="21600"/>
                  <a:pt x="2064" y="21142"/>
                  <a:pt x="2707" y="20976"/>
                </a:cubicBezTo>
                <a:cubicBezTo>
                  <a:pt x="2982" y="20892"/>
                  <a:pt x="3532" y="20726"/>
                  <a:pt x="3532" y="20726"/>
                </a:cubicBezTo>
                <a:cubicBezTo>
                  <a:pt x="5229" y="21101"/>
                  <a:pt x="6605" y="20851"/>
                  <a:pt x="8347" y="20976"/>
                </a:cubicBezTo>
                <a:cubicBezTo>
                  <a:pt x="9677" y="21184"/>
                  <a:pt x="9219" y="21184"/>
                  <a:pt x="11099" y="20976"/>
                </a:cubicBezTo>
                <a:cubicBezTo>
                  <a:pt x="11557" y="20934"/>
                  <a:pt x="12612" y="21101"/>
                  <a:pt x="12612" y="21101"/>
                </a:cubicBezTo>
                <a:cubicBezTo>
                  <a:pt x="13484" y="21142"/>
                  <a:pt x="18666" y="21392"/>
                  <a:pt x="20179" y="21101"/>
                </a:cubicBezTo>
                <a:cubicBezTo>
                  <a:pt x="20546" y="21017"/>
                  <a:pt x="19996" y="20435"/>
                  <a:pt x="19904" y="20102"/>
                </a:cubicBezTo>
                <a:cubicBezTo>
                  <a:pt x="19812" y="17729"/>
                  <a:pt x="19583" y="15482"/>
                  <a:pt x="19491" y="13110"/>
                </a:cubicBezTo>
                <a:cubicBezTo>
                  <a:pt x="19675" y="9281"/>
                  <a:pt x="19491" y="5535"/>
                  <a:pt x="19491" y="1748"/>
                </a:cubicBezTo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1" name="Text Box 59"/>
          <p:cNvSpPr txBox="1"/>
          <p:nvPr/>
        </p:nvSpPr>
        <p:spPr>
          <a:xfrm>
            <a:off x="7559040" y="7755467"/>
            <a:ext cx="514995" cy="368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SNR</a:t>
            </a:r>
          </a:p>
        </p:txBody>
      </p:sp>
      <p:sp>
        <p:nvSpPr>
          <p:cNvPr id="422" name="Line 60"/>
          <p:cNvSpPr/>
          <p:nvPr/>
        </p:nvSpPr>
        <p:spPr>
          <a:xfrm flipV="1">
            <a:off x="5960533" y="7297137"/>
            <a:ext cx="2077156" cy="90312"/>
          </a:xfrm>
          <a:prstGeom prst="line">
            <a:avLst/>
          </a:prstGeom>
          <a:ln w="12700">
            <a:solidFill>
              <a:srgbClr val="9933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3" name="Freeform 180"/>
          <p:cNvSpPr/>
          <p:nvPr/>
        </p:nvSpPr>
        <p:spPr>
          <a:xfrm>
            <a:off x="4592319" y="2749973"/>
            <a:ext cx="85797" cy="9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11051"/>
                </a:lnTo>
                <a:lnTo>
                  <a:pt x="10800" y="21600"/>
                </a:lnTo>
                <a:lnTo>
                  <a:pt x="0" y="11051"/>
                </a:lnTo>
                <a:lnTo>
                  <a:pt x="10800" y="0"/>
                </a:lnTo>
                <a:close/>
              </a:path>
            </a:pathLst>
          </a:custGeom>
          <a:solidFill>
            <a:srgbClr val="CC0099"/>
          </a:solidFill>
          <a:ln w="12700">
            <a:solidFill>
              <a:srgbClr val="CC0099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4" name="Freeform 181"/>
          <p:cNvSpPr/>
          <p:nvPr/>
        </p:nvSpPr>
        <p:spPr>
          <a:xfrm>
            <a:off x="4592319" y="2749973"/>
            <a:ext cx="85797" cy="9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11051"/>
                </a:lnTo>
                <a:lnTo>
                  <a:pt x="10800" y="21600"/>
                </a:lnTo>
                <a:lnTo>
                  <a:pt x="0" y="11051"/>
                </a:lnTo>
                <a:lnTo>
                  <a:pt x="10800" y="0"/>
                </a:lnTo>
                <a:close/>
              </a:path>
            </a:pathLst>
          </a:custGeom>
          <a:solidFill>
            <a:srgbClr val="CC0099"/>
          </a:solidFill>
          <a:ln w="12700">
            <a:solidFill>
              <a:srgbClr val="CC0099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60" name="Group 245"/>
          <p:cNvGrpSpPr/>
          <p:nvPr/>
        </p:nvGrpSpPr>
        <p:grpSpPr>
          <a:xfrm>
            <a:off x="4635218" y="2799644"/>
            <a:ext cx="6086970" cy="2370668"/>
            <a:chOff x="0" y="0"/>
            <a:chExt cx="6086968" cy="2370666"/>
          </a:xfrm>
        </p:grpSpPr>
        <p:grpSp>
          <p:nvGrpSpPr>
            <p:cNvPr id="526" name="Group 244"/>
            <p:cNvGrpSpPr/>
            <p:nvPr/>
          </p:nvGrpSpPr>
          <p:grpSpPr>
            <a:xfrm>
              <a:off x="-1" y="0"/>
              <a:ext cx="4608125" cy="1688818"/>
              <a:chOff x="0" y="0"/>
              <a:chExt cx="4608123" cy="1688817"/>
            </a:xfrm>
          </p:grpSpPr>
          <p:sp>
            <p:nvSpPr>
              <p:cNvPr id="425" name="Line 85"/>
              <p:cNvSpPr/>
              <p:nvPr/>
            </p:nvSpPr>
            <p:spPr>
              <a:xfrm>
                <a:off x="-1" y="0"/>
                <a:ext cx="79023" cy="2257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Line 86"/>
              <p:cNvSpPr/>
              <p:nvPr/>
            </p:nvSpPr>
            <p:spPr>
              <a:xfrm>
                <a:off x="79022" y="22577"/>
                <a:ext cx="76765" cy="2483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Line 87"/>
              <p:cNvSpPr/>
              <p:nvPr/>
            </p:nvSpPr>
            <p:spPr>
              <a:xfrm>
                <a:off x="155786" y="47413"/>
                <a:ext cx="83538" cy="2483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8" name="Line 88"/>
              <p:cNvSpPr/>
              <p:nvPr/>
            </p:nvSpPr>
            <p:spPr>
              <a:xfrm>
                <a:off x="239324" y="72248"/>
                <a:ext cx="85797" cy="2935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9" name="Line 89"/>
              <p:cNvSpPr/>
              <p:nvPr/>
            </p:nvSpPr>
            <p:spPr>
              <a:xfrm>
                <a:off x="325120" y="101599"/>
                <a:ext cx="47413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0" name="Line 90"/>
              <p:cNvSpPr/>
              <p:nvPr/>
            </p:nvSpPr>
            <p:spPr>
              <a:xfrm>
                <a:off x="372533" y="117404"/>
                <a:ext cx="56445" cy="1806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1" name="Line 91"/>
              <p:cNvSpPr/>
              <p:nvPr/>
            </p:nvSpPr>
            <p:spPr>
              <a:xfrm>
                <a:off x="428977" y="135466"/>
                <a:ext cx="112890" cy="3612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Line 92"/>
              <p:cNvSpPr/>
              <p:nvPr/>
            </p:nvSpPr>
            <p:spPr>
              <a:xfrm>
                <a:off x="541866" y="171591"/>
                <a:ext cx="51929" cy="1806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Line 93"/>
              <p:cNvSpPr/>
              <p:nvPr/>
            </p:nvSpPr>
            <p:spPr>
              <a:xfrm>
                <a:off x="593795" y="189653"/>
                <a:ext cx="56445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4" name="Line 94"/>
              <p:cNvSpPr/>
              <p:nvPr/>
            </p:nvSpPr>
            <p:spPr>
              <a:xfrm>
                <a:off x="650240" y="205457"/>
                <a:ext cx="47413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Line 95"/>
              <p:cNvSpPr/>
              <p:nvPr/>
            </p:nvSpPr>
            <p:spPr>
              <a:xfrm>
                <a:off x="697653" y="219004"/>
                <a:ext cx="42898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Line 96"/>
              <p:cNvSpPr/>
              <p:nvPr/>
            </p:nvSpPr>
            <p:spPr>
              <a:xfrm>
                <a:off x="740551" y="234808"/>
                <a:ext cx="40641" cy="903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7" name="Line 97"/>
              <p:cNvSpPr/>
              <p:nvPr/>
            </p:nvSpPr>
            <p:spPr>
              <a:xfrm>
                <a:off x="781191" y="243839"/>
                <a:ext cx="29351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Line 98"/>
              <p:cNvSpPr/>
              <p:nvPr/>
            </p:nvSpPr>
            <p:spPr>
              <a:xfrm>
                <a:off x="810542" y="259644"/>
                <a:ext cx="31610" cy="903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9" name="Line 99"/>
              <p:cNvSpPr/>
              <p:nvPr/>
            </p:nvSpPr>
            <p:spPr>
              <a:xfrm>
                <a:off x="842151" y="268675"/>
                <a:ext cx="24835" cy="451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0" name="Line 100"/>
              <p:cNvSpPr/>
              <p:nvPr/>
            </p:nvSpPr>
            <p:spPr>
              <a:xfrm>
                <a:off x="866986" y="273191"/>
                <a:ext cx="47414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Line 101"/>
              <p:cNvSpPr/>
              <p:nvPr/>
            </p:nvSpPr>
            <p:spPr>
              <a:xfrm>
                <a:off x="914400" y="288995"/>
                <a:ext cx="42898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2" name="Line 102"/>
              <p:cNvSpPr/>
              <p:nvPr/>
            </p:nvSpPr>
            <p:spPr>
              <a:xfrm>
                <a:off x="957297" y="302542"/>
                <a:ext cx="27095" cy="11289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3" name="Line 103"/>
              <p:cNvSpPr/>
              <p:nvPr/>
            </p:nvSpPr>
            <p:spPr>
              <a:xfrm>
                <a:off x="984391" y="313831"/>
                <a:ext cx="20320" cy="451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4" name="Line 104"/>
              <p:cNvSpPr/>
              <p:nvPr/>
            </p:nvSpPr>
            <p:spPr>
              <a:xfrm>
                <a:off x="1004711" y="318346"/>
                <a:ext cx="22578" cy="903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5" name="Line 105"/>
              <p:cNvSpPr/>
              <p:nvPr/>
            </p:nvSpPr>
            <p:spPr>
              <a:xfrm>
                <a:off x="1027288" y="327377"/>
                <a:ext cx="18064" cy="451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Line 106"/>
              <p:cNvSpPr/>
              <p:nvPr/>
            </p:nvSpPr>
            <p:spPr>
              <a:xfrm>
                <a:off x="1044221" y="331409"/>
                <a:ext cx="18064" cy="774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Line 107"/>
              <p:cNvSpPr/>
              <p:nvPr/>
            </p:nvSpPr>
            <p:spPr>
              <a:xfrm>
                <a:off x="1061155" y="338666"/>
                <a:ext cx="31610" cy="903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8" name="Line 108"/>
              <p:cNvSpPr/>
              <p:nvPr/>
            </p:nvSpPr>
            <p:spPr>
              <a:xfrm>
                <a:off x="1092764" y="347697"/>
                <a:ext cx="29351" cy="903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9" name="Line 109"/>
              <p:cNvSpPr/>
              <p:nvPr/>
            </p:nvSpPr>
            <p:spPr>
              <a:xfrm>
                <a:off x="1122115" y="356728"/>
                <a:ext cx="40641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0" name="Line 110"/>
              <p:cNvSpPr/>
              <p:nvPr/>
            </p:nvSpPr>
            <p:spPr>
              <a:xfrm>
                <a:off x="1162755" y="372533"/>
                <a:ext cx="38383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Line 111"/>
              <p:cNvSpPr/>
              <p:nvPr/>
            </p:nvSpPr>
            <p:spPr>
              <a:xfrm>
                <a:off x="1201137" y="386080"/>
                <a:ext cx="85797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Line 112"/>
              <p:cNvSpPr/>
              <p:nvPr/>
            </p:nvSpPr>
            <p:spPr>
              <a:xfrm>
                <a:off x="1286933" y="415431"/>
                <a:ext cx="92569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Line 113"/>
              <p:cNvSpPr/>
              <p:nvPr/>
            </p:nvSpPr>
            <p:spPr>
              <a:xfrm>
                <a:off x="1379502" y="444782"/>
                <a:ext cx="47413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4" name="Line 114"/>
              <p:cNvSpPr/>
              <p:nvPr/>
            </p:nvSpPr>
            <p:spPr>
              <a:xfrm>
                <a:off x="1426915" y="460586"/>
                <a:ext cx="51929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5" name="Line 115"/>
              <p:cNvSpPr/>
              <p:nvPr/>
            </p:nvSpPr>
            <p:spPr>
              <a:xfrm>
                <a:off x="1478844" y="480906"/>
                <a:ext cx="112890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6" name="Line 116"/>
              <p:cNvSpPr/>
              <p:nvPr/>
            </p:nvSpPr>
            <p:spPr>
              <a:xfrm>
                <a:off x="1591733" y="514773"/>
                <a:ext cx="112890" cy="3838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Line 117"/>
              <p:cNvSpPr/>
              <p:nvPr/>
            </p:nvSpPr>
            <p:spPr>
              <a:xfrm>
                <a:off x="1704622" y="553155"/>
                <a:ext cx="51929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Line 118"/>
              <p:cNvSpPr/>
              <p:nvPr/>
            </p:nvSpPr>
            <p:spPr>
              <a:xfrm>
                <a:off x="1756551" y="573475"/>
                <a:ext cx="47413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Line 119"/>
              <p:cNvSpPr/>
              <p:nvPr/>
            </p:nvSpPr>
            <p:spPr>
              <a:xfrm>
                <a:off x="1803964" y="587022"/>
                <a:ext cx="42898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Line 120"/>
              <p:cNvSpPr/>
              <p:nvPr/>
            </p:nvSpPr>
            <p:spPr>
              <a:xfrm>
                <a:off x="1846862" y="602826"/>
                <a:ext cx="42898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Line 121"/>
              <p:cNvSpPr/>
              <p:nvPr/>
            </p:nvSpPr>
            <p:spPr>
              <a:xfrm>
                <a:off x="1889760" y="618631"/>
                <a:ext cx="79022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Line 122"/>
              <p:cNvSpPr/>
              <p:nvPr/>
            </p:nvSpPr>
            <p:spPr>
              <a:xfrm>
                <a:off x="1968782" y="647982"/>
                <a:ext cx="72250" cy="22579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Line 123"/>
              <p:cNvSpPr/>
              <p:nvPr/>
            </p:nvSpPr>
            <p:spPr>
              <a:xfrm>
                <a:off x="2041031" y="670560"/>
                <a:ext cx="79022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Line 124"/>
              <p:cNvSpPr/>
              <p:nvPr/>
            </p:nvSpPr>
            <p:spPr>
              <a:xfrm>
                <a:off x="2120053" y="699911"/>
                <a:ext cx="79022" cy="3161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Line 125"/>
              <p:cNvSpPr/>
              <p:nvPr/>
            </p:nvSpPr>
            <p:spPr>
              <a:xfrm>
                <a:off x="2199075" y="731520"/>
                <a:ext cx="72250" cy="2257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Line 126"/>
              <p:cNvSpPr/>
              <p:nvPr/>
            </p:nvSpPr>
            <p:spPr>
              <a:xfrm>
                <a:off x="2271324" y="754097"/>
                <a:ext cx="83538" cy="2935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Line 127"/>
              <p:cNvSpPr/>
              <p:nvPr/>
            </p:nvSpPr>
            <p:spPr>
              <a:xfrm>
                <a:off x="2354862" y="783448"/>
                <a:ext cx="85796" cy="2935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Line 128"/>
              <p:cNvSpPr/>
              <p:nvPr/>
            </p:nvSpPr>
            <p:spPr>
              <a:xfrm>
                <a:off x="2440657" y="812800"/>
                <a:ext cx="47414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9" name="Line 129"/>
              <p:cNvSpPr/>
              <p:nvPr/>
            </p:nvSpPr>
            <p:spPr>
              <a:xfrm>
                <a:off x="2488071" y="833120"/>
                <a:ext cx="51929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0" name="Line 130"/>
              <p:cNvSpPr/>
              <p:nvPr/>
            </p:nvSpPr>
            <p:spPr>
              <a:xfrm>
                <a:off x="2540000" y="848924"/>
                <a:ext cx="108374" cy="3838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1" name="Line 131"/>
              <p:cNvSpPr/>
              <p:nvPr/>
            </p:nvSpPr>
            <p:spPr>
              <a:xfrm>
                <a:off x="2648373" y="887306"/>
                <a:ext cx="112890" cy="4515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Line 132"/>
              <p:cNvSpPr/>
              <p:nvPr/>
            </p:nvSpPr>
            <p:spPr>
              <a:xfrm>
                <a:off x="2761262" y="932462"/>
                <a:ext cx="51929" cy="1354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Line 133"/>
              <p:cNvSpPr/>
              <p:nvPr/>
            </p:nvSpPr>
            <p:spPr>
              <a:xfrm>
                <a:off x="2813191" y="946008"/>
                <a:ext cx="47413" cy="2032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4" name="Line 134"/>
              <p:cNvSpPr/>
              <p:nvPr/>
            </p:nvSpPr>
            <p:spPr>
              <a:xfrm>
                <a:off x="2860604" y="966328"/>
                <a:ext cx="88054" cy="2935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Line 135"/>
              <p:cNvSpPr/>
              <p:nvPr/>
            </p:nvSpPr>
            <p:spPr>
              <a:xfrm>
                <a:off x="2948657" y="995680"/>
                <a:ext cx="76766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Line 136"/>
              <p:cNvSpPr/>
              <p:nvPr/>
            </p:nvSpPr>
            <p:spPr>
              <a:xfrm>
                <a:off x="3025422" y="1025031"/>
                <a:ext cx="79022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Line 137"/>
              <p:cNvSpPr/>
              <p:nvPr/>
            </p:nvSpPr>
            <p:spPr>
              <a:xfrm>
                <a:off x="3104444" y="1054382"/>
                <a:ext cx="76766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Line 138"/>
              <p:cNvSpPr/>
              <p:nvPr/>
            </p:nvSpPr>
            <p:spPr>
              <a:xfrm>
                <a:off x="3181209" y="1083733"/>
                <a:ext cx="79022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Line 139"/>
              <p:cNvSpPr/>
              <p:nvPr/>
            </p:nvSpPr>
            <p:spPr>
              <a:xfrm>
                <a:off x="3260231" y="1113084"/>
                <a:ext cx="79022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0" name="Line 140"/>
              <p:cNvSpPr/>
              <p:nvPr/>
            </p:nvSpPr>
            <p:spPr>
              <a:xfrm>
                <a:off x="3339253" y="1142435"/>
                <a:ext cx="76765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1" name="Line 141"/>
              <p:cNvSpPr/>
              <p:nvPr/>
            </p:nvSpPr>
            <p:spPr>
              <a:xfrm>
                <a:off x="3416017" y="1171786"/>
                <a:ext cx="88054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2" name="Line 142"/>
              <p:cNvSpPr/>
              <p:nvPr/>
            </p:nvSpPr>
            <p:spPr>
              <a:xfrm>
                <a:off x="3504071" y="1205653"/>
                <a:ext cx="47413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3" name="Line 143"/>
              <p:cNvSpPr/>
              <p:nvPr/>
            </p:nvSpPr>
            <p:spPr>
              <a:xfrm>
                <a:off x="3551484" y="1225973"/>
                <a:ext cx="51929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Line 144"/>
              <p:cNvSpPr/>
              <p:nvPr/>
            </p:nvSpPr>
            <p:spPr>
              <a:xfrm>
                <a:off x="3603413" y="1246293"/>
                <a:ext cx="108374" cy="4289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Line 145"/>
              <p:cNvSpPr/>
              <p:nvPr/>
            </p:nvSpPr>
            <p:spPr>
              <a:xfrm>
                <a:off x="3711786" y="1289191"/>
                <a:ext cx="112890" cy="4515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Line 146"/>
              <p:cNvSpPr/>
              <p:nvPr/>
            </p:nvSpPr>
            <p:spPr>
              <a:xfrm>
                <a:off x="3824675" y="1334346"/>
                <a:ext cx="51929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Line 147"/>
              <p:cNvSpPr/>
              <p:nvPr/>
            </p:nvSpPr>
            <p:spPr>
              <a:xfrm>
                <a:off x="3876604" y="1354666"/>
                <a:ext cx="47414" cy="1806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Line 148"/>
              <p:cNvSpPr/>
              <p:nvPr/>
            </p:nvSpPr>
            <p:spPr>
              <a:xfrm>
                <a:off x="3924017" y="1372728"/>
                <a:ext cx="85797" cy="3612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9" name="Line 149"/>
              <p:cNvSpPr/>
              <p:nvPr/>
            </p:nvSpPr>
            <p:spPr>
              <a:xfrm>
                <a:off x="4009813" y="1408853"/>
                <a:ext cx="79022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Line 150"/>
              <p:cNvSpPr/>
              <p:nvPr/>
            </p:nvSpPr>
            <p:spPr>
              <a:xfrm>
                <a:off x="4088835" y="1442719"/>
                <a:ext cx="76766" cy="2935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Line 151"/>
              <p:cNvSpPr/>
              <p:nvPr/>
            </p:nvSpPr>
            <p:spPr>
              <a:xfrm>
                <a:off x="4165599" y="1472071"/>
                <a:ext cx="79023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2" name="Line 152"/>
              <p:cNvSpPr/>
              <p:nvPr/>
            </p:nvSpPr>
            <p:spPr>
              <a:xfrm>
                <a:off x="4244622" y="1505937"/>
                <a:ext cx="76765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3" name="Line 153"/>
              <p:cNvSpPr/>
              <p:nvPr/>
            </p:nvSpPr>
            <p:spPr>
              <a:xfrm>
                <a:off x="4321386" y="1539804"/>
                <a:ext cx="74507" cy="29351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4" name="Line 154"/>
              <p:cNvSpPr/>
              <p:nvPr/>
            </p:nvSpPr>
            <p:spPr>
              <a:xfrm>
                <a:off x="4395893" y="1569155"/>
                <a:ext cx="79022" cy="3612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Line 155"/>
              <p:cNvSpPr/>
              <p:nvPr/>
            </p:nvSpPr>
            <p:spPr>
              <a:xfrm>
                <a:off x="4474915" y="1605280"/>
                <a:ext cx="42898" cy="1354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6" name="Line 156"/>
              <p:cNvSpPr/>
              <p:nvPr/>
            </p:nvSpPr>
            <p:spPr>
              <a:xfrm>
                <a:off x="4517813" y="1618826"/>
                <a:ext cx="42898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7" name="Line 157"/>
              <p:cNvSpPr/>
              <p:nvPr/>
            </p:nvSpPr>
            <p:spPr>
              <a:xfrm>
                <a:off x="4560711" y="1639146"/>
                <a:ext cx="47413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Freeform 182"/>
              <p:cNvSpPr/>
              <p:nvPr/>
            </p:nvSpPr>
            <p:spPr>
              <a:xfrm>
                <a:off x="282222" y="51928"/>
                <a:ext cx="85796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9" name="Freeform 183"/>
              <p:cNvSpPr/>
              <p:nvPr/>
            </p:nvSpPr>
            <p:spPr>
              <a:xfrm>
                <a:off x="282222" y="51928"/>
                <a:ext cx="85796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0" name="Freeform 184"/>
              <p:cNvSpPr/>
              <p:nvPr/>
            </p:nvSpPr>
            <p:spPr>
              <a:xfrm>
                <a:off x="697653" y="185137"/>
                <a:ext cx="88054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Freeform 185"/>
              <p:cNvSpPr/>
              <p:nvPr/>
            </p:nvSpPr>
            <p:spPr>
              <a:xfrm>
                <a:off x="697653" y="185137"/>
                <a:ext cx="88054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Freeform 186"/>
              <p:cNvSpPr/>
              <p:nvPr/>
            </p:nvSpPr>
            <p:spPr>
              <a:xfrm>
                <a:off x="914400" y="255128"/>
                <a:ext cx="88054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549"/>
                    </a:lnTo>
                    <a:lnTo>
                      <a:pt x="10523" y="21600"/>
                    </a:lnTo>
                    <a:lnTo>
                      <a:pt x="0" y="10549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Freeform 187"/>
              <p:cNvSpPr/>
              <p:nvPr/>
            </p:nvSpPr>
            <p:spPr>
              <a:xfrm>
                <a:off x="914400" y="255128"/>
                <a:ext cx="88054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549"/>
                    </a:lnTo>
                    <a:lnTo>
                      <a:pt x="10523" y="21600"/>
                    </a:lnTo>
                    <a:lnTo>
                      <a:pt x="0" y="10549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Freeform 188"/>
              <p:cNvSpPr/>
              <p:nvPr/>
            </p:nvSpPr>
            <p:spPr>
              <a:xfrm>
                <a:off x="1018257" y="288995"/>
                <a:ext cx="88055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1051"/>
                    </a:lnTo>
                    <a:lnTo>
                      <a:pt x="10523" y="21600"/>
                    </a:lnTo>
                    <a:lnTo>
                      <a:pt x="0" y="11051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Freeform 189"/>
              <p:cNvSpPr/>
              <p:nvPr/>
            </p:nvSpPr>
            <p:spPr>
              <a:xfrm>
                <a:off x="1018257" y="288995"/>
                <a:ext cx="88055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1051"/>
                    </a:lnTo>
                    <a:lnTo>
                      <a:pt x="10523" y="21600"/>
                    </a:lnTo>
                    <a:lnTo>
                      <a:pt x="0" y="11051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Freeform 190"/>
              <p:cNvSpPr/>
              <p:nvPr/>
            </p:nvSpPr>
            <p:spPr>
              <a:xfrm>
                <a:off x="1334346" y="397368"/>
                <a:ext cx="88055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549"/>
                    </a:lnTo>
                    <a:lnTo>
                      <a:pt x="11077" y="21600"/>
                    </a:lnTo>
                    <a:lnTo>
                      <a:pt x="0" y="10549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Freeform 191"/>
              <p:cNvSpPr/>
              <p:nvPr/>
            </p:nvSpPr>
            <p:spPr>
              <a:xfrm>
                <a:off x="1334346" y="397368"/>
                <a:ext cx="88055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549"/>
                    </a:lnTo>
                    <a:lnTo>
                      <a:pt x="11077" y="21600"/>
                    </a:lnTo>
                    <a:lnTo>
                      <a:pt x="0" y="10549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Freeform 192"/>
              <p:cNvSpPr/>
              <p:nvPr/>
            </p:nvSpPr>
            <p:spPr>
              <a:xfrm>
                <a:off x="1761066" y="539608"/>
                <a:ext cx="85797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Freeform 193"/>
              <p:cNvSpPr/>
              <p:nvPr/>
            </p:nvSpPr>
            <p:spPr>
              <a:xfrm>
                <a:off x="1761066" y="539608"/>
                <a:ext cx="85797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Freeform 194"/>
              <p:cNvSpPr/>
              <p:nvPr/>
            </p:nvSpPr>
            <p:spPr>
              <a:xfrm>
                <a:off x="2077155" y="652497"/>
                <a:ext cx="85797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Freeform 195"/>
              <p:cNvSpPr/>
              <p:nvPr/>
            </p:nvSpPr>
            <p:spPr>
              <a:xfrm>
                <a:off x="2077155" y="652497"/>
                <a:ext cx="85797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2" name="Freeform 196"/>
              <p:cNvSpPr/>
              <p:nvPr/>
            </p:nvSpPr>
            <p:spPr>
              <a:xfrm>
                <a:off x="2397760" y="765386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Freeform 197"/>
              <p:cNvSpPr/>
              <p:nvPr/>
            </p:nvSpPr>
            <p:spPr>
              <a:xfrm>
                <a:off x="2397760" y="765386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4" name="Freeform 198"/>
              <p:cNvSpPr/>
              <p:nvPr/>
            </p:nvSpPr>
            <p:spPr>
              <a:xfrm>
                <a:off x="2817706" y="916657"/>
                <a:ext cx="88055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Freeform 199"/>
              <p:cNvSpPr/>
              <p:nvPr/>
            </p:nvSpPr>
            <p:spPr>
              <a:xfrm>
                <a:off x="2817706" y="916657"/>
                <a:ext cx="88055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Freeform 200"/>
              <p:cNvSpPr/>
              <p:nvPr/>
            </p:nvSpPr>
            <p:spPr>
              <a:xfrm>
                <a:off x="3138311" y="1034062"/>
                <a:ext cx="88054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Freeform 201"/>
              <p:cNvSpPr/>
              <p:nvPr/>
            </p:nvSpPr>
            <p:spPr>
              <a:xfrm>
                <a:off x="3138311" y="1034062"/>
                <a:ext cx="88054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Freeform 202"/>
              <p:cNvSpPr/>
              <p:nvPr/>
            </p:nvSpPr>
            <p:spPr>
              <a:xfrm>
                <a:off x="3458915" y="1158240"/>
                <a:ext cx="88054" cy="9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549"/>
                    </a:lnTo>
                    <a:lnTo>
                      <a:pt x="11077" y="21600"/>
                    </a:lnTo>
                    <a:lnTo>
                      <a:pt x="0" y="10549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9" name="Freeform 203"/>
              <p:cNvSpPr/>
              <p:nvPr/>
            </p:nvSpPr>
            <p:spPr>
              <a:xfrm>
                <a:off x="3458915" y="1158240"/>
                <a:ext cx="88054" cy="9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549"/>
                    </a:lnTo>
                    <a:lnTo>
                      <a:pt x="11077" y="21600"/>
                    </a:lnTo>
                    <a:lnTo>
                      <a:pt x="0" y="10549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0" name="Freeform 204"/>
              <p:cNvSpPr/>
              <p:nvPr/>
            </p:nvSpPr>
            <p:spPr>
              <a:xfrm>
                <a:off x="3881120" y="1325315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1" name="Freeform 205"/>
              <p:cNvSpPr/>
              <p:nvPr/>
            </p:nvSpPr>
            <p:spPr>
              <a:xfrm>
                <a:off x="3881120" y="1325315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Freeform 206"/>
              <p:cNvSpPr/>
              <p:nvPr/>
            </p:nvSpPr>
            <p:spPr>
              <a:xfrm>
                <a:off x="4201724" y="1456266"/>
                <a:ext cx="85797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Freeform 207"/>
              <p:cNvSpPr/>
              <p:nvPr/>
            </p:nvSpPr>
            <p:spPr>
              <a:xfrm>
                <a:off x="4201724" y="1456266"/>
                <a:ext cx="85797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Freeform 208"/>
              <p:cNvSpPr/>
              <p:nvPr/>
            </p:nvSpPr>
            <p:spPr>
              <a:xfrm>
                <a:off x="4517813" y="1589475"/>
                <a:ext cx="85797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Freeform 209"/>
              <p:cNvSpPr/>
              <p:nvPr/>
            </p:nvSpPr>
            <p:spPr>
              <a:xfrm>
                <a:off x="4517813" y="1589475"/>
                <a:ext cx="85797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9" name="Group 243"/>
            <p:cNvGrpSpPr/>
            <p:nvPr/>
          </p:nvGrpSpPr>
          <p:grpSpPr>
            <a:xfrm>
              <a:off x="4608124" y="1659466"/>
              <a:ext cx="1478846" cy="711201"/>
              <a:chOff x="0" y="0"/>
              <a:chExt cx="1478844" cy="711200"/>
            </a:xfrm>
          </p:grpSpPr>
          <p:sp>
            <p:nvSpPr>
              <p:cNvPr id="527" name="Line 158"/>
              <p:cNvSpPr/>
              <p:nvPr/>
            </p:nvSpPr>
            <p:spPr>
              <a:xfrm>
                <a:off x="-1" y="0"/>
                <a:ext cx="51930" cy="2257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Line 159"/>
              <p:cNvSpPr/>
              <p:nvPr/>
            </p:nvSpPr>
            <p:spPr>
              <a:xfrm>
                <a:off x="51928" y="22577"/>
                <a:ext cx="112890" cy="4515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Line 160"/>
              <p:cNvSpPr/>
              <p:nvPr/>
            </p:nvSpPr>
            <p:spPr>
              <a:xfrm>
                <a:off x="164817" y="67733"/>
                <a:ext cx="112890" cy="4967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Line 161"/>
              <p:cNvSpPr/>
              <p:nvPr/>
            </p:nvSpPr>
            <p:spPr>
              <a:xfrm>
                <a:off x="277706" y="117404"/>
                <a:ext cx="51929" cy="2483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Line 162"/>
              <p:cNvSpPr/>
              <p:nvPr/>
            </p:nvSpPr>
            <p:spPr>
              <a:xfrm>
                <a:off x="329635" y="142240"/>
                <a:ext cx="47414" cy="1806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Line 163"/>
              <p:cNvSpPr/>
              <p:nvPr/>
            </p:nvSpPr>
            <p:spPr>
              <a:xfrm>
                <a:off x="377048" y="160302"/>
                <a:ext cx="42898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Line 164"/>
              <p:cNvSpPr/>
              <p:nvPr/>
            </p:nvSpPr>
            <p:spPr>
              <a:xfrm>
                <a:off x="419946" y="180622"/>
                <a:ext cx="45157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Line 165"/>
              <p:cNvSpPr/>
              <p:nvPr/>
            </p:nvSpPr>
            <p:spPr>
              <a:xfrm>
                <a:off x="465102" y="200942"/>
                <a:ext cx="76765" cy="33867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Line 166"/>
              <p:cNvSpPr/>
              <p:nvPr/>
            </p:nvSpPr>
            <p:spPr>
              <a:xfrm>
                <a:off x="541866" y="234808"/>
                <a:ext cx="74507" cy="3838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Line 167"/>
              <p:cNvSpPr/>
              <p:nvPr/>
            </p:nvSpPr>
            <p:spPr>
              <a:xfrm>
                <a:off x="616373" y="273191"/>
                <a:ext cx="76765" cy="3612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Line 168"/>
              <p:cNvSpPr/>
              <p:nvPr/>
            </p:nvSpPr>
            <p:spPr>
              <a:xfrm>
                <a:off x="693137" y="309315"/>
                <a:ext cx="320606" cy="14675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Line 169"/>
              <p:cNvSpPr/>
              <p:nvPr/>
            </p:nvSpPr>
            <p:spPr>
              <a:xfrm>
                <a:off x="1013742" y="456071"/>
                <a:ext cx="45156" cy="18063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Line 170"/>
              <p:cNvSpPr/>
              <p:nvPr/>
            </p:nvSpPr>
            <p:spPr>
              <a:xfrm>
                <a:off x="1058897" y="474133"/>
                <a:ext cx="42898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Line 171"/>
              <p:cNvSpPr/>
              <p:nvPr/>
            </p:nvSpPr>
            <p:spPr>
              <a:xfrm>
                <a:off x="1101795" y="494453"/>
                <a:ext cx="85797" cy="45156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Line 172"/>
              <p:cNvSpPr/>
              <p:nvPr/>
            </p:nvSpPr>
            <p:spPr>
              <a:xfrm>
                <a:off x="1187591" y="539608"/>
                <a:ext cx="42898" cy="1806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Line 173"/>
              <p:cNvSpPr/>
              <p:nvPr/>
            </p:nvSpPr>
            <p:spPr>
              <a:xfrm>
                <a:off x="1230488" y="557671"/>
                <a:ext cx="40641" cy="20320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Line 174"/>
              <p:cNvSpPr/>
              <p:nvPr/>
            </p:nvSpPr>
            <p:spPr>
              <a:xfrm>
                <a:off x="1271128" y="577991"/>
                <a:ext cx="33867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Line 175"/>
              <p:cNvSpPr/>
              <p:nvPr/>
            </p:nvSpPr>
            <p:spPr>
              <a:xfrm>
                <a:off x="1304995" y="593795"/>
                <a:ext cx="31610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Line 176"/>
              <p:cNvSpPr/>
              <p:nvPr/>
            </p:nvSpPr>
            <p:spPr>
              <a:xfrm>
                <a:off x="1336604" y="607342"/>
                <a:ext cx="33867" cy="15804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Line 177"/>
              <p:cNvSpPr/>
              <p:nvPr/>
            </p:nvSpPr>
            <p:spPr>
              <a:xfrm>
                <a:off x="1370471" y="623146"/>
                <a:ext cx="24835" cy="13548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Line 178"/>
              <p:cNvSpPr/>
              <p:nvPr/>
            </p:nvSpPr>
            <p:spPr>
              <a:xfrm>
                <a:off x="1395306" y="636693"/>
                <a:ext cx="22579" cy="15805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Line 179"/>
              <p:cNvSpPr/>
              <p:nvPr/>
            </p:nvSpPr>
            <p:spPr>
              <a:xfrm>
                <a:off x="1417884" y="652497"/>
                <a:ext cx="18063" cy="9032"/>
              </a:xfrm>
              <a:prstGeom prst="line">
                <a:avLst/>
              </a:prstGeom>
              <a:noFill/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Freeform 210"/>
              <p:cNvSpPr/>
              <p:nvPr/>
            </p:nvSpPr>
            <p:spPr>
              <a:xfrm>
                <a:off x="334151" y="112888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0" name="Freeform 211"/>
              <p:cNvSpPr/>
              <p:nvPr/>
            </p:nvSpPr>
            <p:spPr>
              <a:xfrm>
                <a:off x="334151" y="112888"/>
                <a:ext cx="85796" cy="9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549"/>
                    </a:lnTo>
                    <a:lnTo>
                      <a:pt x="10800" y="21600"/>
                    </a:lnTo>
                    <a:lnTo>
                      <a:pt x="0" y="1054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Freeform 212"/>
              <p:cNvSpPr/>
              <p:nvPr/>
            </p:nvSpPr>
            <p:spPr>
              <a:xfrm>
                <a:off x="650240" y="259644"/>
                <a:ext cx="88054" cy="9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1051"/>
                    </a:lnTo>
                    <a:lnTo>
                      <a:pt x="10523" y="21600"/>
                    </a:lnTo>
                    <a:lnTo>
                      <a:pt x="0" y="11051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Freeform 213"/>
              <p:cNvSpPr/>
              <p:nvPr/>
            </p:nvSpPr>
            <p:spPr>
              <a:xfrm>
                <a:off x="650240" y="259644"/>
                <a:ext cx="88054" cy="9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1051"/>
                    </a:lnTo>
                    <a:lnTo>
                      <a:pt x="10523" y="21600"/>
                    </a:lnTo>
                    <a:lnTo>
                      <a:pt x="0" y="11051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Freeform 214"/>
              <p:cNvSpPr/>
              <p:nvPr/>
            </p:nvSpPr>
            <p:spPr>
              <a:xfrm>
                <a:off x="970844" y="406400"/>
                <a:ext cx="88054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Freeform 215"/>
              <p:cNvSpPr/>
              <p:nvPr/>
            </p:nvSpPr>
            <p:spPr>
              <a:xfrm>
                <a:off x="970844" y="406400"/>
                <a:ext cx="88054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3" y="0"/>
                    </a:moveTo>
                    <a:lnTo>
                      <a:pt x="21600" y="10800"/>
                    </a:lnTo>
                    <a:lnTo>
                      <a:pt x="10523" y="21600"/>
                    </a:lnTo>
                    <a:lnTo>
                      <a:pt x="0" y="10800"/>
                    </a:lnTo>
                    <a:lnTo>
                      <a:pt x="10523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Freeform 216"/>
              <p:cNvSpPr/>
              <p:nvPr/>
            </p:nvSpPr>
            <p:spPr>
              <a:xfrm>
                <a:off x="1291448" y="557671"/>
                <a:ext cx="88055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800"/>
                    </a:lnTo>
                    <a:lnTo>
                      <a:pt x="11077" y="21600"/>
                    </a:lnTo>
                    <a:lnTo>
                      <a:pt x="0" y="10800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Freeform 217"/>
              <p:cNvSpPr/>
              <p:nvPr/>
            </p:nvSpPr>
            <p:spPr>
              <a:xfrm>
                <a:off x="1291448" y="557671"/>
                <a:ext cx="88055" cy="99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77" y="0"/>
                    </a:moveTo>
                    <a:lnTo>
                      <a:pt x="21600" y="10800"/>
                    </a:lnTo>
                    <a:lnTo>
                      <a:pt x="11077" y="21600"/>
                    </a:lnTo>
                    <a:lnTo>
                      <a:pt x="0" y="10800"/>
                    </a:lnTo>
                    <a:lnTo>
                      <a:pt x="11077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Freeform 218"/>
              <p:cNvSpPr/>
              <p:nvPr/>
            </p:nvSpPr>
            <p:spPr>
              <a:xfrm>
                <a:off x="1393048" y="611857"/>
                <a:ext cx="85797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8" name="Freeform 219"/>
              <p:cNvSpPr/>
              <p:nvPr/>
            </p:nvSpPr>
            <p:spPr>
              <a:xfrm>
                <a:off x="1393048" y="611857"/>
                <a:ext cx="85797" cy="99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solidFill>
                  <a:srgbClr val="CC009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61" name="Rectangle 220"/>
          <p:cNvSpPr txBox="1"/>
          <p:nvPr/>
        </p:nvSpPr>
        <p:spPr>
          <a:xfrm>
            <a:off x="6152444" y="1761066"/>
            <a:ext cx="2322278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Sensitivity vs. False Event Rates</a:t>
            </a:r>
          </a:p>
        </p:txBody>
      </p:sp>
      <p:sp>
        <p:nvSpPr>
          <p:cNvPr id="562" name="Rectangle 221"/>
          <p:cNvSpPr txBox="1"/>
          <p:nvPr/>
        </p:nvSpPr>
        <p:spPr>
          <a:xfrm>
            <a:off x="4357511" y="5258365"/>
            <a:ext cx="20565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2.5</a:t>
            </a:r>
          </a:p>
        </p:txBody>
      </p:sp>
      <p:sp>
        <p:nvSpPr>
          <p:cNvPr id="563" name="Rectangle 222"/>
          <p:cNvSpPr txBox="1"/>
          <p:nvPr/>
        </p:nvSpPr>
        <p:spPr>
          <a:xfrm>
            <a:off x="4479431" y="4632959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564" name="Rectangle 223"/>
          <p:cNvSpPr txBox="1"/>
          <p:nvPr/>
        </p:nvSpPr>
        <p:spPr>
          <a:xfrm>
            <a:off x="4357511" y="4009813"/>
            <a:ext cx="20565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3.5</a:t>
            </a:r>
          </a:p>
        </p:txBody>
      </p:sp>
      <p:sp>
        <p:nvSpPr>
          <p:cNvPr id="565" name="Rectangle 224"/>
          <p:cNvSpPr txBox="1"/>
          <p:nvPr/>
        </p:nvSpPr>
        <p:spPr>
          <a:xfrm>
            <a:off x="4479431" y="3391182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</a:t>
            </a:r>
          </a:p>
        </p:txBody>
      </p:sp>
      <p:sp>
        <p:nvSpPr>
          <p:cNvPr id="566" name="Rectangle 225"/>
          <p:cNvSpPr txBox="1"/>
          <p:nvPr/>
        </p:nvSpPr>
        <p:spPr>
          <a:xfrm>
            <a:off x="4357511" y="2768035"/>
            <a:ext cx="20565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4.5</a:t>
            </a:r>
          </a:p>
        </p:txBody>
      </p:sp>
      <p:sp>
        <p:nvSpPr>
          <p:cNvPr id="567" name="Rectangle 226"/>
          <p:cNvSpPr txBox="1"/>
          <p:nvPr/>
        </p:nvSpPr>
        <p:spPr>
          <a:xfrm>
            <a:off x="4479431" y="2144888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568" name="Rectangle 227"/>
          <p:cNvSpPr txBox="1"/>
          <p:nvPr/>
        </p:nvSpPr>
        <p:spPr>
          <a:xfrm>
            <a:off x="4569742" y="5493173"/>
            <a:ext cx="20565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0.1</a:t>
            </a:r>
          </a:p>
        </p:txBody>
      </p:sp>
      <p:sp>
        <p:nvSpPr>
          <p:cNvPr id="569" name="Rectangle 228"/>
          <p:cNvSpPr txBox="1"/>
          <p:nvPr/>
        </p:nvSpPr>
        <p:spPr>
          <a:xfrm>
            <a:off x="5691858" y="5493173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570" name="Rectangle 229"/>
          <p:cNvSpPr txBox="1"/>
          <p:nvPr/>
        </p:nvSpPr>
        <p:spPr>
          <a:xfrm>
            <a:off x="6705600" y="5493173"/>
            <a:ext cx="167184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</a:t>
            </a:r>
          </a:p>
        </p:txBody>
      </p:sp>
      <p:sp>
        <p:nvSpPr>
          <p:cNvPr id="571" name="Rectangle 230"/>
          <p:cNvSpPr txBox="1"/>
          <p:nvPr/>
        </p:nvSpPr>
        <p:spPr>
          <a:xfrm>
            <a:off x="7732889" y="5493173"/>
            <a:ext cx="24442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100</a:t>
            </a:r>
          </a:p>
        </p:txBody>
      </p:sp>
      <p:sp>
        <p:nvSpPr>
          <p:cNvPr id="572" name="Rectangle 231"/>
          <p:cNvSpPr txBox="1"/>
          <p:nvPr/>
        </p:nvSpPr>
        <p:spPr>
          <a:xfrm>
            <a:off x="8751146" y="5493173"/>
            <a:ext cx="321668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1000</a:t>
            </a:r>
          </a:p>
        </p:txBody>
      </p:sp>
      <p:sp>
        <p:nvSpPr>
          <p:cNvPr id="573" name="Rectangle 232"/>
          <p:cNvSpPr txBox="1"/>
          <p:nvPr/>
        </p:nvSpPr>
        <p:spPr>
          <a:xfrm>
            <a:off x="9769405" y="5493173"/>
            <a:ext cx="39891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10000</a:t>
            </a:r>
          </a:p>
        </p:txBody>
      </p:sp>
      <p:sp>
        <p:nvSpPr>
          <p:cNvPr id="574" name="Rectangle 233"/>
          <p:cNvSpPr txBox="1"/>
          <p:nvPr/>
        </p:nvSpPr>
        <p:spPr>
          <a:xfrm>
            <a:off x="10787662" y="5493173"/>
            <a:ext cx="476152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100000</a:t>
            </a:r>
          </a:p>
        </p:txBody>
      </p:sp>
      <p:sp>
        <p:nvSpPr>
          <p:cNvPr id="575" name="Rectangle 234"/>
          <p:cNvSpPr txBox="1"/>
          <p:nvPr/>
        </p:nvSpPr>
        <p:spPr>
          <a:xfrm>
            <a:off x="4791004" y="2244231"/>
            <a:ext cx="153754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65024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False Event Rate</a:t>
            </a:r>
          </a:p>
          <a:p>
            <a:pPr algn="l" defTabSz="65024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(log scale)</a:t>
            </a:r>
          </a:p>
        </p:txBody>
      </p:sp>
      <p:sp>
        <p:nvSpPr>
          <p:cNvPr id="576" name="Rectangle 235"/>
          <p:cNvSpPr txBox="1"/>
          <p:nvPr/>
        </p:nvSpPr>
        <p:spPr>
          <a:xfrm rot="16200000">
            <a:off x="3094143" y="3672417"/>
            <a:ext cx="2199076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Sensitivity (uJ m</a:t>
            </a:r>
            <a:r>
              <a:rPr baseline="30500"/>
              <a:t>-2</a:t>
            </a:r>
            <a:r>
              <a:t>str)</a:t>
            </a:r>
          </a:p>
        </p:txBody>
      </p:sp>
      <p:grpSp>
        <p:nvGrpSpPr>
          <p:cNvPr id="579" name="AutoShape 246"/>
          <p:cNvGrpSpPr/>
          <p:nvPr/>
        </p:nvGrpSpPr>
        <p:grpSpPr>
          <a:xfrm>
            <a:off x="8893387" y="2818179"/>
            <a:ext cx="3581048" cy="1640918"/>
            <a:chOff x="0" y="0"/>
            <a:chExt cx="3581047" cy="1640916"/>
          </a:xfrm>
        </p:grpSpPr>
        <p:sp>
          <p:nvSpPr>
            <p:cNvPr id="577" name="Shape"/>
            <p:cNvSpPr/>
            <p:nvPr/>
          </p:nvSpPr>
          <p:spPr>
            <a:xfrm>
              <a:off x="0" y="310966"/>
              <a:ext cx="3581048" cy="132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2773"/>
                  </a:lnTo>
                  <a:lnTo>
                    <a:pt x="9000" y="12773"/>
                  </a:lnTo>
                  <a:lnTo>
                    <a:pt x="1828" y="21600"/>
                  </a:lnTo>
                  <a:lnTo>
                    <a:pt x="3600" y="12773"/>
                  </a:lnTo>
                  <a:lnTo>
                    <a:pt x="0" y="12773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CC33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8" name="Best performance occurs w/40,000 false events/sec"/>
            <p:cNvSpPr txBox="1"/>
            <p:nvPr/>
          </p:nvSpPr>
          <p:spPr>
            <a:xfrm>
              <a:off x="0" y="0"/>
              <a:ext cx="3581048" cy="1408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Best performance occurs w/40,000 false events/sec</a:t>
              </a:r>
            </a:p>
          </p:txBody>
        </p:sp>
      </p:grpSp>
      <p:grpSp>
        <p:nvGrpSpPr>
          <p:cNvPr id="586" name="AutoShape 248"/>
          <p:cNvGrpSpPr/>
          <p:nvPr/>
        </p:nvGrpSpPr>
        <p:grpSpPr>
          <a:xfrm>
            <a:off x="488809" y="8713045"/>
            <a:ext cx="12027182" cy="1006970"/>
            <a:chOff x="0" y="0"/>
            <a:chExt cx="12027181" cy="1006968"/>
          </a:xfrm>
        </p:grpSpPr>
        <p:sp>
          <p:nvSpPr>
            <p:cNvPr id="580" name="Rectangle"/>
            <p:cNvSpPr/>
            <p:nvPr/>
          </p:nvSpPr>
          <p:spPr>
            <a:xfrm>
              <a:off x="0" y="0"/>
              <a:ext cx="12027182" cy="1006969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1" name="Shape"/>
            <p:cNvSpPr/>
            <p:nvPr/>
          </p:nvSpPr>
          <p:spPr>
            <a:xfrm>
              <a:off x="0" y="-1"/>
              <a:ext cx="12027182" cy="12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374" y="21600"/>
                  </a:lnTo>
                  <a:lnTo>
                    <a:pt x="226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2" name="Shape"/>
            <p:cNvSpPr/>
            <p:nvPr/>
          </p:nvSpPr>
          <p:spPr>
            <a:xfrm>
              <a:off x="0" y="881098"/>
              <a:ext cx="12027182" cy="12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26" y="0"/>
                  </a:lnTo>
                  <a:lnTo>
                    <a:pt x="213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3" name="Shape"/>
            <p:cNvSpPr/>
            <p:nvPr/>
          </p:nvSpPr>
          <p:spPr>
            <a:xfrm>
              <a:off x="0" y="0"/>
              <a:ext cx="125872" cy="100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4" name="Shape"/>
            <p:cNvSpPr/>
            <p:nvPr/>
          </p:nvSpPr>
          <p:spPr>
            <a:xfrm>
              <a:off x="11901310" y="0"/>
              <a:ext cx="125872" cy="100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5" name="As threshold (Eth) is lowered, the false event rate increases and more lightning signal is detected; false events are removed by robust algorithms in level 1b"/>
            <p:cNvSpPr txBox="1"/>
            <p:nvPr/>
          </p:nvSpPr>
          <p:spPr>
            <a:xfrm>
              <a:off x="125871" y="95560"/>
              <a:ext cx="11775440" cy="815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l" defTabSz="65024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As threshold (Eth) is lowered, the false event rate increases and more lightning signal is detected; false events are removed by robust algorithms in level 1b</a:t>
              </a:r>
            </a:p>
          </p:txBody>
        </p:sp>
      </p:grpSp>
      <p:grpSp>
        <p:nvGrpSpPr>
          <p:cNvPr id="589" name="Group 253"/>
          <p:cNvGrpSpPr/>
          <p:nvPr/>
        </p:nvGrpSpPr>
        <p:grpSpPr>
          <a:xfrm>
            <a:off x="7706018" y="4188178"/>
            <a:ext cx="607120" cy="3517618"/>
            <a:chOff x="44990" y="0"/>
            <a:chExt cx="607119" cy="3517617"/>
          </a:xfrm>
        </p:grpSpPr>
        <p:sp>
          <p:nvSpPr>
            <p:cNvPr id="587" name="Line 53"/>
            <p:cNvSpPr/>
            <p:nvPr/>
          </p:nvSpPr>
          <p:spPr>
            <a:xfrm>
              <a:off x="390207" y="444782"/>
              <a:ext cx="2258" cy="3072836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8" name="Text Box 252"/>
            <p:cNvSpPr txBox="1"/>
            <p:nvPr/>
          </p:nvSpPr>
          <p:spPr>
            <a:xfrm>
              <a:off x="44990" y="0"/>
              <a:ext cx="60712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 defTabSz="650240">
                <a:defRPr b="0">
                  <a:solidFill>
                    <a:srgbClr val="6633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[Eth]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1279 0.000000" pathEditMode="relative">
                                      <p:cBhvr>
                                        <p:cTn id="6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2" animBg="1" advAuto="0"/>
      <p:bldP spid="422" grpId="4" animBg="1" advAuto="0"/>
      <p:bldP spid="560" grpId="3" animBg="1" advAuto="0"/>
      <p:bldP spid="579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Challenges: Virtual Baffle</a:t>
            </a:r>
          </a:p>
        </p:txBody>
      </p:sp>
      <p:sp>
        <p:nvSpPr>
          <p:cNvPr id="592" name="Freeform 2"/>
          <p:cNvSpPr/>
          <p:nvPr/>
        </p:nvSpPr>
        <p:spPr>
          <a:xfrm>
            <a:off x="2051849" y="2858036"/>
            <a:ext cx="6256303" cy="5005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11" y="21581"/>
                </a:lnTo>
                <a:lnTo>
                  <a:pt x="1169" y="21571"/>
                </a:lnTo>
                <a:lnTo>
                  <a:pt x="1543" y="21561"/>
                </a:lnTo>
                <a:lnTo>
                  <a:pt x="2323" y="21542"/>
                </a:lnTo>
                <a:lnTo>
                  <a:pt x="2759" y="21444"/>
                </a:lnTo>
                <a:lnTo>
                  <a:pt x="3102" y="21366"/>
                </a:lnTo>
                <a:lnTo>
                  <a:pt x="3523" y="21191"/>
                </a:lnTo>
                <a:lnTo>
                  <a:pt x="3882" y="21074"/>
                </a:lnTo>
                <a:lnTo>
                  <a:pt x="4256" y="20937"/>
                </a:lnTo>
                <a:lnTo>
                  <a:pt x="4661" y="20723"/>
                </a:lnTo>
                <a:lnTo>
                  <a:pt x="4989" y="20372"/>
                </a:lnTo>
                <a:lnTo>
                  <a:pt x="5347" y="20002"/>
                </a:lnTo>
                <a:lnTo>
                  <a:pt x="5768" y="19690"/>
                </a:lnTo>
                <a:lnTo>
                  <a:pt x="6189" y="19067"/>
                </a:lnTo>
                <a:lnTo>
                  <a:pt x="6532" y="18287"/>
                </a:lnTo>
                <a:lnTo>
                  <a:pt x="6906" y="17352"/>
                </a:lnTo>
                <a:lnTo>
                  <a:pt x="7358" y="15969"/>
                </a:lnTo>
                <a:lnTo>
                  <a:pt x="7717" y="14312"/>
                </a:lnTo>
                <a:lnTo>
                  <a:pt x="8200" y="12208"/>
                </a:lnTo>
                <a:lnTo>
                  <a:pt x="8497" y="9831"/>
                </a:lnTo>
                <a:lnTo>
                  <a:pt x="8902" y="7142"/>
                </a:lnTo>
                <a:lnTo>
                  <a:pt x="9245" y="4686"/>
                </a:lnTo>
                <a:lnTo>
                  <a:pt x="9650" y="2660"/>
                </a:lnTo>
                <a:lnTo>
                  <a:pt x="9993" y="1159"/>
                </a:lnTo>
                <a:lnTo>
                  <a:pt x="10375" y="468"/>
                </a:lnTo>
                <a:lnTo>
                  <a:pt x="10835" y="292"/>
                </a:lnTo>
                <a:lnTo>
                  <a:pt x="11178" y="370"/>
                </a:lnTo>
                <a:lnTo>
                  <a:pt x="11583" y="526"/>
                </a:lnTo>
                <a:lnTo>
                  <a:pt x="11958" y="604"/>
                </a:lnTo>
                <a:lnTo>
                  <a:pt x="12363" y="507"/>
                </a:lnTo>
                <a:lnTo>
                  <a:pt x="12753" y="331"/>
                </a:lnTo>
                <a:lnTo>
                  <a:pt x="13127" y="78"/>
                </a:lnTo>
                <a:lnTo>
                  <a:pt x="13563" y="0"/>
                </a:lnTo>
                <a:lnTo>
                  <a:pt x="13906" y="195"/>
                </a:lnTo>
                <a:lnTo>
                  <a:pt x="14265" y="916"/>
                </a:lnTo>
                <a:lnTo>
                  <a:pt x="14670" y="2436"/>
                </a:lnTo>
                <a:lnTo>
                  <a:pt x="15029" y="4696"/>
                </a:lnTo>
                <a:lnTo>
                  <a:pt x="15434" y="7385"/>
                </a:lnTo>
                <a:lnTo>
                  <a:pt x="15777" y="10074"/>
                </a:lnTo>
                <a:lnTo>
                  <a:pt x="16151" y="12490"/>
                </a:lnTo>
                <a:lnTo>
                  <a:pt x="16525" y="14585"/>
                </a:lnTo>
                <a:lnTo>
                  <a:pt x="16946" y="16193"/>
                </a:lnTo>
                <a:lnTo>
                  <a:pt x="17321" y="17420"/>
                </a:lnTo>
                <a:lnTo>
                  <a:pt x="17718" y="18414"/>
                </a:lnTo>
                <a:lnTo>
                  <a:pt x="18162" y="19174"/>
                </a:lnTo>
                <a:lnTo>
                  <a:pt x="18490" y="19612"/>
                </a:lnTo>
                <a:lnTo>
                  <a:pt x="18911" y="20168"/>
                </a:lnTo>
                <a:lnTo>
                  <a:pt x="19332" y="20519"/>
                </a:lnTo>
                <a:lnTo>
                  <a:pt x="19753" y="20782"/>
                </a:lnTo>
                <a:lnTo>
                  <a:pt x="20010" y="20899"/>
                </a:lnTo>
                <a:lnTo>
                  <a:pt x="20454" y="21074"/>
                </a:lnTo>
                <a:lnTo>
                  <a:pt x="20875" y="21220"/>
                </a:lnTo>
                <a:lnTo>
                  <a:pt x="21109" y="21240"/>
                </a:lnTo>
                <a:lnTo>
                  <a:pt x="21600" y="214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3" name="Freeform 3"/>
          <p:cNvSpPr/>
          <p:nvPr/>
        </p:nvSpPr>
        <p:spPr>
          <a:xfrm>
            <a:off x="2144418" y="2869324"/>
            <a:ext cx="6820748" cy="5014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29" y="21590"/>
                </a:lnTo>
                <a:lnTo>
                  <a:pt x="758" y="21581"/>
                </a:lnTo>
                <a:lnTo>
                  <a:pt x="1044" y="21581"/>
                </a:lnTo>
                <a:lnTo>
                  <a:pt x="1444" y="21571"/>
                </a:lnTo>
                <a:lnTo>
                  <a:pt x="1787" y="21561"/>
                </a:lnTo>
                <a:lnTo>
                  <a:pt x="2531" y="21542"/>
                </a:lnTo>
                <a:lnTo>
                  <a:pt x="2860" y="21532"/>
                </a:lnTo>
                <a:lnTo>
                  <a:pt x="3203" y="21522"/>
                </a:lnTo>
                <a:lnTo>
                  <a:pt x="3918" y="21503"/>
                </a:lnTo>
                <a:lnTo>
                  <a:pt x="4319" y="21405"/>
                </a:lnTo>
                <a:lnTo>
                  <a:pt x="4633" y="21328"/>
                </a:lnTo>
                <a:lnTo>
                  <a:pt x="5019" y="21153"/>
                </a:lnTo>
                <a:lnTo>
                  <a:pt x="5348" y="21036"/>
                </a:lnTo>
                <a:lnTo>
                  <a:pt x="5691" y="20900"/>
                </a:lnTo>
                <a:lnTo>
                  <a:pt x="6063" y="20686"/>
                </a:lnTo>
                <a:lnTo>
                  <a:pt x="6363" y="20336"/>
                </a:lnTo>
                <a:lnTo>
                  <a:pt x="6692" y="19966"/>
                </a:lnTo>
                <a:lnTo>
                  <a:pt x="7078" y="19655"/>
                </a:lnTo>
                <a:lnTo>
                  <a:pt x="7465" y="19033"/>
                </a:lnTo>
                <a:lnTo>
                  <a:pt x="7779" y="18254"/>
                </a:lnTo>
                <a:lnTo>
                  <a:pt x="8122" y="17321"/>
                </a:lnTo>
                <a:lnTo>
                  <a:pt x="8537" y="15940"/>
                </a:lnTo>
                <a:lnTo>
                  <a:pt x="8866" y="14287"/>
                </a:lnTo>
                <a:lnTo>
                  <a:pt x="9309" y="12186"/>
                </a:lnTo>
                <a:lnTo>
                  <a:pt x="9581" y="9813"/>
                </a:lnTo>
                <a:lnTo>
                  <a:pt x="9953" y="7129"/>
                </a:lnTo>
                <a:lnTo>
                  <a:pt x="10267" y="4678"/>
                </a:lnTo>
                <a:lnTo>
                  <a:pt x="10639" y="2655"/>
                </a:lnTo>
                <a:lnTo>
                  <a:pt x="10954" y="1157"/>
                </a:lnTo>
                <a:lnTo>
                  <a:pt x="11304" y="467"/>
                </a:lnTo>
                <a:lnTo>
                  <a:pt x="11726" y="292"/>
                </a:lnTo>
                <a:lnTo>
                  <a:pt x="12041" y="370"/>
                </a:lnTo>
                <a:lnTo>
                  <a:pt x="12412" y="525"/>
                </a:lnTo>
                <a:lnTo>
                  <a:pt x="12756" y="603"/>
                </a:lnTo>
                <a:lnTo>
                  <a:pt x="13127" y="506"/>
                </a:lnTo>
                <a:lnTo>
                  <a:pt x="13485" y="331"/>
                </a:lnTo>
                <a:lnTo>
                  <a:pt x="13828" y="78"/>
                </a:lnTo>
                <a:lnTo>
                  <a:pt x="14228" y="0"/>
                </a:lnTo>
                <a:lnTo>
                  <a:pt x="14543" y="195"/>
                </a:lnTo>
                <a:lnTo>
                  <a:pt x="14872" y="914"/>
                </a:lnTo>
                <a:lnTo>
                  <a:pt x="15244" y="2431"/>
                </a:lnTo>
                <a:lnTo>
                  <a:pt x="15573" y="4688"/>
                </a:lnTo>
                <a:lnTo>
                  <a:pt x="15944" y="7372"/>
                </a:lnTo>
                <a:lnTo>
                  <a:pt x="16259" y="10056"/>
                </a:lnTo>
                <a:lnTo>
                  <a:pt x="16602" y="12468"/>
                </a:lnTo>
                <a:lnTo>
                  <a:pt x="16945" y="14559"/>
                </a:lnTo>
                <a:lnTo>
                  <a:pt x="17331" y="16164"/>
                </a:lnTo>
                <a:lnTo>
                  <a:pt x="17675" y="17389"/>
                </a:lnTo>
                <a:lnTo>
                  <a:pt x="18039" y="18381"/>
                </a:lnTo>
                <a:lnTo>
                  <a:pt x="18447" y="19139"/>
                </a:lnTo>
                <a:lnTo>
                  <a:pt x="18747" y="19577"/>
                </a:lnTo>
                <a:lnTo>
                  <a:pt x="19133" y="20131"/>
                </a:lnTo>
                <a:lnTo>
                  <a:pt x="19519" y="20482"/>
                </a:lnTo>
                <a:lnTo>
                  <a:pt x="19905" y="20744"/>
                </a:lnTo>
                <a:lnTo>
                  <a:pt x="20141" y="20861"/>
                </a:lnTo>
                <a:lnTo>
                  <a:pt x="20549" y="21036"/>
                </a:lnTo>
                <a:lnTo>
                  <a:pt x="20935" y="21182"/>
                </a:lnTo>
                <a:lnTo>
                  <a:pt x="21150" y="21201"/>
                </a:lnTo>
                <a:lnTo>
                  <a:pt x="21600" y="2141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4" name="Rectangle 4"/>
          <p:cNvSpPr/>
          <p:nvPr/>
        </p:nvSpPr>
        <p:spPr>
          <a:xfrm>
            <a:off x="1900578" y="2282302"/>
            <a:ext cx="8886614" cy="563541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16" name="Group 5"/>
          <p:cNvGrpSpPr/>
          <p:nvPr/>
        </p:nvGrpSpPr>
        <p:grpSpPr>
          <a:xfrm>
            <a:off x="1900578" y="2237147"/>
            <a:ext cx="8900161" cy="5635414"/>
            <a:chOff x="0" y="0"/>
            <a:chExt cx="8900160" cy="5635413"/>
          </a:xfrm>
        </p:grpSpPr>
        <p:sp>
          <p:nvSpPr>
            <p:cNvPr id="595" name="Line 6"/>
            <p:cNvSpPr/>
            <p:nvPr/>
          </p:nvSpPr>
          <p:spPr>
            <a:xfrm flipV="1">
              <a:off x="-1" y="0"/>
              <a:ext cx="2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Line 7"/>
            <p:cNvSpPr/>
            <p:nvPr/>
          </p:nvSpPr>
          <p:spPr>
            <a:xfrm flipV="1">
              <a:off x="444782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7" name="Line 8"/>
            <p:cNvSpPr/>
            <p:nvPr/>
          </p:nvSpPr>
          <p:spPr>
            <a:xfrm flipV="1">
              <a:off x="889564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Line 9"/>
            <p:cNvSpPr/>
            <p:nvPr/>
          </p:nvSpPr>
          <p:spPr>
            <a:xfrm flipV="1">
              <a:off x="1334346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Line 10"/>
            <p:cNvSpPr/>
            <p:nvPr/>
          </p:nvSpPr>
          <p:spPr>
            <a:xfrm flipV="1">
              <a:off x="1779128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Line 11"/>
            <p:cNvSpPr/>
            <p:nvPr/>
          </p:nvSpPr>
          <p:spPr>
            <a:xfrm flipV="1">
              <a:off x="2223911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1" name="Line 12"/>
            <p:cNvSpPr/>
            <p:nvPr/>
          </p:nvSpPr>
          <p:spPr>
            <a:xfrm flipV="1">
              <a:off x="2668693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Line 13"/>
            <p:cNvSpPr/>
            <p:nvPr/>
          </p:nvSpPr>
          <p:spPr>
            <a:xfrm flipV="1">
              <a:off x="3113475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3" name="Line 14"/>
            <p:cNvSpPr/>
            <p:nvPr/>
          </p:nvSpPr>
          <p:spPr>
            <a:xfrm flipV="1">
              <a:off x="3558257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4" name="Line 15"/>
            <p:cNvSpPr/>
            <p:nvPr/>
          </p:nvSpPr>
          <p:spPr>
            <a:xfrm flipV="1">
              <a:off x="4003040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Line 16"/>
            <p:cNvSpPr/>
            <p:nvPr/>
          </p:nvSpPr>
          <p:spPr>
            <a:xfrm flipV="1">
              <a:off x="4450080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6" name="Line 17"/>
            <p:cNvSpPr/>
            <p:nvPr/>
          </p:nvSpPr>
          <p:spPr>
            <a:xfrm flipV="1">
              <a:off x="4894862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7" name="Line 18"/>
            <p:cNvSpPr/>
            <p:nvPr/>
          </p:nvSpPr>
          <p:spPr>
            <a:xfrm flipV="1">
              <a:off x="5339644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8" name="Line 19"/>
            <p:cNvSpPr/>
            <p:nvPr/>
          </p:nvSpPr>
          <p:spPr>
            <a:xfrm flipV="1">
              <a:off x="5784426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9" name="Line 20"/>
            <p:cNvSpPr/>
            <p:nvPr/>
          </p:nvSpPr>
          <p:spPr>
            <a:xfrm flipV="1">
              <a:off x="6229209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0" name="Line 21"/>
            <p:cNvSpPr/>
            <p:nvPr/>
          </p:nvSpPr>
          <p:spPr>
            <a:xfrm flipV="1">
              <a:off x="6673991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Line 22"/>
            <p:cNvSpPr/>
            <p:nvPr/>
          </p:nvSpPr>
          <p:spPr>
            <a:xfrm flipV="1">
              <a:off x="7118773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Line 23"/>
            <p:cNvSpPr/>
            <p:nvPr/>
          </p:nvSpPr>
          <p:spPr>
            <a:xfrm flipV="1">
              <a:off x="7563555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Line 24"/>
            <p:cNvSpPr/>
            <p:nvPr/>
          </p:nvSpPr>
          <p:spPr>
            <a:xfrm flipV="1">
              <a:off x="8008337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4" name="Line 25"/>
            <p:cNvSpPr/>
            <p:nvPr/>
          </p:nvSpPr>
          <p:spPr>
            <a:xfrm flipV="1">
              <a:off x="8453120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5" name="Line 26"/>
            <p:cNvSpPr/>
            <p:nvPr/>
          </p:nvSpPr>
          <p:spPr>
            <a:xfrm flipV="1">
              <a:off x="8900160" y="0"/>
              <a:ext cx="1" cy="5635414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17" name="Freeform 28"/>
          <p:cNvSpPr/>
          <p:nvPr/>
        </p:nvSpPr>
        <p:spPr>
          <a:xfrm>
            <a:off x="6538053" y="3905662"/>
            <a:ext cx="1327575" cy="4013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8" extrusionOk="0">
                <a:moveTo>
                  <a:pt x="0" y="20932"/>
                </a:moveTo>
                <a:cubicBezTo>
                  <a:pt x="2498" y="20985"/>
                  <a:pt x="5106" y="21162"/>
                  <a:pt x="7567" y="20862"/>
                </a:cubicBezTo>
                <a:cubicBezTo>
                  <a:pt x="8082" y="20702"/>
                  <a:pt x="8522" y="20561"/>
                  <a:pt x="9110" y="20473"/>
                </a:cubicBezTo>
                <a:cubicBezTo>
                  <a:pt x="9331" y="20367"/>
                  <a:pt x="9367" y="20278"/>
                  <a:pt x="9551" y="20154"/>
                </a:cubicBezTo>
                <a:cubicBezTo>
                  <a:pt x="9845" y="19589"/>
                  <a:pt x="9845" y="19059"/>
                  <a:pt x="10139" y="17751"/>
                </a:cubicBezTo>
                <a:cubicBezTo>
                  <a:pt x="10506" y="15541"/>
                  <a:pt x="11241" y="9814"/>
                  <a:pt x="11682" y="6862"/>
                </a:cubicBezTo>
                <a:cubicBezTo>
                  <a:pt x="12122" y="3910"/>
                  <a:pt x="12453" y="587"/>
                  <a:pt x="12857" y="75"/>
                </a:cubicBezTo>
                <a:cubicBezTo>
                  <a:pt x="13261" y="-438"/>
                  <a:pt x="13702" y="1789"/>
                  <a:pt x="14033" y="3751"/>
                </a:cubicBezTo>
                <a:cubicBezTo>
                  <a:pt x="14363" y="5713"/>
                  <a:pt x="14620" y="9461"/>
                  <a:pt x="14951" y="11829"/>
                </a:cubicBezTo>
                <a:cubicBezTo>
                  <a:pt x="15282" y="14198"/>
                  <a:pt x="15759" y="16549"/>
                  <a:pt x="16127" y="17980"/>
                </a:cubicBezTo>
                <a:cubicBezTo>
                  <a:pt x="16494" y="19412"/>
                  <a:pt x="16971" y="19960"/>
                  <a:pt x="17265" y="20437"/>
                </a:cubicBezTo>
                <a:cubicBezTo>
                  <a:pt x="17559" y="20915"/>
                  <a:pt x="17229" y="20738"/>
                  <a:pt x="17927" y="20844"/>
                </a:cubicBezTo>
                <a:cubicBezTo>
                  <a:pt x="18624" y="20950"/>
                  <a:pt x="21453" y="21003"/>
                  <a:pt x="21600" y="2103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8" name="Freeform 29"/>
          <p:cNvSpPr/>
          <p:nvPr/>
        </p:nvSpPr>
        <p:spPr>
          <a:xfrm>
            <a:off x="6795440" y="5164701"/>
            <a:ext cx="1575930" cy="2757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5" extrusionOk="0">
                <a:moveTo>
                  <a:pt x="0" y="21087"/>
                </a:moveTo>
                <a:cubicBezTo>
                  <a:pt x="1950" y="21112"/>
                  <a:pt x="3621" y="21190"/>
                  <a:pt x="5508" y="21138"/>
                </a:cubicBezTo>
                <a:cubicBezTo>
                  <a:pt x="6870" y="20983"/>
                  <a:pt x="7613" y="20181"/>
                  <a:pt x="8232" y="18810"/>
                </a:cubicBezTo>
                <a:cubicBezTo>
                  <a:pt x="8479" y="17568"/>
                  <a:pt x="9005" y="14490"/>
                  <a:pt x="9222" y="12912"/>
                </a:cubicBezTo>
                <a:cubicBezTo>
                  <a:pt x="9253" y="12136"/>
                  <a:pt x="9377" y="11438"/>
                  <a:pt x="9469" y="10687"/>
                </a:cubicBezTo>
                <a:cubicBezTo>
                  <a:pt x="9500" y="9911"/>
                  <a:pt x="9377" y="8385"/>
                  <a:pt x="9655" y="7480"/>
                </a:cubicBezTo>
                <a:cubicBezTo>
                  <a:pt x="9717" y="6600"/>
                  <a:pt x="9779" y="5902"/>
                  <a:pt x="9810" y="5436"/>
                </a:cubicBezTo>
                <a:cubicBezTo>
                  <a:pt x="10026" y="4195"/>
                  <a:pt x="10614" y="-410"/>
                  <a:pt x="11017" y="30"/>
                </a:cubicBezTo>
                <a:cubicBezTo>
                  <a:pt x="11419" y="470"/>
                  <a:pt x="11821" y="5281"/>
                  <a:pt x="12223" y="8127"/>
                </a:cubicBezTo>
                <a:cubicBezTo>
                  <a:pt x="12626" y="10972"/>
                  <a:pt x="13059" y="15266"/>
                  <a:pt x="13338" y="17155"/>
                </a:cubicBezTo>
                <a:cubicBezTo>
                  <a:pt x="13616" y="19043"/>
                  <a:pt x="13678" y="18939"/>
                  <a:pt x="13864" y="19534"/>
                </a:cubicBezTo>
                <a:cubicBezTo>
                  <a:pt x="14049" y="20129"/>
                  <a:pt x="14266" y="20466"/>
                  <a:pt x="14483" y="20724"/>
                </a:cubicBezTo>
                <a:cubicBezTo>
                  <a:pt x="14699" y="20983"/>
                  <a:pt x="13926" y="21009"/>
                  <a:pt x="15101" y="21061"/>
                </a:cubicBezTo>
                <a:cubicBezTo>
                  <a:pt x="16277" y="21112"/>
                  <a:pt x="21538" y="21061"/>
                  <a:pt x="21600" y="21087"/>
                </a:cubicBez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29" name="Group 30"/>
          <p:cNvGrpSpPr/>
          <p:nvPr/>
        </p:nvGrpSpPr>
        <p:grpSpPr>
          <a:xfrm>
            <a:off x="1900578" y="2858036"/>
            <a:ext cx="8886614" cy="5059681"/>
            <a:chOff x="0" y="0"/>
            <a:chExt cx="8886613" cy="5059679"/>
          </a:xfrm>
        </p:grpSpPr>
        <p:sp>
          <p:nvSpPr>
            <p:cNvPr id="619" name="Line 31"/>
            <p:cNvSpPr/>
            <p:nvPr/>
          </p:nvSpPr>
          <p:spPr>
            <a:xfrm>
              <a:off x="0" y="5059679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0" name="Line 32"/>
            <p:cNvSpPr/>
            <p:nvPr/>
          </p:nvSpPr>
          <p:spPr>
            <a:xfrm>
              <a:off x="0" y="4497492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1" name="Line 33"/>
            <p:cNvSpPr/>
            <p:nvPr/>
          </p:nvSpPr>
          <p:spPr>
            <a:xfrm>
              <a:off x="0" y="3935306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2" name="Line 34"/>
            <p:cNvSpPr/>
            <p:nvPr/>
          </p:nvSpPr>
          <p:spPr>
            <a:xfrm>
              <a:off x="0" y="3373119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3" name="Line 35"/>
            <p:cNvSpPr/>
            <p:nvPr/>
          </p:nvSpPr>
          <p:spPr>
            <a:xfrm>
              <a:off x="0" y="2810933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4" name="Line 36"/>
            <p:cNvSpPr/>
            <p:nvPr/>
          </p:nvSpPr>
          <p:spPr>
            <a:xfrm>
              <a:off x="0" y="2248746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5" name="Line 37"/>
            <p:cNvSpPr/>
            <p:nvPr/>
          </p:nvSpPr>
          <p:spPr>
            <a:xfrm>
              <a:off x="0" y="1686559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6" name="Line 38"/>
            <p:cNvSpPr/>
            <p:nvPr/>
          </p:nvSpPr>
          <p:spPr>
            <a:xfrm>
              <a:off x="0" y="1124373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7" name="Line 39"/>
            <p:cNvSpPr/>
            <p:nvPr/>
          </p:nvSpPr>
          <p:spPr>
            <a:xfrm>
              <a:off x="0" y="562186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8" name="Line 40"/>
            <p:cNvSpPr/>
            <p:nvPr/>
          </p:nvSpPr>
          <p:spPr>
            <a:xfrm>
              <a:off x="0" y="0"/>
              <a:ext cx="8886614" cy="1"/>
            </a:xfrm>
            <a:prstGeom prst="line">
              <a:avLst/>
            </a:prstGeom>
            <a:noFill/>
            <a:ln w="31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30" name="Text Box 41"/>
          <p:cNvSpPr txBox="1"/>
          <p:nvPr/>
        </p:nvSpPr>
        <p:spPr>
          <a:xfrm rot="5400000">
            <a:off x="1848649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775.2</a:t>
            </a:r>
          </a:p>
        </p:txBody>
      </p:sp>
      <p:sp>
        <p:nvSpPr>
          <p:cNvPr id="631" name="Text Box 42"/>
          <p:cNvSpPr txBox="1"/>
          <p:nvPr/>
        </p:nvSpPr>
        <p:spPr>
          <a:xfrm rot="5400000">
            <a:off x="2295689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775.4</a:t>
            </a:r>
          </a:p>
        </p:txBody>
      </p:sp>
      <p:sp>
        <p:nvSpPr>
          <p:cNvPr id="632" name="Text Box 43"/>
          <p:cNvSpPr txBox="1"/>
          <p:nvPr/>
        </p:nvSpPr>
        <p:spPr>
          <a:xfrm rot="5400000">
            <a:off x="2742730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775.6</a:t>
            </a:r>
          </a:p>
        </p:txBody>
      </p:sp>
      <p:sp>
        <p:nvSpPr>
          <p:cNvPr id="633" name="Text Box 44"/>
          <p:cNvSpPr txBox="1"/>
          <p:nvPr/>
        </p:nvSpPr>
        <p:spPr>
          <a:xfrm rot="5400000">
            <a:off x="3189770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775.8</a:t>
            </a:r>
          </a:p>
        </p:txBody>
      </p:sp>
      <p:sp>
        <p:nvSpPr>
          <p:cNvPr id="634" name="Text Box 45"/>
          <p:cNvSpPr txBox="1"/>
          <p:nvPr/>
        </p:nvSpPr>
        <p:spPr>
          <a:xfrm rot="5400000">
            <a:off x="362326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776.0</a:t>
            </a:r>
          </a:p>
        </p:txBody>
      </p:sp>
      <p:sp>
        <p:nvSpPr>
          <p:cNvPr id="635" name="Text Box 46"/>
          <p:cNvSpPr txBox="1"/>
          <p:nvPr/>
        </p:nvSpPr>
        <p:spPr>
          <a:xfrm rot="5400000">
            <a:off x="4056756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776.2</a:t>
            </a:r>
          </a:p>
        </p:txBody>
      </p:sp>
      <p:sp>
        <p:nvSpPr>
          <p:cNvPr id="636" name="Text Box 47"/>
          <p:cNvSpPr txBox="1"/>
          <p:nvPr/>
        </p:nvSpPr>
        <p:spPr>
          <a:xfrm rot="5400000">
            <a:off x="4490250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776.4</a:t>
            </a:r>
          </a:p>
        </p:txBody>
      </p:sp>
      <p:sp>
        <p:nvSpPr>
          <p:cNvPr id="637" name="Text Box 48"/>
          <p:cNvSpPr txBox="1"/>
          <p:nvPr/>
        </p:nvSpPr>
        <p:spPr>
          <a:xfrm rot="5400000">
            <a:off x="496438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776.6</a:t>
            </a:r>
          </a:p>
        </p:txBody>
      </p:sp>
      <p:sp>
        <p:nvSpPr>
          <p:cNvPr id="638" name="Text Box 49"/>
          <p:cNvSpPr txBox="1"/>
          <p:nvPr/>
        </p:nvSpPr>
        <p:spPr>
          <a:xfrm rot="5400000">
            <a:off x="5424969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776.8</a:t>
            </a:r>
          </a:p>
        </p:txBody>
      </p:sp>
      <p:sp>
        <p:nvSpPr>
          <p:cNvPr id="639" name="Text Box 50"/>
          <p:cNvSpPr txBox="1"/>
          <p:nvPr/>
        </p:nvSpPr>
        <p:spPr>
          <a:xfrm rot="5400000">
            <a:off x="585846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777.0</a:t>
            </a:r>
          </a:p>
        </p:txBody>
      </p:sp>
      <p:sp>
        <p:nvSpPr>
          <p:cNvPr id="640" name="Text Box 51"/>
          <p:cNvSpPr txBox="1"/>
          <p:nvPr/>
        </p:nvSpPr>
        <p:spPr>
          <a:xfrm rot="5400000">
            <a:off x="630550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777.2</a:t>
            </a:r>
          </a:p>
        </p:txBody>
      </p:sp>
      <p:sp>
        <p:nvSpPr>
          <p:cNvPr id="641" name="Text Box 52"/>
          <p:cNvSpPr txBox="1"/>
          <p:nvPr/>
        </p:nvSpPr>
        <p:spPr>
          <a:xfrm rot="5400000">
            <a:off x="675254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777.4</a:t>
            </a:r>
          </a:p>
        </p:txBody>
      </p:sp>
      <p:sp>
        <p:nvSpPr>
          <p:cNvPr id="642" name="Text Box 53"/>
          <p:cNvSpPr txBox="1"/>
          <p:nvPr/>
        </p:nvSpPr>
        <p:spPr>
          <a:xfrm rot="5400000">
            <a:off x="719958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777.6</a:t>
            </a:r>
          </a:p>
        </p:txBody>
      </p:sp>
      <p:sp>
        <p:nvSpPr>
          <p:cNvPr id="643" name="Text Box 54"/>
          <p:cNvSpPr txBox="1"/>
          <p:nvPr/>
        </p:nvSpPr>
        <p:spPr>
          <a:xfrm rot="5400000">
            <a:off x="764662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777.8</a:t>
            </a:r>
          </a:p>
        </p:txBody>
      </p:sp>
      <p:sp>
        <p:nvSpPr>
          <p:cNvPr id="644" name="Text Box 55"/>
          <p:cNvSpPr txBox="1"/>
          <p:nvPr/>
        </p:nvSpPr>
        <p:spPr>
          <a:xfrm rot="5400000">
            <a:off x="809366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778.0</a:t>
            </a:r>
          </a:p>
        </p:txBody>
      </p:sp>
      <p:sp>
        <p:nvSpPr>
          <p:cNvPr id="645" name="Text Box 56"/>
          <p:cNvSpPr txBox="1"/>
          <p:nvPr/>
        </p:nvSpPr>
        <p:spPr>
          <a:xfrm rot="5400000">
            <a:off x="854070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778.2</a:t>
            </a:r>
          </a:p>
        </p:txBody>
      </p:sp>
      <p:sp>
        <p:nvSpPr>
          <p:cNvPr id="646" name="Text Box 57"/>
          <p:cNvSpPr txBox="1"/>
          <p:nvPr/>
        </p:nvSpPr>
        <p:spPr>
          <a:xfrm rot="5400000">
            <a:off x="898774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778.4</a:t>
            </a:r>
          </a:p>
        </p:txBody>
      </p:sp>
      <p:sp>
        <p:nvSpPr>
          <p:cNvPr id="647" name="Text Box 58"/>
          <p:cNvSpPr txBox="1"/>
          <p:nvPr/>
        </p:nvSpPr>
        <p:spPr>
          <a:xfrm rot="5400000">
            <a:off x="943478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778.6</a:t>
            </a:r>
          </a:p>
        </p:txBody>
      </p:sp>
      <p:sp>
        <p:nvSpPr>
          <p:cNvPr id="648" name="Text Box 59"/>
          <p:cNvSpPr txBox="1"/>
          <p:nvPr/>
        </p:nvSpPr>
        <p:spPr>
          <a:xfrm rot="5400000">
            <a:off x="9881823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778.8</a:t>
            </a:r>
          </a:p>
        </p:txBody>
      </p:sp>
      <p:sp>
        <p:nvSpPr>
          <p:cNvPr id="649" name="Text Box 60"/>
          <p:cNvSpPr txBox="1"/>
          <p:nvPr/>
        </p:nvSpPr>
        <p:spPr>
          <a:xfrm rot="5400000">
            <a:off x="10315317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779.0</a:t>
            </a:r>
          </a:p>
        </p:txBody>
      </p:sp>
      <p:grpSp>
        <p:nvGrpSpPr>
          <p:cNvPr id="652" name="Freeform 62"/>
          <p:cNvGrpSpPr/>
          <p:nvPr/>
        </p:nvGrpSpPr>
        <p:grpSpPr>
          <a:xfrm>
            <a:off x="4786839" y="2837715"/>
            <a:ext cx="6020674" cy="4987577"/>
            <a:chOff x="0" y="0"/>
            <a:chExt cx="6020672" cy="4987575"/>
          </a:xfrm>
        </p:grpSpPr>
        <p:sp>
          <p:nvSpPr>
            <p:cNvPr id="650" name="Line"/>
            <p:cNvSpPr/>
            <p:nvPr/>
          </p:nvSpPr>
          <p:spPr>
            <a:xfrm>
              <a:off x="-1" y="29"/>
              <a:ext cx="6020674" cy="49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extrusionOk="0">
                  <a:moveTo>
                    <a:pt x="0" y="21445"/>
                  </a:moveTo>
                  <a:lnTo>
                    <a:pt x="367" y="21436"/>
                  </a:lnTo>
                  <a:lnTo>
                    <a:pt x="758" y="21426"/>
                  </a:lnTo>
                  <a:lnTo>
                    <a:pt x="1160" y="21417"/>
                  </a:lnTo>
                  <a:lnTo>
                    <a:pt x="1570" y="21406"/>
                  </a:lnTo>
                  <a:lnTo>
                    <a:pt x="2026" y="21301"/>
                  </a:lnTo>
                  <a:lnTo>
                    <a:pt x="2378" y="21222"/>
                  </a:lnTo>
                  <a:lnTo>
                    <a:pt x="2814" y="21038"/>
                  </a:lnTo>
                  <a:lnTo>
                    <a:pt x="3188" y="20922"/>
                  </a:lnTo>
                  <a:lnTo>
                    <a:pt x="3577" y="20776"/>
                  </a:lnTo>
                  <a:lnTo>
                    <a:pt x="3996" y="20555"/>
                  </a:lnTo>
                  <a:lnTo>
                    <a:pt x="4337" y="20195"/>
                  </a:lnTo>
                  <a:lnTo>
                    <a:pt x="4707" y="19809"/>
                  </a:lnTo>
                  <a:lnTo>
                    <a:pt x="5147" y="19487"/>
                  </a:lnTo>
                  <a:cubicBezTo>
                    <a:pt x="5294" y="19270"/>
                    <a:pt x="5439" y="19052"/>
                    <a:pt x="5586" y="18835"/>
                  </a:cubicBezTo>
                  <a:cubicBezTo>
                    <a:pt x="5705" y="18558"/>
                    <a:pt x="5823" y="18288"/>
                    <a:pt x="5942" y="18020"/>
                  </a:cubicBezTo>
                  <a:cubicBezTo>
                    <a:pt x="6072" y="17701"/>
                    <a:pt x="6199" y="17372"/>
                    <a:pt x="6329" y="17053"/>
                  </a:cubicBezTo>
                  <a:cubicBezTo>
                    <a:pt x="6534" y="16365"/>
                    <a:pt x="6897" y="15200"/>
                    <a:pt x="7173" y="13898"/>
                  </a:cubicBezTo>
                  <a:cubicBezTo>
                    <a:pt x="7370" y="12835"/>
                    <a:pt x="7724" y="10909"/>
                    <a:pt x="7988" y="9242"/>
                  </a:cubicBezTo>
                  <a:cubicBezTo>
                    <a:pt x="8167" y="7941"/>
                    <a:pt x="8502" y="5402"/>
                    <a:pt x="8761" y="3900"/>
                  </a:cubicBezTo>
                  <a:cubicBezTo>
                    <a:pt x="8951" y="2867"/>
                    <a:pt x="9018" y="1149"/>
                    <a:pt x="9888" y="497"/>
                  </a:cubicBezTo>
                  <a:cubicBezTo>
                    <a:pt x="10759" y="-155"/>
                    <a:pt x="12889" y="-151"/>
                    <a:pt x="13703" y="420"/>
                  </a:cubicBezTo>
                  <a:cubicBezTo>
                    <a:pt x="14517" y="990"/>
                    <a:pt x="14463" y="2401"/>
                    <a:pt x="14772" y="3913"/>
                  </a:cubicBezTo>
                  <a:cubicBezTo>
                    <a:pt x="15081" y="5425"/>
                    <a:pt x="15358" y="8147"/>
                    <a:pt x="15552" y="9493"/>
                  </a:cubicBezTo>
                  <a:cubicBezTo>
                    <a:pt x="15811" y="11205"/>
                    <a:pt x="16127" y="13122"/>
                    <a:pt x="16327" y="14181"/>
                  </a:cubicBezTo>
                  <a:cubicBezTo>
                    <a:pt x="16595" y="15453"/>
                    <a:pt x="16947" y="16461"/>
                    <a:pt x="17153" y="17124"/>
                  </a:cubicBezTo>
                  <a:cubicBezTo>
                    <a:pt x="17293" y="17467"/>
                    <a:pt x="17431" y="17808"/>
                    <a:pt x="17563" y="18155"/>
                  </a:cubicBezTo>
                  <a:lnTo>
                    <a:pt x="18025" y="18947"/>
                  </a:lnTo>
                  <a:cubicBezTo>
                    <a:pt x="18140" y="19097"/>
                    <a:pt x="18256" y="19255"/>
                    <a:pt x="18369" y="19410"/>
                  </a:cubicBezTo>
                  <a:lnTo>
                    <a:pt x="18805" y="19982"/>
                  </a:lnTo>
                  <a:lnTo>
                    <a:pt x="19243" y="20347"/>
                  </a:lnTo>
                  <a:lnTo>
                    <a:pt x="19682" y="20617"/>
                  </a:lnTo>
                  <a:cubicBezTo>
                    <a:pt x="19770" y="20656"/>
                    <a:pt x="19855" y="20701"/>
                    <a:pt x="19943" y="20739"/>
                  </a:cubicBezTo>
                  <a:lnTo>
                    <a:pt x="20408" y="20922"/>
                  </a:lnTo>
                  <a:lnTo>
                    <a:pt x="20848" y="21070"/>
                  </a:lnTo>
                  <a:lnTo>
                    <a:pt x="21090" y="21091"/>
                  </a:lnTo>
                  <a:lnTo>
                    <a:pt x="21600" y="2131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65024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1" name="Narrow      Band…"/>
            <p:cNvSpPr txBox="1"/>
            <p:nvPr/>
          </p:nvSpPr>
          <p:spPr>
            <a:xfrm>
              <a:off x="-1" y="-1"/>
              <a:ext cx="6020674" cy="1234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65024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Narrow</a:t>
              </a:r>
              <a:br/>
              <a:r>
                <a:t>     Band</a:t>
              </a:r>
            </a:p>
            <a:p>
              <a:pPr defTabSz="65024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Filter</a:t>
              </a:r>
            </a:p>
          </p:txBody>
        </p:sp>
      </p:grpSp>
      <p:sp>
        <p:nvSpPr>
          <p:cNvPr id="653" name="Freeform 63"/>
          <p:cNvSpPr/>
          <p:nvPr/>
        </p:nvSpPr>
        <p:spPr>
          <a:xfrm>
            <a:off x="5968622" y="4680085"/>
            <a:ext cx="1733975" cy="3250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01" extrusionOk="0">
                <a:moveTo>
                  <a:pt x="0" y="20684"/>
                </a:moveTo>
                <a:cubicBezTo>
                  <a:pt x="563" y="20684"/>
                  <a:pt x="2559" y="20722"/>
                  <a:pt x="3459" y="20684"/>
                </a:cubicBezTo>
                <a:cubicBezTo>
                  <a:pt x="4359" y="20645"/>
                  <a:pt x="4838" y="20492"/>
                  <a:pt x="5484" y="20339"/>
                </a:cubicBezTo>
                <a:cubicBezTo>
                  <a:pt x="6131" y="20187"/>
                  <a:pt x="6975" y="20263"/>
                  <a:pt x="7341" y="19766"/>
                </a:cubicBezTo>
                <a:cubicBezTo>
                  <a:pt x="7706" y="19269"/>
                  <a:pt x="7538" y="18887"/>
                  <a:pt x="7763" y="17243"/>
                </a:cubicBezTo>
                <a:cubicBezTo>
                  <a:pt x="7988" y="15599"/>
                  <a:pt x="8381" y="12617"/>
                  <a:pt x="8775" y="9788"/>
                </a:cubicBezTo>
                <a:cubicBezTo>
                  <a:pt x="9169" y="6959"/>
                  <a:pt x="9675" y="1377"/>
                  <a:pt x="10069" y="269"/>
                </a:cubicBezTo>
                <a:cubicBezTo>
                  <a:pt x="10463" y="-840"/>
                  <a:pt x="10856" y="1760"/>
                  <a:pt x="11081" y="3021"/>
                </a:cubicBezTo>
                <a:cubicBezTo>
                  <a:pt x="11306" y="4283"/>
                  <a:pt x="11194" y="5353"/>
                  <a:pt x="11475" y="7915"/>
                </a:cubicBezTo>
                <a:cubicBezTo>
                  <a:pt x="11756" y="10476"/>
                  <a:pt x="12487" y="16516"/>
                  <a:pt x="12769" y="18390"/>
                </a:cubicBezTo>
                <a:cubicBezTo>
                  <a:pt x="13050" y="20263"/>
                  <a:pt x="12825" y="18887"/>
                  <a:pt x="13106" y="19231"/>
                </a:cubicBezTo>
                <a:cubicBezTo>
                  <a:pt x="13387" y="19575"/>
                  <a:pt x="13106" y="20301"/>
                  <a:pt x="14512" y="20531"/>
                </a:cubicBezTo>
                <a:cubicBezTo>
                  <a:pt x="15919" y="20760"/>
                  <a:pt x="20137" y="20645"/>
                  <a:pt x="21600" y="20684"/>
                </a:cubicBez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4" name="Line 65"/>
          <p:cNvSpPr/>
          <p:nvPr/>
        </p:nvSpPr>
        <p:spPr>
          <a:xfrm>
            <a:off x="6136169" y="1740435"/>
            <a:ext cx="1" cy="7586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5" name="Line 66"/>
          <p:cNvSpPr/>
          <p:nvPr/>
        </p:nvSpPr>
        <p:spPr>
          <a:xfrm>
            <a:off x="7969484" y="1740435"/>
            <a:ext cx="1" cy="7586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6" name="Text Box 68"/>
          <p:cNvSpPr txBox="1"/>
          <p:nvPr/>
        </p:nvSpPr>
        <p:spPr>
          <a:xfrm>
            <a:off x="5536729" y="1749608"/>
            <a:ext cx="1627858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300"/>
              </a:spcBef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AOI = 8.0°</a:t>
            </a:r>
          </a:p>
        </p:txBody>
      </p:sp>
      <p:sp>
        <p:nvSpPr>
          <p:cNvPr id="657" name="Text Box 69"/>
          <p:cNvSpPr txBox="1"/>
          <p:nvPr/>
        </p:nvSpPr>
        <p:spPr>
          <a:xfrm>
            <a:off x="7519058" y="1749608"/>
            <a:ext cx="1230490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300"/>
              </a:spcBef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AOI = 0</a:t>
            </a:r>
          </a:p>
        </p:txBody>
      </p:sp>
      <p:grpSp>
        <p:nvGrpSpPr>
          <p:cNvPr id="660" name="Freeform 70"/>
          <p:cNvGrpSpPr/>
          <p:nvPr/>
        </p:nvGrpSpPr>
        <p:grpSpPr>
          <a:xfrm>
            <a:off x="4984921" y="2616850"/>
            <a:ext cx="10451626" cy="5340689"/>
            <a:chOff x="0" y="0"/>
            <a:chExt cx="10451624" cy="5340688"/>
          </a:xfrm>
        </p:grpSpPr>
        <p:sp>
          <p:nvSpPr>
            <p:cNvPr id="658" name="Shape"/>
            <p:cNvSpPr/>
            <p:nvPr/>
          </p:nvSpPr>
          <p:spPr>
            <a:xfrm>
              <a:off x="-1" y="382"/>
              <a:ext cx="10451626" cy="534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extrusionOk="0">
                  <a:moveTo>
                    <a:pt x="21600" y="21149"/>
                  </a:moveTo>
                  <a:cubicBezTo>
                    <a:pt x="18213" y="21350"/>
                    <a:pt x="3403" y="21350"/>
                    <a:pt x="0" y="21195"/>
                  </a:cubicBezTo>
                  <a:lnTo>
                    <a:pt x="1178" y="20219"/>
                  </a:lnTo>
                  <a:cubicBezTo>
                    <a:pt x="1570" y="19893"/>
                    <a:pt x="2039" y="19158"/>
                    <a:pt x="2362" y="18309"/>
                  </a:cubicBezTo>
                  <a:cubicBezTo>
                    <a:pt x="2686" y="17461"/>
                    <a:pt x="2804" y="17710"/>
                    <a:pt x="3120" y="15122"/>
                  </a:cubicBezTo>
                  <a:cubicBezTo>
                    <a:pt x="3437" y="12535"/>
                    <a:pt x="3779" y="7309"/>
                    <a:pt x="4104" y="4864"/>
                  </a:cubicBezTo>
                  <a:cubicBezTo>
                    <a:pt x="4307" y="3767"/>
                    <a:pt x="4140" y="1313"/>
                    <a:pt x="5636" y="532"/>
                  </a:cubicBezTo>
                  <a:cubicBezTo>
                    <a:pt x="7131" y="-250"/>
                    <a:pt x="11373" y="17"/>
                    <a:pt x="13082" y="174"/>
                  </a:cubicBezTo>
                  <a:cubicBezTo>
                    <a:pt x="14790" y="331"/>
                    <a:pt x="15261" y="484"/>
                    <a:pt x="15884" y="1474"/>
                  </a:cubicBezTo>
                  <a:cubicBezTo>
                    <a:pt x="16506" y="2465"/>
                    <a:pt x="16497" y="4036"/>
                    <a:pt x="16819" y="6113"/>
                  </a:cubicBezTo>
                  <a:cubicBezTo>
                    <a:pt x="17140" y="8191"/>
                    <a:pt x="17494" y="12061"/>
                    <a:pt x="17817" y="13938"/>
                  </a:cubicBezTo>
                  <a:cubicBezTo>
                    <a:pt x="18141" y="15814"/>
                    <a:pt x="18380" y="16483"/>
                    <a:pt x="18636" y="17292"/>
                  </a:cubicBezTo>
                  <a:cubicBezTo>
                    <a:pt x="18893" y="18100"/>
                    <a:pt x="19081" y="18341"/>
                    <a:pt x="19362" y="18790"/>
                  </a:cubicBezTo>
                  <a:cubicBezTo>
                    <a:pt x="19644" y="19239"/>
                    <a:pt x="19953" y="19599"/>
                    <a:pt x="20326" y="19992"/>
                  </a:cubicBezTo>
                  <a:cubicBezTo>
                    <a:pt x="20698" y="20385"/>
                    <a:pt x="21136" y="20844"/>
                    <a:pt x="21600" y="21149"/>
                  </a:cubicBezTo>
                  <a:close/>
                </a:path>
              </a:pathLst>
            </a:custGeom>
            <a:noFill/>
            <a:ln w="25400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65024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9" name="Solar Blocking Filter"/>
            <p:cNvSpPr txBox="1"/>
            <p:nvPr/>
          </p:nvSpPr>
          <p:spPr>
            <a:xfrm>
              <a:off x="0" y="0"/>
              <a:ext cx="10451625" cy="1234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65024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Solar</a:t>
              </a:r>
              <a:br/>
              <a:r>
                <a:t>Blocking</a:t>
              </a:r>
              <a:br/>
              <a:r>
                <a:t>Filter</a:t>
              </a:r>
            </a:p>
          </p:txBody>
        </p:sp>
      </p:grpSp>
      <p:grpSp>
        <p:nvGrpSpPr>
          <p:cNvPr id="673" name="Group 91"/>
          <p:cNvGrpSpPr/>
          <p:nvPr/>
        </p:nvGrpSpPr>
        <p:grpSpPr>
          <a:xfrm>
            <a:off x="-232922" y="1848809"/>
            <a:ext cx="2133501" cy="6502401"/>
            <a:chOff x="0" y="0"/>
            <a:chExt cx="2133499" cy="6502400"/>
          </a:xfrm>
        </p:grpSpPr>
        <p:sp>
          <p:nvSpPr>
            <p:cNvPr id="661" name="Rectangle 74"/>
            <p:cNvSpPr/>
            <p:nvPr/>
          </p:nvSpPr>
          <p:spPr>
            <a:xfrm>
              <a:off x="-1" y="0"/>
              <a:ext cx="2133501" cy="6502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2" name="Text Box 75"/>
            <p:cNvSpPr txBox="1"/>
            <p:nvPr/>
          </p:nvSpPr>
          <p:spPr>
            <a:xfrm>
              <a:off x="768687" y="280246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1.00</a:t>
              </a:r>
            </a:p>
          </p:txBody>
        </p:sp>
        <p:sp>
          <p:nvSpPr>
            <p:cNvPr id="663" name="Text Box 76"/>
            <p:cNvSpPr txBox="1"/>
            <p:nvPr/>
          </p:nvSpPr>
          <p:spPr>
            <a:xfrm>
              <a:off x="784374" y="849206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0.90</a:t>
              </a:r>
            </a:p>
          </p:txBody>
        </p:sp>
        <p:sp>
          <p:nvSpPr>
            <p:cNvPr id="664" name="Text Box 77"/>
            <p:cNvSpPr txBox="1"/>
            <p:nvPr/>
          </p:nvSpPr>
          <p:spPr>
            <a:xfrm>
              <a:off x="789604" y="1418166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0.80</a:t>
              </a:r>
            </a:p>
          </p:txBody>
        </p:sp>
        <p:sp>
          <p:nvSpPr>
            <p:cNvPr id="665" name="Text Box 78"/>
            <p:cNvSpPr txBox="1"/>
            <p:nvPr/>
          </p:nvSpPr>
          <p:spPr>
            <a:xfrm>
              <a:off x="794833" y="1987126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0.70</a:t>
              </a:r>
            </a:p>
          </p:txBody>
        </p:sp>
        <p:sp>
          <p:nvSpPr>
            <p:cNvPr id="666" name="Text Box 79"/>
            <p:cNvSpPr txBox="1"/>
            <p:nvPr/>
          </p:nvSpPr>
          <p:spPr>
            <a:xfrm>
              <a:off x="789604" y="2551571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0.60</a:t>
              </a:r>
            </a:p>
          </p:txBody>
        </p:sp>
        <p:sp>
          <p:nvSpPr>
            <p:cNvPr id="667" name="Text Box 80"/>
            <p:cNvSpPr txBox="1"/>
            <p:nvPr/>
          </p:nvSpPr>
          <p:spPr>
            <a:xfrm>
              <a:off x="784374" y="3116015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0.50</a:t>
              </a:r>
            </a:p>
          </p:txBody>
        </p:sp>
        <p:sp>
          <p:nvSpPr>
            <p:cNvPr id="668" name="Text Box 81"/>
            <p:cNvSpPr txBox="1"/>
            <p:nvPr/>
          </p:nvSpPr>
          <p:spPr>
            <a:xfrm>
              <a:off x="779145" y="3680460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0.40</a:t>
              </a:r>
            </a:p>
          </p:txBody>
        </p:sp>
        <p:sp>
          <p:nvSpPr>
            <p:cNvPr id="669" name="Text Box 82"/>
            <p:cNvSpPr txBox="1"/>
            <p:nvPr/>
          </p:nvSpPr>
          <p:spPr>
            <a:xfrm>
              <a:off x="773916" y="4244904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0.30</a:t>
              </a:r>
            </a:p>
          </p:txBody>
        </p:sp>
        <p:sp>
          <p:nvSpPr>
            <p:cNvPr id="670" name="Text Box 83"/>
            <p:cNvSpPr txBox="1"/>
            <p:nvPr/>
          </p:nvSpPr>
          <p:spPr>
            <a:xfrm>
              <a:off x="779145" y="4795802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0.20</a:t>
              </a:r>
            </a:p>
          </p:txBody>
        </p:sp>
        <p:sp>
          <p:nvSpPr>
            <p:cNvPr id="671" name="Text Box 84"/>
            <p:cNvSpPr txBox="1"/>
            <p:nvPr/>
          </p:nvSpPr>
          <p:spPr>
            <a:xfrm>
              <a:off x="784374" y="5346700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0.10</a:t>
              </a:r>
            </a:p>
          </p:txBody>
        </p:sp>
        <p:sp>
          <p:nvSpPr>
            <p:cNvPr id="672" name="Text Box 85"/>
            <p:cNvSpPr txBox="1"/>
            <p:nvPr/>
          </p:nvSpPr>
          <p:spPr>
            <a:xfrm>
              <a:off x="779145" y="5929206"/>
              <a:ext cx="11295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914400">
                <a:spcBef>
                  <a:spcPts val="1100"/>
                </a:spcBef>
                <a:defRPr sz="18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0.00</a:t>
              </a:r>
            </a:p>
          </p:txBody>
        </p:sp>
      </p:grpSp>
      <p:sp>
        <p:nvSpPr>
          <p:cNvPr id="674" name="Text Box 86"/>
          <p:cNvSpPr txBox="1"/>
          <p:nvPr/>
        </p:nvSpPr>
        <p:spPr>
          <a:xfrm rot="5400000">
            <a:off x="1401609" y="8455349"/>
            <a:ext cx="9753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spcBef>
                <a:spcPts val="1100"/>
              </a:spcBef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775.0</a:t>
            </a:r>
          </a:p>
        </p:txBody>
      </p:sp>
      <p:sp>
        <p:nvSpPr>
          <p:cNvPr id="675" name="Line 89"/>
          <p:cNvSpPr/>
          <p:nvPr/>
        </p:nvSpPr>
        <p:spPr>
          <a:xfrm>
            <a:off x="1900578" y="7901912"/>
            <a:ext cx="8886614" cy="1"/>
          </a:xfrm>
          <a:prstGeom prst="line">
            <a:avLst/>
          </a:prstGeom>
          <a:ln w="177800">
            <a:solidFill>
              <a:srgbClr val="C0C0C0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6" name="Text Box 69"/>
          <p:cNvSpPr txBox="1"/>
          <p:nvPr/>
        </p:nvSpPr>
        <p:spPr>
          <a:xfrm rot="16200000">
            <a:off x="-1318412" y="4724578"/>
            <a:ext cx="4457180" cy="368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spcBef>
                <a:spcPts val="1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Filter Transmission</a:t>
            </a:r>
          </a:p>
        </p:txBody>
      </p:sp>
      <p:sp>
        <p:nvSpPr>
          <p:cNvPr id="677" name="Text Box 69"/>
          <p:cNvSpPr txBox="1"/>
          <p:nvPr/>
        </p:nvSpPr>
        <p:spPr>
          <a:xfrm>
            <a:off x="4209521" y="8928738"/>
            <a:ext cx="4457180" cy="368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spcBef>
                <a:spcPts val="1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Wavelength (nm)</a:t>
            </a:r>
          </a:p>
        </p:txBody>
      </p:sp>
      <p:sp>
        <p:nvSpPr>
          <p:cNvPr id="678" name="Text Box 69"/>
          <p:cNvSpPr txBox="1"/>
          <p:nvPr/>
        </p:nvSpPr>
        <p:spPr>
          <a:xfrm rot="16200000">
            <a:off x="6345820" y="6772673"/>
            <a:ext cx="191606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spcBef>
                <a:spcPts val="15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Lightning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49996 0.000000" pathEditMode="relative">
                                      <p:cBhvr>
                                        <p:cTn id="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49296 0.000000" pathEditMode="relative">
                                      <p:cBhvr>
                                        <p:cTn id="9" dur="3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angle 687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 Variable Pixel Design Provides Near Uniform Spatial Uniformity of Data Over the Full Disk</a:t>
            </a:r>
          </a:p>
        </p:txBody>
      </p:sp>
      <p:pic>
        <p:nvPicPr>
          <p:cNvPr id="6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804" t="3981" r="10251" b="4369"/>
          <a:stretch>
            <a:fillRect/>
          </a:stretch>
        </p:blipFill>
        <p:spPr>
          <a:xfrm>
            <a:off x="6583680" y="2183271"/>
            <a:ext cx="6082454" cy="4472658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Text Box 7"/>
          <p:cNvSpPr txBox="1"/>
          <p:nvPr/>
        </p:nvSpPr>
        <p:spPr>
          <a:xfrm>
            <a:off x="7802880" y="6865902"/>
            <a:ext cx="3021345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Variable Pitch</a:t>
            </a:r>
          </a:p>
          <a:p>
            <a:pPr algn="l" defTabSz="65024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1300 x1372, 8 km GSD at Nadir</a:t>
            </a:r>
          </a:p>
        </p:txBody>
      </p:sp>
      <p:grpSp>
        <p:nvGrpSpPr>
          <p:cNvPr id="770" name="Group 337"/>
          <p:cNvGrpSpPr/>
          <p:nvPr/>
        </p:nvGrpSpPr>
        <p:grpSpPr>
          <a:xfrm>
            <a:off x="150142" y="2047805"/>
            <a:ext cx="6305745" cy="4970780"/>
            <a:chOff x="0" y="0"/>
            <a:chExt cx="6305743" cy="4970779"/>
          </a:xfrm>
        </p:grpSpPr>
        <p:sp>
          <p:nvSpPr>
            <p:cNvPr id="683" name="WordArt 688"/>
            <p:cNvSpPr txBox="1"/>
            <p:nvPr/>
          </p:nvSpPr>
          <p:spPr>
            <a:xfrm>
              <a:off x="1247422" y="1424657"/>
              <a:ext cx="1733973" cy="921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l" defTabSz="461670">
                <a:defRPr sz="5112" b="0">
                  <a:ln w="6778">
                    <a:solidFill>
                      <a:srgbClr val="000000"/>
                    </a:solidFill>
                  </a:ln>
                  <a:solidFill>
                    <a:srgbClr val="1F497D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0038</a:t>
              </a:r>
            </a:p>
          </p:txBody>
        </p:sp>
        <p:sp>
          <p:nvSpPr>
            <p:cNvPr id="684" name="Rectangle 689"/>
            <p:cNvSpPr/>
            <p:nvPr/>
          </p:nvSpPr>
          <p:spPr>
            <a:xfrm>
              <a:off x="883919" y="598311"/>
              <a:ext cx="5238045" cy="3720818"/>
            </a:xfrm>
            <a:prstGeom prst="rect">
              <a:avLst/>
            </a:prstGeom>
            <a:solidFill>
              <a:srgbClr val="EAEAEA"/>
            </a:solidFill>
            <a:ln w="317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5" name="Line 690"/>
            <p:cNvSpPr/>
            <p:nvPr/>
          </p:nvSpPr>
          <p:spPr>
            <a:xfrm>
              <a:off x="3794195" y="2689013"/>
              <a:ext cx="1" cy="4109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6" name="Line 691"/>
            <p:cNvSpPr/>
            <p:nvPr/>
          </p:nvSpPr>
          <p:spPr>
            <a:xfrm>
              <a:off x="5108222" y="3111217"/>
              <a:ext cx="1" cy="4131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7" name="Line 693"/>
            <p:cNvSpPr/>
            <p:nvPr/>
          </p:nvSpPr>
          <p:spPr>
            <a:xfrm>
              <a:off x="883919" y="3948853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8" name="Line 694"/>
            <p:cNvSpPr/>
            <p:nvPr/>
          </p:nvSpPr>
          <p:spPr>
            <a:xfrm>
              <a:off x="883919" y="3571804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9" name="Line 695"/>
            <p:cNvSpPr/>
            <p:nvPr/>
          </p:nvSpPr>
          <p:spPr>
            <a:xfrm>
              <a:off x="883919" y="3201529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0" name="Line 696"/>
            <p:cNvSpPr/>
            <p:nvPr/>
          </p:nvSpPr>
          <p:spPr>
            <a:xfrm>
              <a:off x="883919" y="2831253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1" name="Line 697"/>
            <p:cNvSpPr/>
            <p:nvPr/>
          </p:nvSpPr>
          <p:spPr>
            <a:xfrm>
              <a:off x="883919" y="2463235"/>
              <a:ext cx="5238045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2" name="Line 698"/>
            <p:cNvSpPr/>
            <p:nvPr/>
          </p:nvSpPr>
          <p:spPr>
            <a:xfrm>
              <a:off x="883919" y="2086186"/>
              <a:ext cx="5238045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3" name="Line 699"/>
            <p:cNvSpPr/>
            <p:nvPr/>
          </p:nvSpPr>
          <p:spPr>
            <a:xfrm>
              <a:off x="883919" y="1715911"/>
              <a:ext cx="5238045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4" name="Line 700"/>
            <p:cNvSpPr/>
            <p:nvPr/>
          </p:nvSpPr>
          <p:spPr>
            <a:xfrm>
              <a:off x="883919" y="1345635"/>
              <a:ext cx="5238045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5" name="Line 701"/>
            <p:cNvSpPr/>
            <p:nvPr/>
          </p:nvSpPr>
          <p:spPr>
            <a:xfrm>
              <a:off x="883919" y="968586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6" name="Line 702"/>
            <p:cNvSpPr/>
            <p:nvPr/>
          </p:nvSpPr>
          <p:spPr>
            <a:xfrm>
              <a:off x="883919" y="598311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7" name="Line 703"/>
            <p:cNvSpPr/>
            <p:nvPr/>
          </p:nvSpPr>
          <p:spPr>
            <a:xfrm flipH="1">
              <a:off x="1358053" y="598311"/>
              <a:ext cx="1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8" name="Line 704"/>
            <p:cNvSpPr/>
            <p:nvPr/>
          </p:nvSpPr>
          <p:spPr>
            <a:xfrm>
              <a:off x="1834444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9" name="Line 705"/>
            <p:cNvSpPr/>
            <p:nvPr/>
          </p:nvSpPr>
          <p:spPr>
            <a:xfrm flipH="1">
              <a:off x="2315350" y="598311"/>
              <a:ext cx="1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0" name="Line 706"/>
            <p:cNvSpPr/>
            <p:nvPr/>
          </p:nvSpPr>
          <p:spPr>
            <a:xfrm>
              <a:off x="2789484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1" name="Line 707"/>
            <p:cNvSpPr/>
            <p:nvPr/>
          </p:nvSpPr>
          <p:spPr>
            <a:xfrm>
              <a:off x="3265875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2" name="Line 708"/>
            <p:cNvSpPr/>
            <p:nvPr/>
          </p:nvSpPr>
          <p:spPr>
            <a:xfrm>
              <a:off x="3740008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3" name="Line 709"/>
            <p:cNvSpPr/>
            <p:nvPr/>
          </p:nvSpPr>
          <p:spPr>
            <a:xfrm>
              <a:off x="4216399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4" name="Line 710"/>
            <p:cNvSpPr/>
            <p:nvPr/>
          </p:nvSpPr>
          <p:spPr>
            <a:xfrm flipH="1">
              <a:off x="4692790" y="598311"/>
              <a:ext cx="1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5" name="Line 711"/>
            <p:cNvSpPr/>
            <p:nvPr/>
          </p:nvSpPr>
          <p:spPr>
            <a:xfrm>
              <a:off x="5171439" y="598311"/>
              <a:ext cx="2259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6" name="Line 712"/>
            <p:cNvSpPr/>
            <p:nvPr/>
          </p:nvSpPr>
          <p:spPr>
            <a:xfrm>
              <a:off x="5647830" y="598311"/>
              <a:ext cx="2259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7" name="Line 713"/>
            <p:cNvSpPr/>
            <p:nvPr/>
          </p:nvSpPr>
          <p:spPr>
            <a:xfrm>
              <a:off x="6121964" y="598311"/>
              <a:ext cx="2258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8" name="Line 714"/>
            <p:cNvSpPr/>
            <p:nvPr/>
          </p:nvSpPr>
          <p:spPr>
            <a:xfrm>
              <a:off x="883919" y="598311"/>
              <a:ext cx="2259" cy="372081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9" name="Line 715"/>
            <p:cNvSpPr/>
            <p:nvPr/>
          </p:nvSpPr>
          <p:spPr>
            <a:xfrm>
              <a:off x="854568" y="4319129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0" name="Line 716"/>
            <p:cNvSpPr/>
            <p:nvPr/>
          </p:nvSpPr>
          <p:spPr>
            <a:xfrm>
              <a:off x="854568" y="3948853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1" name="Line 717"/>
            <p:cNvSpPr/>
            <p:nvPr/>
          </p:nvSpPr>
          <p:spPr>
            <a:xfrm>
              <a:off x="854568" y="3571804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2" name="Line 718"/>
            <p:cNvSpPr/>
            <p:nvPr/>
          </p:nvSpPr>
          <p:spPr>
            <a:xfrm>
              <a:off x="854568" y="3201529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Line 719"/>
            <p:cNvSpPr/>
            <p:nvPr/>
          </p:nvSpPr>
          <p:spPr>
            <a:xfrm>
              <a:off x="854568" y="2831253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4" name="Line 720"/>
            <p:cNvSpPr/>
            <p:nvPr/>
          </p:nvSpPr>
          <p:spPr>
            <a:xfrm>
              <a:off x="854568" y="2463235"/>
              <a:ext cx="29352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5" name="Line 721"/>
            <p:cNvSpPr/>
            <p:nvPr/>
          </p:nvSpPr>
          <p:spPr>
            <a:xfrm>
              <a:off x="854568" y="2086186"/>
              <a:ext cx="29352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6" name="Line 722"/>
            <p:cNvSpPr/>
            <p:nvPr/>
          </p:nvSpPr>
          <p:spPr>
            <a:xfrm>
              <a:off x="854568" y="1715911"/>
              <a:ext cx="29352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7" name="Line 723"/>
            <p:cNvSpPr/>
            <p:nvPr/>
          </p:nvSpPr>
          <p:spPr>
            <a:xfrm>
              <a:off x="854568" y="1345635"/>
              <a:ext cx="29352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8" name="Line 724"/>
            <p:cNvSpPr/>
            <p:nvPr/>
          </p:nvSpPr>
          <p:spPr>
            <a:xfrm>
              <a:off x="854568" y="968586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9" name="Line 725"/>
            <p:cNvSpPr/>
            <p:nvPr/>
          </p:nvSpPr>
          <p:spPr>
            <a:xfrm>
              <a:off x="854568" y="598311"/>
              <a:ext cx="29352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0" name="Line 726"/>
            <p:cNvSpPr/>
            <p:nvPr/>
          </p:nvSpPr>
          <p:spPr>
            <a:xfrm>
              <a:off x="883919" y="4319129"/>
              <a:ext cx="5238045" cy="225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1" name="Line 727"/>
            <p:cNvSpPr/>
            <p:nvPr/>
          </p:nvSpPr>
          <p:spPr>
            <a:xfrm flipV="1">
              <a:off x="883919" y="4319129"/>
              <a:ext cx="2259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2" name="Line 728"/>
            <p:cNvSpPr/>
            <p:nvPr/>
          </p:nvSpPr>
          <p:spPr>
            <a:xfrm flipV="1">
              <a:off x="1358053" y="4319129"/>
              <a:ext cx="1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3" name="Line 729"/>
            <p:cNvSpPr/>
            <p:nvPr/>
          </p:nvSpPr>
          <p:spPr>
            <a:xfrm flipV="1">
              <a:off x="1834444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4" name="Line 730"/>
            <p:cNvSpPr/>
            <p:nvPr/>
          </p:nvSpPr>
          <p:spPr>
            <a:xfrm flipV="1">
              <a:off x="2315351" y="4319129"/>
              <a:ext cx="1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Line 731"/>
            <p:cNvSpPr/>
            <p:nvPr/>
          </p:nvSpPr>
          <p:spPr>
            <a:xfrm flipV="1">
              <a:off x="2789484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6" name="Line 732"/>
            <p:cNvSpPr/>
            <p:nvPr/>
          </p:nvSpPr>
          <p:spPr>
            <a:xfrm flipV="1">
              <a:off x="3265875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7" name="Line 733"/>
            <p:cNvSpPr/>
            <p:nvPr/>
          </p:nvSpPr>
          <p:spPr>
            <a:xfrm flipV="1">
              <a:off x="3740008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8" name="Line 734"/>
            <p:cNvSpPr/>
            <p:nvPr/>
          </p:nvSpPr>
          <p:spPr>
            <a:xfrm flipV="1">
              <a:off x="4216399" y="4319129"/>
              <a:ext cx="2259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9" name="Line 735"/>
            <p:cNvSpPr/>
            <p:nvPr/>
          </p:nvSpPr>
          <p:spPr>
            <a:xfrm flipV="1">
              <a:off x="4692790" y="4319129"/>
              <a:ext cx="1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0" name="Line 736"/>
            <p:cNvSpPr/>
            <p:nvPr/>
          </p:nvSpPr>
          <p:spPr>
            <a:xfrm flipV="1">
              <a:off x="5171439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1" name="Line 737"/>
            <p:cNvSpPr/>
            <p:nvPr/>
          </p:nvSpPr>
          <p:spPr>
            <a:xfrm flipV="1">
              <a:off x="5647831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2" name="Line 738"/>
            <p:cNvSpPr/>
            <p:nvPr/>
          </p:nvSpPr>
          <p:spPr>
            <a:xfrm flipV="1">
              <a:off x="6121964" y="4319129"/>
              <a:ext cx="2258" cy="316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3" name="Freeform 739"/>
            <p:cNvSpPr/>
            <p:nvPr/>
          </p:nvSpPr>
          <p:spPr>
            <a:xfrm>
              <a:off x="877146" y="453813"/>
              <a:ext cx="5019041" cy="349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9" y="21600"/>
                  </a:lnTo>
                  <a:lnTo>
                    <a:pt x="574" y="21561"/>
                  </a:lnTo>
                  <a:lnTo>
                    <a:pt x="1297" y="21561"/>
                  </a:lnTo>
                  <a:lnTo>
                    <a:pt x="1347" y="21522"/>
                  </a:lnTo>
                  <a:lnTo>
                    <a:pt x="1771" y="21522"/>
                  </a:lnTo>
                  <a:lnTo>
                    <a:pt x="1821" y="21484"/>
                  </a:lnTo>
                  <a:lnTo>
                    <a:pt x="2145" y="21484"/>
                  </a:lnTo>
                  <a:lnTo>
                    <a:pt x="2170" y="21445"/>
                  </a:lnTo>
                  <a:lnTo>
                    <a:pt x="2469" y="21445"/>
                  </a:lnTo>
                  <a:lnTo>
                    <a:pt x="2494" y="21406"/>
                  </a:lnTo>
                  <a:lnTo>
                    <a:pt x="2744" y="21406"/>
                  </a:lnTo>
                  <a:lnTo>
                    <a:pt x="2769" y="21367"/>
                  </a:lnTo>
                  <a:lnTo>
                    <a:pt x="2993" y="21367"/>
                  </a:lnTo>
                  <a:lnTo>
                    <a:pt x="3018" y="21329"/>
                  </a:lnTo>
                  <a:lnTo>
                    <a:pt x="3218" y="21329"/>
                  </a:lnTo>
                  <a:lnTo>
                    <a:pt x="3242" y="21290"/>
                  </a:lnTo>
                  <a:lnTo>
                    <a:pt x="3417" y="21290"/>
                  </a:lnTo>
                  <a:lnTo>
                    <a:pt x="3442" y="21251"/>
                  </a:lnTo>
                  <a:lnTo>
                    <a:pt x="3617" y="21251"/>
                  </a:lnTo>
                  <a:lnTo>
                    <a:pt x="3667" y="21212"/>
                  </a:lnTo>
                  <a:lnTo>
                    <a:pt x="3816" y="21212"/>
                  </a:lnTo>
                  <a:lnTo>
                    <a:pt x="3841" y="21173"/>
                  </a:lnTo>
                  <a:lnTo>
                    <a:pt x="3991" y="21173"/>
                  </a:lnTo>
                  <a:lnTo>
                    <a:pt x="4016" y="21135"/>
                  </a:lnTo>
                  <a:lnTo>
                    <a:pt x="4165" y="21135"/>
                  </a:lnTo>
                  <a:lnTo>
                    <a:pt x="4190" y="21096"/>
                  </a:lnTo>
                  <a:lnTo>
                    <a:pt x="4365" y="21096"/>
                  </a:lnTo>
                  <a:lnTo>
                    <a:pt x="4390" y="21057"/>
                  </a:lnTo>
                  <a:lnTo>
                    <a:pt x="4515" y="21057"/>
                  </a:lnTo>
                  <a:lnTo>
                    <a:pt x="4539" y="21018"/>
                  </a:lnTo>
                  <a:lnTo>
                    <a:pt x="4664" y="21018"/>
                  </a:lnTo>
                  <a:lnTo>
                    <a:pt x="4689" y="20980"/>
                  </a:lnTo>
                  <a:lnTo>
                    <a:pt x="4814" y="20980"/>
                  </a:lnTo>
                  <a:lnTo>
                    <a:pt x="4839" y="20941"/>
                  </a:lnTo>
                  <a:lnTo>
                    <a:pt x="4939" y="20941"/>
                  </a:lnTo>
                  <a:lnTo>
                    <a:pt x="4964" y="20902"/>
                  </a:lnTo>
                  <a:lnTo>
                    <a:pt x="5088" y="20902"/>
                  </a:lnTo>
                  <a:lnTo>
                    <a:pt x="5113" y="20863"/>
                  </a:lnTo>
                  <a:lnTo>
                    <a:pt x="5213" y="20863"/>
                  </a:lnTo>
                  <a:lnTo>
                    <a:pt x="5238" y="20824"/>
                  </a:lnTo>
                  <a:lnTo>
                    <a:pt x="5363" y="20824"/>
                  </a:lnTo>
                  <a:lnTo>
                    <a:pt x="5388" y="20786"/>
                  </a:lnTo>
                  <a:lnTo>
                    <a:pt x="5487" y="20786"/>
                  </a:lnTo>
                  <a:lnTo>
                    <a:pt x="5512" y="20747"/>
                  </a:lnTo>
                  <a:lnTo>
                    <a:pt x="5612" y="20747"/>
                  </a:lnTo>
                  <a:lnTo>
                    <a:pt x="5637" y="20708"/>
                  </a:lnTo>
                  <a:lnTo>
                    <a:pt x="5737" y="20708"/>
                  </a:lnTo>
                  <a:lnTo>
                    <a:pt x="5762" y="20669"/>
                  </a:lnTo>
                  <a:lnTo>
                    <a:pt x="5861" y="20669"/>
                  </a:lnTo>
                  <a:lnTo>
                    <a:pt x="5886" y="20631"/>
                  </a:lnTo>
                  <a:lnTo>
                    <a:pt x="5936" y="20631"/>
                  </a:lnTo>
                  <a:lnTo>
                    <a:pt x="5986" y="20592"/>
                  </a:lnTo>
                  <a:lnTo>
                    <a:pt x="6061" y="20592"/>
                  </a:lnTo>
                  <a:lnTo>
                    <a:pt x="6111" y="20553"/>
                  </a:lnTo>
                  <a:lnTo>
                    <a:pt x="6161" y="20553"/>
                  </a:lnTo>
                  <a:lnTo>
                    <a:pt x="6186" y="20514"/>
                  </a:lnTo>
                  <a:lnTo>
                    <a:pt x="6285" y="20514"/>
                  </a:lnTo>
                  <a:lnTo>
                    <a:pt x="6310" y="20475"/>
                  </a:lnTo>
                  <a:lnTo>
                    <a:pt x="6385" y="20475"/>
                  </a:lnTo>
                  <a:lnTo>
                    <a:pt x="6410" y="20437"/>
                  </a:lnTo>
                  <a:lnTo>
                    <a:pt x="6510" y="20437"/>
                  </a:lnTo>
                  <a:lnTo>
                    <a:pt x="6535" y="20398"/>
                  </a:lnTo>
                  <a:lnTo>
                    <a:pt x="6610" y="20398"/>
                  </a:lnTo>
                  <a:lnTo>
                    <a:pt x="6635" y="20359"/>
                  </a:lnTo>
                  <a:lnTo>
                    <a:pt x="6685" y="20359"/>
                  </a:lnTo>
                  <a:lnTo>
                    <a:pt x="6734" y="20320"/>
                  </a:lnTo>
                  <a:lnTo>
                    <a:pt x="6784" y="20320"/>
                  </a:lnTo>
                  <a:lnTo>
                    <a:pt x="6809" y="20282"/>
                  </a:lnTo>
                  <a:lnTo>
                    <a:pt x="6884" y="20282"/>
                  </a:lnTo>
                  <a:lnTo>
                    <a:pt x="6909" y="20243"/>
                  </a:lnTo>
                  <a:lnTo>
                    <a:pt x="6984" y="20243"/>
                  </a:lnTo>
                  <a:lnTo>
                    <a:pt x="7009" y="20204"/>
                  </a:lnTo>
                  <a:lnTo>
                    <a:pt x="7084" y="20204"/>
                  </a:lnTo>
                  <a:lnTo>
                    <a:pt x="7109" y="20165"/>
                  </a:lnTo>
                  <a:lnTo>
                    <a:pt x="7158" y="20165"/>
                  </a:lnTo>
                  <a:lnTo>
                    <a:pt x="7208" y="20126"/>
                  </a:lnTo>
                  <a:lnTo>
                    <a:pt x="7258" y="20126"/>
                  </a:lnTo>
                  <a:lnTo>
                    <a:pt x="7308" y="20088"/>
                  </a:lnTo>
                  <a:lnTo>
                    <a:pt x="7358" y="20088"/>
                  </a:lnTo>
                  <a:lnTo>
                    <a:pt x="7383" y="20049"/>
                  </a:lnTo>
                  <a:lnTo>
                    <a:pt x="7458" y="20049"/>
                  </a:lnTo>
                  <a:lnTo>
                    <a:pt x="7483" y="20010"/>
                  </a:lnTo>
                  <a:lnTo>
                    <a:pt x="7533" y="20010"/>
                  </a:lnTo>
                  <a:lnTo>
                    <a:pt x="7558" y="19971"/>
                  </a:lnTo>
                  <a:lnTo>
                    <a:pt x="7607" y="19971"/>
                  </a:lnTo>
                  <a:lnTo>
                    <a:pt x="7657" y="19932"/>
                  </a:lnTo>
                  <a:lnTo>
                    <a:pt x="7707" y="19932"/>
                  </a:lnTo>
                  <a:lnTo>
                    <a:pt x="7757" y="19894"/>
                  </a:lnTo>
                  <a:lnTo>
                    <a:pt x="7782" y="19894"/>
                  </a:lnTo>
                  <a:lnTo>
                    <a:pt x="7807" y="19855"/>
                  </a:lnTo>
                  <a:lnTo>
                    <a:pt x="7882" y="19855"/>
                  </a:lnTo>
                  <a:lnTo>
                    <a:pt x="7907" y="19816"/>
                  </a:lnTo>
                  <a:lnTo>
                    <a:pt x="7982" y="19816"/>
                  </a:lnTo>
                  <a:lnTo>
                    <a:pt x="8006" y="19777"/>
                  </a:lnTo>
                  <a:lnTo>
                    <a:pt x="8031" y="19777"/>
                  </a:lnTo>
                  <a:lnTo>
                    <a:pt x="8056" y="19739"/>
                  </a:lnTo>
                  <a:lnTo>
                    <a:pt x="8106" y="19739"/>
                  </a:lnTo>
                  <a:lnTo>
                    <a:pt x="8131" y="19700"/>
                  </a:lnTo>
                  <a:lnTo>
                    <a:pt x="8206" y="19700"/>
                  </a:lnTo>
                  <a:lnTo>
                    <a:pt x="8231" y="19661"/>
                  </a:lnTo>
                  <a:lnTo>
                    <a:pt x="8256" y="19661"/>
                  </a:lnTo>
                  <a:lnTo>
                    <a:pt x="8306" y="19622"/>
                  </a:lnTo>
                  <a:lnTo>
                    <a:pt x="8356" y="19622"/>
                  </a:lnTo>
                  <a:lnTo>
                    <a:pt x="8381" y="19583"/>
                  </a:lnTo>
                  <a:lnTo>
                    <a:pt x="8430" y="19583"/>
                  </a:lnTo>
                  <a:lnTo>
                    <a:pt x="8455" y="19545"/>
                  </a:lnTo>
                  <a:lnTo>
                    <a:pt x="8480" y="19545"/>
                  </a:lnTo>
                  <a:lnTo>
                    <a:pt x="8530" y="19506"/>
                  </a:lnTo>
                  <a:lnTo>
                    <a:pt x="8555" y="19506"/>
                  </a:lnTo>
                  <a:lnTo>
                    <a:pt x="8580" y="19467"/>
                  </a:lnTo>
                  <a:lnTo>
                    <a:pt x="8655" y="19467"/>
                  </a:lnTo>
                  <a:lnTo>
                    <a:pt x="8680" y="19428"/>
                  </a:lnTo>
                  <a:lnTo>
                    <a:pt x="8730" y="19428"/>
                  </a:lnTo>
                  <a:lnTo>
                    <a:pt x="8755" y="19390"/>
                  </a:lnTo>
                  <a:lnTo>
                    <a:pt x="8780" y="19390"/>
                  </a:lnTo>
                  <a:lnTo>
                    <a:pt x="8830" y="19351"/>
                  </a:lnTo>
                  <a:lnTo>
                    <a:pt x="8855" y="19351"/>
                  </a:lnTo>
                  <a:lnTo>
                    <a:pt x="8879" y="19312"/>
                  </a:lnTo>
                  <a:lnTo>
                    <a:pt x="8929" y="19312"/>
                  </a:lnTo>
                  <a:lnTo>
                    <a:pt x="8954" y="19273"/>
                  </a:lnTo>
                  <a:lnTo>
                    <a:pt x="8979" y="19273"/>
                  </a:lnTo>
                  <a:lnTo>
                    <a:pt x="9029" y="19234"/>
                  </a:lnTo>
                  <a:lnTo>
                    <a:pt x="9079" y="19234"/>
                  </a:lnTo>
                  <a:lnTo>
                    <a:pt x="9129" y="19196"/>
                  </a:lnTo>
                  <a:lnTo>
                    <a:pt x="9154" y="19196"/>
                  </a:lnTo>
                  <a:lnTo>
                    <a:pt x="9179" y="19157"/>
                  </a:lnTo>
                  <a:lnTo>
                    <a:pt x="9229" y="19157"/>
                  </a:lnTo>
                  <a:lnTo>
                    <a:pt x="9254" y="19118"/>
                  </a:lnTo>
                  <a:lnTo>
                    <a:pt x="9279" y="19118"/>
                  </a:lnTo>
                  <a:lnTo>
                    <a:pt x="9328" y="19079"/>
                  </a:lnTo>
                  <a:lnTo>
                    <a:pt x="9353" y="19079"/>
                  </a:lnTo>
                  <a:lnTo>
                    <a:pt x="9378" y="19041"/>
                  </a:lnTo>
                  <a:lnTo>
                    <a:pt x="9428" y="19041"/>
                  </a:lnTo>
                  <a:lnTo>
                    <a:pt x="9478" y="18963"/>
                  </a:lnTo>
                  <a:lnTo>
                    <a:pt x="9528" y="18963"/>
                  </a:lnTo>
                  <a:lnTo>
                    <a:pt x="9553" y="18924"/>
                  </a:lnTo>
                  <a:lnTo>
                    <a:pt x="9578" y="18924"/>
                  </a:lnTo>
                  <a:lnTo>
                    <a:pt x="9628" y="18885"/>
                  </a:lnTo>
                  <a:lnTo>
                    <a:pt x="9653" y="18885"/>
                  </a:lnTo>
                  <a:lnTo>
                    <a:pt x="9678" y="18847"/>
                  </a:lnTo>
                  <a:lnTo>
                    <a:pt x="9727" y="18847"/>
                  </a:lnTo>
                  <a:lnTo>
                    <a:pt x="9752" y="18808"/>
                  </a:lnTo>
                  <a:lnTo>
                    <a:pt x="9802" y="18808"/>
                  </a:lnTo>
                  <a:lnTo>
                    <a:pt x="9827" y="18769"/>
                  </a:lnTo>
                  <a:lnTo>
                    <a:pt x="9852" y="18769"/>
                  </a:lnTo>
                  <a:lnTo>
                    <a:pt x="9902" y="18730"/>
                  </a:lnTo>
                  <a:lnTo>
                    <a:pt x="9927" y="18692"/>
                  </a:lnTo>
                  <a:lnTo>
                    <a:pt x="9952" y="18692"/>
                  </a:lnTo>
                  <a:lnTo>
                    <a:pt x="10002" y="18653"/>
                  </a:lnTo>
                  <a:lnTo>
                    <a:pt x="10027" y="18653"/>
                  </a:lnTo>
                  <a:lnTo>
                    <a:pt x="10052" y="18614"/>
                  </a:lnTo>
                  <a:lnTo>
                    <a:pt x="10102" y="18614"/>
                  </a:lnTo>
                  <a:lnTo>
                    <a:pt x="10127" y="18575"/>
                  </a:lnTo>
                  <a:lnTo>
                    <a:pt x="10176" y="18536"/>
                  </a:lnTo>
                  <a:lnTo>
                    <a:pt x="10201" y="18536"/>
                  </a:lnTo>
                  <a:lnTo>
                    <a:pt x="10226" y="18498"/>
                  </a:lnTo>
                  <a:lnTo>
                    <a:pt x="10276" y="18498"/>
                  </a:lnTo>
                  <a:lnTo>
                    <a:pt x="10301" y="18459"/>
                  </a:lnTo>
                  <a:lnTo>
                    <a:pt x="10326" y="18459"/>
                  </a:lnTo>
                  <a:lnTo>
                    <a:pt x="10376" y="18420"/>
                  </a:lnTo>
                  <a:lnTo>
                    <a:pt x="10401" y="18381"/>
                  </a:lnTo>
                  <a:lnTo>
                    <a:pt x="10451" y="18381"/>
                  </a:lnTo>
                  <a:lnTo>
                    <a:pt x="10501" y="18304"/>
                  </a:lnTo>
                  <a:lnTo>
                    <a:pt x="10551" y="18304"/>
                  </a:lnTo>
                  <a:lnTo>
                    <a:pt x="10576" y="18265"/>
                  </a:lnTo>
                  <a:lnTo>
                    <a:pt x="10625" y="18265"/>
                  </a:lnTo>
                  <a:lnTo>
                    <a:pt x="10675" y="18187"/>
                  </a:lnTo>
                  <a:lnTo>
                    <a:pt x="10725" y="18187"/>
                  </a:lnTo>
                  <a:lnTo>
                    <a:pt x="10750" y="18149"/>
                  </a:lnTo>
                  <a:lnTo>
                    <a:pt x="10800" y="18110"/>
                  </a:lnTo>
                  <a:lnTo>
                    <a:pt x="10825" y="18110"/>
                  </a:lnTo>
                  <a:lnTo>
                    <a:pt x="10850" y="18071"/>
                  </a:lnTo>
                  <a:lnTo>
                    <a:pt x="10900" y="18032"/>
                  </a:lnTo>
                  <a:lnTo>
                    <a:pt x="10925" y="18032"/>
                  </a:lnTo>
                  <a:lnTo>
                    <a:pt x="10975" y="17994"/>
                  </a:lnTo>
                  <a:lnTo>
                    <a:pt x="11000" y="17955"/>
                  </a:lnTo>
                  <a:lnTo>
                    <a:pt x="11024" y="17955"/>
                  </a:lnTo>
                  <a:lnTo>
                    <a:pt x="11074" y="17916"/>
                  </a:lnTo>
                  <a:lnTo>
                    <a:pt x="11099" y="17877"/>
                  </a:lnTo>
                  <a:lnTo>
                    <a:pt x="11149" y="17877"/>
                  </a:lnTo>
                  <a:lnTo>
                    <a:pt x="11174" y="17838"/>
                  </a:lnTo>
                  <a:lnTo>
                    <a:pt x="11224" y="17800"/>
                  </a:lnTo>
                  <a:lnTo>
                    <a:pt x="11249" y="17800"/>
                  </a:lnTo>
                  <a:lnTo>
                    <a:pt x="11274" y="17761"/>
                  </a:lnTo>
                  <a:lnTo>
                    <a:pt x="11324" y="17722"/>
                  </a:lnTo>
                  <a:lnTo>
                    <a:pt x="11349" y="17683"/>
                  </a:lnTo>
                  <a:lnTo>
                    <a:pt x="11399" y="17683"/>
                  </a:lnTo>
                  <a:lnTo>
                    <a:pt x="11424" y="17645"/>
                  </a:lnTo>
                  <a:lnTo>
                    <a:pt x="11473" y="17606"/>
                  </a:lnTo>
                  <a:lnTo>
                    <a:pt x="11498" y="17606"/>
                  </a:lnTo>
                  <a:lnTo>
                    <a:pt x="11523" y="17567"/>
                  </a:lnTo>
                  <a:lnTo>
                    <a:pt x="11573" y="17528"/>
                  </a:lnTo>
                  <a:lnTo>
                    <a:pt x="11598" y="17489"/>
                  </a:lnTo>
                  <a:lnTo>
                    <a:pt x="11648" y="17489"/>
                  </a:lnTo>
                  <a:lnTo>
                    <a:pt x="11673" y="17451"/>
                  </a:lnTo>
                  <a:lnTo>
                    <a:pt x="11723" y="17412"/>
                  </a:lnTo>
                  <a:lnTo>
                    <a:pt x="11748" y="17373"/>
                  </a:lnTo>
                  <a:lnTo>
                    <a:pt x="11798" y="17373"/>
                  </a:lnTo>
                  <a:lnTo>
                    <a:pt x="11848" y="17296"/>
                  </a:lnTo>
                  <a:lnTo>
                    <a:pt x="11897" y="17257"/>
                  </a:lnTo>
                  <a:lnTo>
                    <a:pt x="11922" y="17218"/>
                  </a:lnTo>
                  <a:lnTo>
                    <a:pt x="11972" y="17218"/>
                  </a:lnTo>
                  <a:lnTo>
                    <a:pt x="11997" y="17179"/>
                  </a:lnTo>
                  <a:lnTo>
                    <a:pt x="12047" y="17140"/>
                  </a:lnTo>
                  <a:lnTo>
                    <a:pt x="12072" y="17102"/>
                  </a:lnTo>
                  <a:lnTo>
                    <a:pt x="12122" y="17063"/>
                  </a:lnTo>
                  <a:lnTo>
                    <a:pt x="12147" y="17063"/>
                  </a:lnTo>
                  <a:lnTo>
                    <a:pt x="12197" y="17024"/>
                  </a:lnTo>
                  <a:lnTo>
                    <a:pt x="12222" y="16985"/>
                  </a:lnTo>
                  <a:lnTo>
                    <a:pt x="12272" y="16946"/>
                  </a:lnTo>
                  <a:lnTo>
                    <a:pt x="12297" y="16908"/>
                  </a:lnTo>
                  <a:lnTo>
                    <a:pt x="12346" y="16908"/>
                  </a:lnTo>
                  <a:lnTo>
                    <a:pt x="12371" y="16869"/>
                  </a:lnTo>
                  <a:lnTo>
                    <a:pt x="12421" y="16830"/>
                  </a:lnTo>
                  <a:lnTo>
                    <a:pt x="12446" y="16791"/>
                  </a:lnTo>
                  <a:lnTo>
                    <a:pt x="12496" y="16753"/>
                  </a:lnTo>
                  <a:lnTo>
                    <a:pt x="12521" y="16714"/>
                  </a:lnTo>
                  <a:lnTo>
                    <a:pt x="12571" y="16675"/>
                  </a:lnTo>
                  <a:lnTo>
                    <a:pt x="12596" y="16636"/>
                  </a:lnTo>
                  <a:lnTo>
                    <a:pt x="12646" y="16636"/>
                  </a:lnTo>
                  <a:lnTo>
                    <a:pt x="12671" y="16597"/>
                  </a:lnTo>
                  <a:lnTo>
                    <a:pt x="12721" y="16559"/>
                  </a:lnTo>
                  <a:lnTo>
                    <a:pt x="12745" y="16520"/>
                  </a:lnTo>
                  <a:lnTo>
                    <a:pt x="12795" y="16481"/>
                  </a:lnTo>
                  <a:lnTo>
                    <a:pt x="12820" y="16442"/>
                  </a:lnTo>
                  <a:lnTo>
                    <a:pt x="12870" y="16404"/>
                  </a:lnTo>
                  <a:lnTo>
                    <a:pt x="12895" y="16365"/>
                  </a:lnTo>
                  <a:lnTo>
                    <a:pt x="12945" y="16326"/>
                  </a:lnTo>
                  <a:lnTo>
                    <a:pt x="12970" y="16287"/>
                  </a:lnTo>
                  <a:lnTo>
                    <a:pt x="13020" y="16248"/>
                  </a:lnTo>
                  <a:lnTo>
                    <a:pt x="13045" y="16210"/>
                  </a:lnTo>
                  <a:lnTo>
                    <a:pt x="13095" y="16171"/>
                  </a:lnTo>
                  <a:lnTo>
                    <a:pt x="13120" y="16171"/>
                  </a:lnTo>
                  <a:lnTo>
                    <a:pt x="13170" y="16132"/>
                  </a:lnTo>
                  <a:lnTo>
                    <a:pt x="13194" y="16093"/>
                  </a:lnTo>
                  <a:lnTo>
                    <a:pt x="13244" y="16055"/>
                  </a:lnTo>
                  <a:lnTo>
                    <a:pt x="13269" y="16016"/>
                  </a:lnTo>
                  <a:lnTo>
                    <a:pt x="13319" y="15977"/>
                  </a:lnTo>
                  <a:lnTo>
                    <a:pt x="13344" y="15938"/>
                  </a:lnTo>
                  <a:lnTo>
                    <a:pt x="13444" y="15861"/>
                  </a:lnTo>
                  <a:lnTo>
                    <a:pt x="13544" y="15706"/>
                  </a:lnTo>
                  <a:lnTo>
                    <a:pt x="13594" y="15667"/>
                  </a:lnTo>
                  <a:lnTo>
                    <a:pt x="13618" y="15628"/>
                  </a:lnTo>
                  <a:lnTo>
                    <a:pt x="13668" y="15589"/>
                  </a:lnTo>
                  <a:lnTo>
                    <a:pt x="13693" y="15550"/>
                  </a:lnTo>
                  <a:lnTo>
                    <a:pt x="13793" y="15473"/>
                  </a:lnTo>
                  <a:lnTo>
                    <a:pt x="13818" y="15434"/>
                  </a:lnTo>
                  <a:lnTo>
                    <a:pt x="13868" y="15395"/>
                  </a:lnTo>
                  <a:lnTo>
                    <a:pt x="13893" y="15357"/>
                  </a:lnTo>
                  <a:lnTo>
                    <a:pt x="13943" y="15318"/>
                  </a:lnTo>
                  <a:lnTo>
                    <a:pt x="14018" y="15201"/>
                  </a:lnTo>
                  <a:lnTo>
                    <a:pt x="14067" y="15163"/>
                  </a:lnTo>
                  <a:lnTo>
                    <a:pt x="14092" y="15124"/>
                  </a:lnTo>
                  <a:lnTo>
                    <a:pt x="14142" y="15085"/>
                  </a:lnTo>
                  <a:lnTo>
                    <a:pt x="14167" y="15046"/>
                  </a:lnTo>
                  <a:lnTo>
                    <a:pt x="14217" y="15008"/>
                  </a:lnTo>
                  <a:lnTo>
                    <a:pt x="14292" y="14891"/>
                  </a:lnTo>
                  <a:lnTo>
                    <a:pt x="14342" y="14852"/>
                  </a:lnTo>
                  <a:lnTo>
                    <a:pt x="14367" y="14814"/>
                  </a:lnTo>
                  <a:lnTo>
                    <a:pt x="14417" y="14775"/>
                  </a:lnTo>
                  <a:lnTo>
                    <a:pt x="14491" y="14659"/>
                  </a:lnTo>
                  <a:lnTo>
                    <a:pt x="14591" y="14581"/>
                  </a:lnTo>
                  <a:lnTo>
                    <a:pt x="14616" y="14503"/>
                  </a:lnTo>
                  <a:lnTo>
                    <a:pt x="14666" y="14465"/>
                  </a:lnTo>
                  <a:lnTo>
                    <a:pt x="14691" y="14426"/>
                  </a:lnTo>
                  <a:lnTo>
                    <a:pt x="14741" y="14387"/>
                  </a:lnTo>
                  <a:lnTo>
                    <a:pt x="14816" y="14271"/>
                  </a:lnTo>
                  <a:lnTo>
                    <a:pt x="14866" y="14232"/>
                  </a:lnTo>
                  <a:lnTo>
                    <a:pt x="14940" y="14116"/>
                  </a:lnTo>
                  <a:lnTo>
                    <a:pt x="14990" y="14077"/>
                  </a:lnTo>
                  <a:lnTo>
                    <a:pt x="15065" y="13961"/>
                  </a:lnTo>
                  <a:lnTo>
                    <a:pt x="15115" y="13922"/>
                  </a:lnTo>
                  <a:lnTo>
                    <a:pt x="15240" y="13728"/>
                  </a:lnTo>
                  <a:lnTo>
                    <a:pt x="15290" y="13689"/>
                  </a:lnTo>
                  <a:lnTo>
                    <a:pt x="15364" y="13573"/>
                  </a:lnTo>
                  <a:lnTo>
                    <a:pt x="15414" y="13534"/>
                  </a:lnTo>
                  <a:lnTo>
                    <a:pt x="15539" y="13340"/>
                  </a:lnTo>
                  <a:lnTo>
                    <a:pt x="15589" y="13301"/>
                  </a:lnTo>
                  <a:lnTo>
                    <a:pt x="15614" y="13224"/>
                  </a:lnTo>
                  <a:lnTo>
                    <a:pt x="15664" y="13185"/>
                  </a:lnTo>
                  <a:lnTo>
                    <a:pt x="15714" y="13107"/>
                  </a:lnTo>
                  <a:lnTo>
                    <a:pt x="15764" y="13069"/>
                  </a:lnTo>
                  <a:lnTo>
                    <a:pt x="15788" y="12991"/>
                  </a:lnTo>
                  <a:lnTo>
                    <a:pt x="15838" y="12913"/>
                  </a:lnTo>
                  <a:lnTo>
                    <a:pt x="15888" y="12875"/>
                  </a:lnTo>
                  <a:lnTo>
                    <a:pt x="16063" y="12603"/>
                  </a:lnTo>
                  <a:lnTo>
                    <a:pt x="16113" y="12564"/>
                  </a:lnTo>
                  <a:lnTo>
                    <a:pt x="16138" y="12487"/>
                  </a:lnTo>
                  <a:lnTo>
                    <a:pt x="16188" y="12409"/>
                  </a:lnTo>
                  <a:lnTo>
                    <a:pt x="16237" y="12371"/>
                  </a:lnTo>
                  <a:lnTo>
                    <a:pt x="16287" y="12293"/>
                  </a:lnTo>
                  <a:lnTo>
                    <a:pt x="16312" y="12215"/>
                  </a:lnTo>
                  <a:lnTo>
                    <a:pt x="16362" y="12138"/>
                  </a:lnTo>
                  <a:lnTo>
                    <a:pt x="16412" y="12099"/>
                  </a:lnTo>
                  <a:lnTo>
                    <a:pt x="16512" y="11944"/>
                  </a:lnTo>
                  <a:lnTo>
                    <a:pt x="16537" y="11866"/>
                  </a:lnTo>
                  <a:lnTo>
                    <a:pt x="16587" y="11828"/>
                  </a:lnTo>
                  <a:lnTo>
                    <a:pt x="16736" y="11595"/>
                  </a:lnTo>
                  <a:lnTo>
                    <a:pt x="16761" y="11517"/>
                  </a:lnTo>
                  <a:lnTo>
                    <a:pt x="17011" y="11130"/>
                  </a:lnTo>
                  <a:lnTo>
                    <a:pt x="17036" y="11052"/>
                  </a:lnTo>
                  <a:lnTo>
                    <a:pt x="17385" y="10509"/>
                  </a:lnTo>
                  <a:lnTo>
                    <a:pt x="17410" y="10432"/>
                  </a:lnTo>
                  <a:lnTo>
                    <a:pt x="17460" y="10354"/>
                  </a:lnTo>
                  <a:lnTo>
                    <a:pt x="17509" y="10238"/>
                  </a:lnTo>
                  <a:lnTo>
                    <a:pt x="17659" y="10005"/>
                  </a:lnTo>
                  <a:lnTo>
                    <a:pt x="17709" y="9889"/>
                  </a:lnTo>
                  <a:lnTo>
                    <a:pt x="17809" y="9734"/>
                  </a:lnTo>
                  <a:lnTo>
                    <a:pt x="17859" y="9617"/>
                  </a:lnTo>
                  <a:lnTo>
                    <a:pt x="17958" y="9462"/>
                  </a:lnTo>
                  <a:lnTo>
                    <a:pt x="18008" y="9346"/>
                  </a:lnTo>
                  <a:lnTo>
                    <a:pt x="18058" y="9268"/>
                  </a:lnTo>
                  <a:lnTo>
                    <a:pt x="18108" y="9152"/>
                  </a:lnTo>
                  <a:lnTo>
                    <a:pt x="18158" y="9074"/>
                  </a:lnTo>
                  <a:lnTo>
                    <a:pt x="18208" y="8958"/>
                  </a:lnTo>
                  <a:lnTo>
                    <a:pt x="18258" y="8880"/>
                  </a:lnTo>
                  <a:lnTo>
                    <a:pt x="18358" y="8648"/>
                  </a:lnTo>
                  <a:lnTo>
                    <a:pt x="18407" y="8570"/>
                  </a:lnTo>
                  <a:lnTo>
                    <a:pt x="18507" y="8338"/>
                  </a:lnTo>
                  <a:lnTo>
                    <a:pt x="18557" y="8260"/>
                  </a:lnTo>
                  <a:lnTo>
                    <a:pt x="18757" y="7795"/>
                  </a:lnTo>
                  <a:lnTo>
                    <a:pt x="18806" y="7717"/>
                  </a:lnTo>
                  <a:lnTo>
                    <a:pt x="19106" y="7019"/>
                  </a:lnTo>
                  <a:lnTo>
                    <a:pt x="19181" y="6864"/>
                  </a:lnTo>
                  <a:lnTo>
                    <a:pt x="19380" y="6399"/>
                  </a:lnTo>
                  <a:lnTo>
                    <a:pt x="19430" y="6243"/>
                  </a:lnTo>
                  <a:lnTo>
                    <a:pt x="19480" y="6127"/>
                  </a:lnTo>
                  <a:lnTo>
                    <a:pt x="19555" y="5972"/>
                  </a:lnTo>
                  <a:lnTo>
                    <a:pt x="19605" y="5856"/>
                  </a:lnTo>
                  <a:lnTo>
                    <a:pt x="19655" y="5701"/>
                  </a:lnTo>
                  <a:lnTo>
                    <a:pt x="19704" y="5584"/>
                  </a:lnTo>
                  <a:lnTo>
                    <a:pt x="19754" y="5429"/>
                  </a:lnTo>
                  <a:lnTo>
                    <a:pt x="19829" y="5313"/>
                  </a:lnTo>
                  <a:lnTo>
                    <a:pt x="19929" y="5003"/>
                  </a:lnTo>
                  <a:lnTo>
                    <a:pt x="19979" y="4886"/>
                  </a:lnTo>
                  <a:lnTo>
                    <a:pt x="20054" y="4731"/>
                  </a:lnTo>
                  <a:lnTo>
                    <a:pt x="20203" y="4266"/>
                  </a:lnTo>
                  <a:lnTo>
                    <a:pt x="20278" y="4111"/>
                  </a:lnTo>
                  <a:lnTo>
                    <a:pt x="20378" y="3800"/>
                  </a:lnTo>
                  <a:lnTo>
                    <a:pt x="20453" y="3606"/>
                  </a:lnTo>
                  <a:lnTo>
                    <a:pt x="20552" y="3296"/>
                  </a:lnTo>
                  <a:lnTo>
                    <a:pt x="20627" y="3102"/>
                  </a:lnTo>
                  <a:lnTo>
                    <a:pt x="20677" y="2947"/>
                  </a:lnTo>
                  <a:lnTo>
                    <a:pt x="20727" y="2753"/>
                  </a:lnTo>
                  <a:lnTo>
                    <a:pt x="20802" y="2598"/>
                  </a:lnTo>
                  <a:lnTo>
                    <a:pt x="20852" y="2404"/>
                  </a:lnTo>
                  <a:lnTo>
                    <a:pt x="20927" y="2210"/>
                  </a:lnTo>
                  <a:lnTo>
                    <a:pt x="20976" y="2017"/>
                  </a:lnTo>
                  <a:lnTo>
                    <a:pt x="21051" y="1861"/>
                  </a:lnTo>
                  <a:lnTo>
                    <a:pt x="21101" y="1668"/>
                  </a:lnTo>
                  <a:lnTo>
                    <a:pt x="21151" y="1435"/>
                  </a:lnTo>
                  <a:lnTo>
                    <a:pt x="21226" y="1241"/>
                  </a:lnTo>
                  <a:lnTo>
                    <a:pt x="21276" y="1047"/>
                  </a:lnTo>
                  <a:lnTo>
                    <a:pt x="21351" y="853"/>
                  </a:lnTo>
                  <a:lnTo>
                    <a:pt x="21400" y="620"/>
                  </a:lnTo>
                  <a:lnTo>
                    <a:pt x="21475" y="427"/>
                  </a:lnTo>
                  <a:lnTo>
                    <a:pt x="21525" y="194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4" name="Rectangle 300"/>
            <p:cNvSpPr txBox="1"/>
            <p:nvPr/>
          </p:nvSpPr>
          <p:spPr>
            <a:xfrm>
              <a:off x="1723813" y="0"/>
              <a:ext cx="2804419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650240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GSD: Variable Pitch vs Fixed Pitch</a:t>
              </a:r>
              <a:br/>
              <a:r>
                <a:t>15.1 deg FOV</a:t>
              </a:r>
            </a:p>
          </p:txBody>
        </p:sp>
        <p:sp>
          <p:nvSpPr>
            <p:cNvPr id="735" name="Rectangle 301"/>
            <p:cNvSpPr txBox="1"/>
            <p:nvPr/>
          </p:nvSpPr>
          <p:spPr>
            <a:xfrm>
              <a:off x="342053" y="4208497"/>
              <a:ext cx="373163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7000</a:t>
              </a:r>
            </a:p>
          </p:txBody>
        </p:sp>
        <p:sp>
          <p:nvSpPr>
            <p:cNvPr id="736" name="Rectangle 302"/>
            <p:cNvSpPr txBox="1"/>
            <p:nvPr/>
          </p:nvSpPr>
          <p:spPr>
            <a:xfrm>
              <a:off x="342053" y="3838222"/>
              <a:ext cx="373163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8000</a:t>
              </a:r>
            </a:p>
          </p:txBody>
        </p:sp>
        <p:sp>
          <p:nvSpPr>
            <p:cNvPr id="737" name="Rectangle 303"/>
            <p:cNvSpPr txBox="1"/>
            <p:nvPr/>
          </p:nvSpPr>
          <p:spPr>
            <a:xfrm>
              <a:off x="342053" y="3463431"/>
              <a:ext cx="373163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9000</a:t>
              </a:r>
            </a:p>
          </p:txBody>
        </p:sp>
        <p:sp>
          <p:nvSpPr>
            <p:cNvPr id="738" name="Rectangle 304"/>
            <p:cNvSpPr txBox="1"/>
            <p:nvPr/>
          </p:nvSpPr>
          <p:spPr>
            <a:xfrm>
              <a:off x="290124" y="3090897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10000</a:t>
              </a:r>
            </a:p>
          </p:txBody>
        </p:sp>
        <p:sp>
          <p:nvSpPr>
            <p:cNvPr id="739" name="Rectangle 305"/>
            <p:cNvSpPr txBox="1"/>
            <p:nvPr/>
          </p:nvSpPr>
          <p:spPr>
            <a:xfrm>
              <a:off x="290124" y="2722880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11000</a:t>
              </a:r>
            </a:p>
          </p:txBody>
        </p:sp>
        <p:sp>
          <p:nvSpPr>
            <p:cNvPr id="740" name="Rectangle 306"/>
            <p:cNvSpPr txBox="1"/>
            <p:nvPr/>
          </p:nvSpPr>
          <p:spPr>
            <a:xfrm>
              <a:off x="290124" y="2352604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12000</a:t>
              </a:r>
            </a:p>
          </p:txBody>
        </p:sp>
        <p:sp>
          <p:nvSpPr>
            <p:cNvPr id="741" name="Rectangle 307"/>
            <p:cNvSpPr txBox="1"/>
            <p:nvPr/>
          </p:nvSpPr>
          <p:spPr>
            <a:xfrm>
              <a:off x="290124" y="1971039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13000</a:t>
              </a:r>
            </a:p>
          </p:txBody>
        </p:sp>
        <p:sp>
          <p:nvSpPr>
            <p:cNvPr id="742" name="Rectangle 308"/>
            <p:cNvSpPr txBox="1"/>
            <p:nvPr/>
          </p:nvSpPr>
          <p:spPr>
            <a:xfrm>
              <a:off x="290124" y="1607537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14000</a:t>
              </a:r>
            </a:p>
          </p:txBody>
        </p:sp>
        <p:sp>
          <p:nvSpPr>
            <p:cNvPr id="743" name="Rectangle 309"/>
            <p:cNvSpPr txBox="1"/>
            <p:nvPr/>
          </p:nvSpPr>
          <p:spPr>
            <a:xfrm>
              <a:off x="290124" y="1235004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15000</a:t>
              </a:r>
            </a:p>
          </p:txBody>
        </p:sp>
        <p:sp>
          <p:nvSpPr>
            <p:cNvPr id="744" name="Rectangle 310"/>
            <p:cNvSpPr txBox="1"/>
            <p:nvPr/>
          </p:nvSpPr>
          <p:spPr>
            <a:xfrm>
              <a:off x="290124" y="857955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16000</a:t>
              </a:r>
            </a:p>
          </p:txBody>
        </p:sp>
        <p:sp>
          <p:nvSpPr>
            <p:cNvPr id="745" name="Rectangle 311"/>
            <p:cNvSpPr txBox="1"/>
            <p:nvPr/>
          </p:nvSpPr>
          <p:spPr>
            <a:xfrm>
              <a:off x="290124" y="487680"/>
              <a:ext cx="46327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17000</a:t>
              </a:r>
            </a:p>
          </p:txBody>
        </p:sp>
        <p:sp>
          <p:nvSpPr>
            <p:cNvPr id="746" name="Rectangle 312"/>
            <p:cNvSpPr txBox="1"/>
            <p:nvPr/>
          </p:nvSpPr>
          <p:spPr>
            <a:xfrm>
              <a:off x="755226" y="4474915"/>
              <a:ext cx="240421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0.0</a:t>
              </a:r>
            </a:p>
          </p:txBody>
        </p:sp>
        <p:sp>
          <p:nvSpPr>
            <p:cNvPr id="747" name="Rectangle 313"/>
            <p:cNvSpPr txBox="1"/>
            <p:nvPr/>
          </p:nvSpPr>
          <p:spPr>
            <a:xfrm>
              <a:off x="1233875" y="4474915"/>
              <a:ext cx="240420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5.0</a:t>
              </a:r>
            </a:p>
          </p:txBody>
        </p:sp>
        <p:sp>
          <p:nvSpPr>
            <p:cNvPr id="748" name="Rectangle 314"/>
            <p:cNvSpPr txBox="1"/>
            <p:nvPr/>
          </p:nvSpPr>
          <p:spPr>
            <a:xfrm>
              <a:off x="1683173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10.0</a:t>
              </a:r>
            </a:p>
          </p:txBody>
        </p:sp>
        <p:sp>
          <p:nvSpPr>
            <p:cNvPr id="749" name="Rectangle 315"/>
            <p:cNvSpPr txBox="1"/>
            <p:nvPr/>
          </p:nvSpPr>
          <p:spPr>
            <a:xfrm>
              <a:off x="2166337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15.0</a:t>
              </a:r>
            </a:p>
          </p:txBody>
        </p:sp>
        <p:sp>
          <p:nvSpPr>
            <p:cNvPr id="750" name="Rectangle 316"/>
            <p:cNvSpPr txBox="1"/>
            <p:nvPr/>
          </p:nvSpPr>
          <p:spPr>
            <a:xfrm>
              <a:off x="2638213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20.0</a:t>
              </a:r>
            </a:p>
          </p:txBody>
        </p:sp>
        <p:sp>
          <p:nvSpPr>
            <p:cNvPr id="751" name="Rectangle 317"/>
            <p:cNvSpPr txBox="1"/>
            <p:nvPr/>
          </p:nvSpPr>
          <p:spPr>
            <a:xfrm>
              <a:off x="3114604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25.0</a:t>
              </a:r>
            </a:p>
          </p:txBody>
        </p:sp>
        <p:sp>
          <p:nvSpPr>
            <p:cNvPr id="752" name="Rectangle 318"/>
            <p:cNvSpPr txBox="1"/>
            <p:nvPr/>
          </p:nvSpPr>
          <p:spPr>
            <a:xfrm>
              <a:off x="3590995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30.0</a:t>
              </a:r>
            </a:p>
          </p:txBody>
        </p:sp>
        <p:sp>
          <p:nvSpPr>
            <p:cNvPr id="753" name="Rectangle 319"/>
            <p:cNvSpPr txBox="1"/>
            <p:nvPr/>
          </p:nvSpPr>
          <p:spPr>
            <a:xfrm>
              <a:off x="4067386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35.0</a:t>
              </a:r>
            </a:p>
          </p:txBody>
        </p:sp>
        <p:sp>
          <p:nvSpPr>
            <p:cNvPr id="754" name="Rectangle 320"/>
            <p:cNvSpPr txBox="1"/>
            <p:nvPr/>
          </p:nvSpPr>
          <p:spPr>
            <a:xfrm>
              <a:off x="4541519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40.0</a:t>
              </a:r>
            </a:p>
          </p:txBody>
        </p:sp>
        <p:sp>
          <p:nvSpPr>
            <p:cNvPr id="755" name="Rectangle 321"/>
            <p:cNvSpPr txBox="1"/>
            <p:nvPr/>
          </p:nvSpPr>
          <p:spPr>
            <a:xfrm>
              <a:off x="5022426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45.0</a:t>
              </a:r>
            </a:p>
          </p:txBody>
        </p:sp>
        <p:sp>
          <p:nvSpPr>
            <p:cNvPr id="756" name="Rectangle 322"/>
            <p:cNvSpPr txBox="1"/>
            <p:nvPr/>
          </p:nvSpPr>
          <p:spPr>
            <a:xfrm>
              <a:off x="5503333" y="4474915"/>
              <a:ext cx="33053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50.0</a:t>
              </a:r>
            </a:p>
          </p:txBody>
        </p:sp>
        <p:sp>
          <p:nvSpPr>
            <p:cNvPr id="757" name="Rectangle 323"/>
            <p:cNvSpPr txBox="1"/>
            <p:nvPr/>
          </p:nvSpPr>
          <p:spPr>
            <a:xfrm>
              <a:off x="5975208" y="4474915"/>
              <a:ext cx="33053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55.0</a:t>
              </a:r>
            </a:p>
          </p:txBody>
        </p:sp>
        <p:sp>
          <p:nvSpPr>
            <p:cNvPr id="758" name="Rectangle 324"/>
            <p:cNvSpPr txBox="1"/>
            <p:nvPr/>
          </p:nvSpPr>
          <p:spPr>
            <a:xfrm>
              <a:off x="2317608" y="4754879"/>
              <a:ext cx="1856074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Earth Central Angle (deg)</a:t>
              </a:r>
            </a:p>
          </p:txBody>
        </p:sp>
        <p:sp>
          <p:nvSpPr>
            <p:cNvPr id="759" name="Rectangle 325"/>
            <p:cNvSpPr txBox="1"/>
            <p:nvPr/>
          </p:nvSpPr>
          <p:spPr>
            <a:xfrm rot="16200000">
              <a:off x="-200912" y="2203339"/>
              <a:ext cx="617724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650240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GSD (m)</a:t>
              </a:r>
            </a:p>
          </p:txBody>
        </p:sp>
        <p:grpSp>
          <p:nvGrpSpPr>
            <p:cNvPr id="766" name="Group 326"/>
            <p:cNvGrpSpPr/>
            <p:nvPr/>
          </p:nvGrpSpPr>
          <p:grpSpPr>
            <a:xfrm>
              <a:off x="2708204" y="702168"/>
              <a:ext cx="2287129" cy="539610"/>
              <a:chOff x="0" y="0"/>
              <a:chExt cx="2287128" cy="539608"/>
            </a:xfrm>
          </p:grpSpPr>
          <p:sp>
            <p:nvSpPr>
              <p:cNvPr id="760" name="Rectangle 327"/>
              <p:cNvSpPr/>
              <p:nvPr/>
            </p:nvSpPr>
            <p:spPr>
              <a:xfrm>
                <a:off x="-1" y="-1"/>
                <a:ext cx="2287130" cy="539610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Rectangle 328"/>
              <p:cNvSpPr txBox="1"/>
              <p:nvPr/>
            </p:nvSpPr>
            <p:spPr>
              <a:xfrm>
                <a:off x="634435" y="56444"/>
                <a:ext cx="1341773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 defTabSz="650240">
                  <a:defRPr sz="1400" b="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GSD Variable Pitch</a:t>
                </a:r>
              </a:p>
            </p:txBody>
          </p:sp>
          <p:grpSp>
            <p:nvGrpSpPr>
              <p:cNvPr id="764" name="Group 329"/>
              <p:cNvGrpSpPr/>
              <p:nvPr/>
            </p:nvGrpSpPr>
            <p:grpSpPr>
              <a:xfrm>
                <a:off x="117404" y="158044"/>
                <a:ext cx="401884" cy="239325"/>
                <a:chOff x="0" y="0"/>
                <a:chExt cx="401883" cy="239324"/>
              </a:xfrm>
            </p:grpSpPr>
            <p:sp>
              <p:nvSpPr>
                <p:cNvPr id="762" name="Line 330"/>
                <p:cNvSpPr/>
                <p:nvPr/>
              </p:nvSpPr>
              <p:spPr>
                <a:xfrm>
                  <a:off x="-1" y="0"/>
                  <a:ext cx="401885" cy="2258"/>
                </a:xfrm>
                <a:prstGeom prst="line">
                  <a:avLst/>
                </a:prstGeom>
                <a:noFill/>
                <a:ln w="12700" cap="flat">
                  <a:solidFill>
                    <a:srgbClr val="00008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algn="l" defTabSz="650240">
                    <a:defRPr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63" name="Line 331"/>
                <p:cNvSpPr/>
                <p:nvPr/>
              </p:nvSpPr>
              <p:spPr>
                <a:xfrm>
                  <a:off x="-1" y="239324"/>
                  <a:ext cx="401885" cy="1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algn="l" defTabSz="650240">
                    <a:defRPr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765" name="Rectangle 332"/>
              <p:cNvSpPr txBox="1"/>
              <p:nvPr/>
            </p:nvSpPr>
            <p:spPr>
              <a:xfrm>
                <a:off x="634435" y="286737"/>
                <a:ext cx="1131678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 defTabSz="650240">
                  <a:defRPr sz="1400" b="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GSD Fixed Pitch</a:t>
                </a:r>
              </a:p>
            </p:txBody>
          </p:sp>
        </p:grpSp>
        <p:sp>
          <p:nvSpPr>
            <p:cNvPr id="767" name="Text Box 333"/>
            <p:cNvSpPr txBox="1"/>
            <p:nvPr/>
          </p:nvSpPr>
          <p:spPr>
            <a:xfrm>
              <a:off x="3107830" y="1806222"/>
              <a:ext cx="1165524" cy="723901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650240">
                <a:defRPr sz="1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Earth Central </a:t>
              </a:r>
              <a:br/>
              <a:r>
                <a:t>Angle = 29.8º</a:t>
              </a:r>
            </a:p>
            <a:p>
              <a:pPr algn="l" defTabSz="650240">
                <a:defRPr sz="1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10km GSD</a:t>
              </a:r>
            </a:p>
          </p:txBody>
        </p:sp>
        <p:sp>
          <p:nvSpPr>
            <p:cNvPr id="768" name="Freeform 335"/>
            <p:cNvSpPr/>
            <p:nvPr/>
          </p:nvSpPr>
          <p:spPr>
            <a:xfrm>
              <a:off x="888435" y="2526453"/>
              <a:ext cx="5073227" cy="142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18" y="21600"/>
                  </a:lnTo>
                  <a:lnTo>
                    <a:pt x="543" y="21505"/>
                  </a:lnTo>
                  <a:lnTo>
                    <a:pt x="1284" y="21505"/>
                  </a:lnTo>
                  <a:lnTo>
                    <a:pt x="1308" y="21410"/>
                  </a:lnTo>
                  <a:lnTo>
                    <a:pt x="1753" y="21410"/>
                  </a:lnTo>
                  <a:lnTo>
                    <a:pt x="1777" y="21315"/>
                  </a:lnTo>
                  <a:lnTo>
                    <a:pt x="2098" y="21315"/>
                  </a:lnTo>
                  <a:lnTo>
                    <a:pt x="2123" y="21219"/>
                  </a:lnTo>
                  <a:lnTo>
                    <a:pt x="2419" y="21219"/>
                  </a:lnTo>
                  <a:lnTo>
                    <a:pt x="2444" y="21124"/>
                  </a:lnTo>
                  <a:lnTo>
                    <a:pt x="2691" y="21124"/>
                  </a:lnTo>
                  <a:lnTo>
                    <a:pt x="2715" y="21029"/>
                  </a:lnTo>
                  <a:lnTo>
                    <a:pt x="2938" y="21029"/>
                  </a:lnTo>
                  <a:lnTo>
                    <a:pt x="2987" y="20934"/>
                  </a:lnTo>
                  <a:lnTo>
                    <a:pt x="3160" y="20934"/>
                  </a:lnTo>
                  <a:lnTo>
                    <a:pt x="3184" y="20839"/>
                  </a:lnTo>
                  <a:lnTo>
                    <a:pt x="3357" y="20839"/>
                  </a:lnTo>
                  <a:lnTo>
                    <a:pt x="3382" y="20744"/>
                  </a:lnTo>
                  <a:lnTo>
                    <a:pt x="3579" y="20744"/>
                  </a:lnTo>
                  <a:lnTo>
                    <a:pt x="3604" y="20648"/>
                  </a:lnTo>
                  <a:lnTo>
                    <a:pt x="3752" y="20648"/>
                  </a:lnTo>
                  <a:lnTo>
                    <a:pt x="3777" y="20553"/>
                  </a:lnTo>
                  <a:lnTo>
                    <a:pt x="3925" y="20553"/>
                  </a:lnTo>
                  <a:lnTo>
                    <a:pt x="3950" y="20458"/>
                  </a:lnTo>
                  <a:lnTo>
                    <a:pt x="4098" y="20458"/>
                  </a:lnTo>
                  <a:lnTo>
                    <a:pt x="4147" y="20363"/>
                  </a:lnTo>
                  <a:lnTo>
                    <a:pt x="4295" y="20363"/>
                  </a:lnTo>
                  <a:lnTo>
                    <a:pt x="4320" y="20268"/>
                  </a:lnTo>
                  <a:lnTo>
                    <a:pt x="4443" y="20268"/>
                  </a:lnTo>
                  <a:lnTo>
                    <a:pt x="4468" y="20173"/>
                  </a:lnTo>
                  <a:lnTo>
                    <a:pt x="4592" y="20173"/>
                  </a:lnTo>
                  <a:lnTo>
                    <a:pt x="4616" y="20078"/>
                  </a:lnTo>
                  <a:lnTo>
                    <a:pt x="4740" y="20078"/>
                  </a:lnTo>
                  <a:lnTo>
                    <a:pt x="4764" y="19982"/>
                  </a:lnTo>
                  <a:lnTo>
                    <a:pt x="4863" y="19982"/>
                  </a:lnTo>
                  <a:lnTo>
                    <a:pt x="4888" y="19887"/>
                  </a:lnTo>
                  <a:lnTo>
                    <a:pt x="5011" y="19887"/>
                  </a:lnTo>
                  <a:lnTo>
                    <a:pt x="5036" y="19792"/>
                  </a:lnTo>
                  <a:lnTo>
                    <a:pt x="5135" y="19792"/>
                  </a:lnTo>
                  <a:lnTo>
                    <a:pt x="5159" y="19697"/>
                  </a:lnTo>
                  <a:lnTo>
                    <a:pt x="5283" y="19697"/>
                  </a:lnTo>
                  <a:lnTo>
                    <a:pt x="5307" y="19602"/>
                  </a:lnTo>
                  <a:lnTo>
                    <a:pt x="5406" y="19602"/>
                  </a:lnTo>
                  <a:lnTo>
                    <a:pt x="5431" y="19507"/>
                  </a:lnTo>
                  <a:lnTo>
                    <a:pt x="5530" y="19507"/>
                  </a:lnTo>
                  <a:lnTo>
                    <a:pt x="5554" y="19411"/>
                  </a:lnTo>
                  <a:lnTo>
                    <a:pt x="5653" y="19411"/>
                  </a:lnTo>
                  <a:lnTo>
                    <a:pt x="5678" y="19316"/>
                  </a:lnTo>
                  <a:lnTo>
                    <a:pt x="5776" y="19316"/>
                  </a:lnTo>
                  <a:lnTo>
                    <a:pt x="5801" y="19221"/>
                  </a:lnTo>
                  <a:lnTo>
                    <a:pt x="5875" y="19221"/>
                  </a:lnTo>
                  <a:lnTo>
                    <a:pt x="5900" y="19126"/>
                  </a:lnTo>
                  <a:lnTo>
                    <a:pt x="5999" y="19126"/>
                  </a:lnTo>
                  <a:lnTo>
                    <a:pt x="6023" y="19031"/>
                  </a:lnTo>
                  <a:lnTo>
                    <a:pt x="6073" y="19031"/>
                  </a:lnTo>
                  <a:lnTo>
                    <a:pt x="6122" y="18936"/>
                  </a:lnTo>
                  <a:lnTo>
                    <a:pt x="6196" y="18936"/>
                  </a:lnTo>
                  <a:lnTo>
                    <a:pt x="6245" y="18841"/>
                  </a:lnTo>
                  <a:lnTo>
                    <a:pt x="6295" y="18841"/>
                  </a:lnTo>
                  <a:lnTo>
                    <a:pt x="6320" y="18745"/>
                  </a:lnTo>
                  <a:lnTo>
                    <a:pt x="6418" y="18745"/>
                  </a:lnTo>
                  <a:lnTo>
                    <a:pt x="6443" y="18650"/>
                  </a:lnTo>
                  <a:lnTo>
                    <a:pt x="6517" y="18650"/>
                  </a:lnTo>
                  <a:lnTo>
                    <a:pt x="6542" y="18555"/>
                  </a:lnTo>
                  <a:lnTo>
                    <a:pt x="6616" y="18555"/>
                  </a:lnTo>
                  <a:lnTo>
                    <a:pt x="6640" y="18460"/>
                  </a:lnTo>
                  <a:lnTo>
                    <a:pt x="6690" y="18460"/>
                  </a:lnTo>
                  <a:lnTo>
                    <a:pt x="6739" y="18365"/>
                  </a:lnTo>
                  <a:lnTo>
                    <a:pt x="6789" y="18365"/>
                  </a:lnTo>
                  <a:lnTo>
                    <a:pt x="6838" y="18270"/>
                  </a:lnTo>
                  <a:lnTo>
                    <a:pt x="6887" y="18270"/>
                  </a:lnTo>
                  <a:lnTo>
                    <a:pt x="6912" y="18174"/>
                  </a:lnTo>
                  <a:lnTo>
                    <a:pt x="6986" y="18174"/>
                  </a:lnTo>
                  <a:lnTo>
                    <a:pt x="7011" y="18079"/>
                  </a:lnTo>
                  <a:lnTo>
                    <a:pt x="7085" y="18079"/>
                  </a:lnTo>
                  <a:lnTo>
                    <a:pt x="7109" y="17984"/>
                  </a:lnTo>
                  <a:lnTo>
                    <a:pt x="7184" y="17984"/>
                  </a:lnTo>
                  <a:lnTo>
                    <a:pt x="7208" y="17889"/>
                  </a:lnTo>
                  <a:lnTo>
                    <a:pt x="7258" y="17889"/>
                  </a:lnTo>
                  <a:lnTo>
                    <a:pt x="7307" y="17794"/>
                  </a:lnTo>
                  <a:lnTo>
                    <a:pt x="7356" y="17794"/>
                  </a:lnTo>
                  <a:lnTo>
                    <a:pt x="7406" y="17699"/>
                  </a:lnTo>
                  <a:lnTo>
                    <a:pt x="7430" y="17699"/>
                  </a:lnTo>
                  <a:lnTo>
                    <a:pt x="7455" y="17604"/>
                  </a:lnTo>
                  <a:lnTo>
                    <a:pt x="7529" y="17604"/>
                  </a:lnTo>
                  <a:lnTo>
                    <a:pt x="7554" y="17508"/>
                  </a:lnTo>
                  <a:lnTo>
                    <a:pt x="7628" y="17508"/>
                  </a:lnTo>
                  <a:lnTo>
                    <a:pt x="7653" y="17413"/>
                  </a:lnTo>
                  <a:lnTo>
                    <a:pt x="7677" y="17413"/>
                  </a:lnTo>
                  <a:lnTo>
                    <a:pt x="7702" y="17318"/>
                  </a:lnTo>
                  <a:lnTo>
                    <a:pt x="7776" y="17318"/>
                  </a:lnTo>
                  <a:lnTo>
                    <a:pt x="7801" y="17223"/>
                  </a:lnTo>
                  <a:lnTo>
                    <a:pt x="7875" y="17223"/>
                  </a:lnTo>
                  <a:lnTo>
                    <a:pt x="7899" y="17128"/>
                  </a:lnTo>
                  <a:lnTo>
                    <a:pt x="7924" y="17128"/>
                  </a:lnTo>
                  <a:lnTo>
                    <a:pt x="7973" y="17033"/>
                  </a:lnTo>
                  <a:lnTo>
                    <a:pt x="7998" y="17033"/>
                  </a:lnTo>
                  <a:lnTo>
                    <a:pt x="8023" y="16937"/>
                  </a:lnTo>
                  <a:lnTo>
                    <a:pt x="8097" y="16937"/>
                  </a:lnTo>
                  <a:lnTo>
                    <a:pt x="8122" y="16842"/>
                  </a:lnTo>
                  <a:lnTo>
                    <a:pt x="8171" y="16842"/>
                  </a:lnTo>
                  <a:lnTo>
                    <a:pt x="8196" y="16747"/>
                  </a:lnTo>
                  <a:lnTo>
                    <a:pt x="8245" y="16747"/>
                  </a:lnTo>
                  <a:lnTo>
                    <a:pt x="8294" y="16652"/>
                  </a:lnTo>
                  <a:lnTo>
                    <a:pt x="8319" y="16652"/>
                  </a:lnTo>
                  <a:lnTo>
                    <a:pt x="8344" y="16557"/>
                  </a:lnTo>
                  <a:lnTo>
                    <a:pt x="8393" y="16557"/>
                  </a:lnTo>
                  <a:lnTo>
                    <a:pt x="8418" y="16462"/>
                  </a:lnTo>
                  <a:lnTo>
                    <a:pt x="8443" y="19792"/>
                  </a:lnTo>
                  <a:lnTo>
                    <a:pt x="8467" y="19792"/>
                  </a:lnTo>
                  <a:lnTo>
                    <a:pt x="8517" y="19697"/>
                  </a:lnTo>
                  <a:lnTo>
                    <a:pt x="8566" y="19697"/>
                  </a:lnTo>
                  <a:lnTo>
                    <a:pt x="8591" y="19602"/>
                  </a:lnTo>
                  <a:lnTo>
                    <a:pt x="8640" y="19602"/>
                  </a:lnTo>
                  <a:lnTo>
                    <a:pt x="8665" y="19507"/>
                  </a:lnTo>
                  <a:lnTo>
                    <a:pt x="8714" y="19507"/>
                  </a:lnTo>
                  <a:lnTo>
                    <a:pt x="8763" y="19411"/>
                  </a:lnTo>
                  <a:lnTo>
                    <a:pt x="8788" y="19411"/>
                  </a:lnTo>
                  <a:lnTo>
                    <a:pt x="8813" y="19316"/>
                  </a:lnTo>
                  <a:lnTo>
                    <a:pt x="8887" y="19316"/>
                  </a:lnTo>
                  <a:lnTo>
                    <a:pt x="8912" y="19221"/>
                  </a:lnTo>
                  <a:lnTo>
                    <a:pt x="8936" y="19221"/>
                  </a:lnTo>
                  <a:lnTo>
                    <a:pt x="8961" y="19126"/>
                  </a:lnTo>
                  <a:lnTo>
                    <a:pt x="9010" y="19126"/>
                  </a:lnTo>
                  <a:lnTo>
                    <a:pt x="9035" y="19031"/>
                  </a:lnTo>
                  <a:lnTo>
                    <a:pt x="9084" y="19031"/>
                  </a:lnTo>
                  <a:lnTo>
                    <a:pt x="9134" y="18936"/>
                  </a:lnTo>
                  <a:lnTo>
                    <a:pt x="9158" y="18936"/>
                  </a:lnTo>
                  <a:lnTo>
                    <a:pt x="9183" y="18841"/>
                  </a:lnTo>
                  <a:lnTo>
                    <a:pt x="9208" y="18841"/>
                  </a:lnTo>
                  <a:lnTo>
                    <a:pt x="9257" y="18745"/>
                  </a:lnTo>
                  <a:lnTo>
                    <a:pt x="9307" y="18745"/>
                  </a:lnTo>
                  <a:lnTo>
                    <a:pt x="9331" y="18650"/>
                  </a:lnTo>
                  <a:lnTo>
                    <a:pt x="9381" y="18650"/>
                  </a:lnTo>
                  <a:lnTo>
                    <a:pt x="9405" y="18555"/>
                  </a:lnTo>
                  <a:lnTo>
                    <a:pt x="9430" y="18555"/>
                  </a:lnTo>
                  <a:lnTo>
                    <a:pt x="9455" y="18460"/>
                  </a:lnTo>
                  <a:lnTo>
                    <a:pt x="9504" y="18460"/>
                  </a:lnTo>
                  <a:lnTo>
                    <a:pt x="9529" y="18365"/>
                  </a:lnTo>
                  <a:lnTo>
                    <a:pt x="9553" y="18365"/>
                  </a:lnTo>
                  <a:lnTo>
                    <a:pt x="9578" y="18270"/>
                  </a:lnTo>
                  <a:lnTo>
                    <a:pt x="9627" y="18270"/>
                  </a:lnTo>
                  <a:lnTo>
                    <a:pt x="9652" y="18174"/>
                  </a:lnTo>
                  <a:lnTo>
                    <a:pt x="9701" y="18174"/>
                  </a:lnTo>
                  <a:lnTo>
                    <a:pt x="9751" y="18079"/>
                  </a:lnTo>
                  <a:lnTo>
                    <a:pt x="9776" y="18079"/>
                  </a:lnTo>
                  <a:lnTo>
                    <a:pt x="9800" y="17984"/>
                  </a:lnTo>
                  <a:lnTo>
                    <a:pt x="9850" y="17984"/>
                  </a:lnTo>
                  <a:lnTo>
                    <a:pt x="9874" y="17889"/>
                  </a:lnTo>
                  <a:lnTo>
                    <a:pt x="9899" y="17889"/>
                  </a:lnTo>
                  <a:lnTo>
                    <a:pt x="9924" y="17794"/>
                  </a:lnTo>
                  <a:lnTo>
                    <a:pt x="9973" y="17794"/>
                  </a:lnTo>
                  <a:lnTo>
                    <a:pt x="9998" y="17699"/>
                  </a:lnTo>
                  <a:lnTo>
                    <a:pt x="10022" y="17699"/>
                  </a:lnTo>
                  <a:lnTo>
                    <a:pt x="10072" y="17604"/>
                  </a:lnTo>
                  <a:lnTo>
                    <a:pt x="10096" y="17604"/>
                  </a:lnTo>
                  <a:lnTo>
                    <a:pt x="10121" y="17508"/>
                  </a:lnTo>
                  <a:lnTo>
                    <a:pt x="10146" y="17508"/>
                  </a:lnTo>
                  <a:lnTo>
                    <a:pt x="10195" y="17413"/>
                  </a:lnTo>
                  <a:lnTo>
                    <a:pt x="10220" y="17318"/>
                  </a:lnTo>
                  <a:lnTo>
                    <a:pt x="10245" y="17318"/>
                  </a:lnTo>
                  <a:lnTo>
                    <a:pt x="10294" y="17223"/>
                  </a:lnTo>
                  <a:lnTo>
                    <a:pt x="10319" y="17223"/>
                  </a:lnTo>
                  <a:lnTo>
                    <a:pt x="10343" y="17128"/>
                  </a:lnTo>
                  <a:lnTo>
                    <a:pt x="10368" y="17128"/>
                  </a:lnTo>
                  <a:lnTo>
                    <a:pt x="10417" y="17033"/>
                  </a:lnTo>
                  <a:lnTo>
                    <a:pt x="10442" y="20553"/>
                  </a:lnTo>
                  <a:lnTo>
                    <a:pt x="10467" y="20553"/>
                  </a:lnTo>
                  <a:lnTo>
                    <a:pt x="10491" y="20458"/>
                  </a:lnTo>
                  <a:lnTo>
                    <a:pt x="10541" y="20458"/>
                  </a:lnTo>
                  <a:lnTo>
                    <a:pt x="10565" y="20363"/>
                  </a:lnTo>
                  <a:lnTo>
                    <a:pt x="10590" y="20363"/>
                  </a:lnTo>
                  <a:lnTo>
                    <a:pt x="10615" y="20268"/>
                  </a:lnTo>
                  <a:lnTo>
                    <a:pt x="10640" y="20268"/>
                  </a:lnTo>
                  <a:lnTo>
                    <a:pt x="10689" y="20173"/>
                  </a:lnTo>
                  <a:lnTo>
                    <a:pt x="10714" y="20173"/>
                  </a:lnTo>
                  <a:lnTo>
                    <a:pt x="10738" y="20078"/>
                  </a:lnTo>
                  <a:lnTo>
                    <a:pt x="10763" y="20078"/>
                  </a:lnTo>
                  <a:lnTo>
                    <a:pt x="10812" y="19982"/>
                  </a:lnTo>
                  <a:lnTo>
                    <a:pt x="10837" y="19982"/>
                  </a:lnTo>
                  <a:lnTo>
                    <a:pt x="10862" y="19887"/>
                  </a:lnTo>
                  <a:lnTo>
                    <a:pt x="10886" y="19887"/>
                  </a:lnTo>
                  <a:lnTo>
                    <a:pt x="10911" y="19792"/>
                  </a:lnTo>
                  <a:lnTo>
                    <a:pt x="10960" y="19792"/>
                  </a:lnTo>
                  <a:lnTo>
                    <a:pt x="10985" y="19697"/>
                  </a:lnTo>
                  <a:lnTo>
                    <a:pt x="11010" y="19697"/>
                  </a:lnTo>
                  <a:lnTo>
                    <a:pt x="11035" y="19602"/>
                  </a:lnTo>
                  <a:lnTo>
                    <a:pt x="11084" y="19602"/>
                  </a:lnTo>
                  <a:lnTo>
                    <a:pt x="11109" y="19507"/>
                  </a:lnTo>
                  <a:lnTo>
                    <a:pt x="11133" y="19507"/>
                  </a:lnTo>
                  <a:lnTo>
                    <a:pt x="11158" y="19411"/>
                  </a:lnTo>
                  <a:lnTo>
                    <a:pt x="11207" y="19411"/>
                  </a:lnTo>
                  <a:lnTo>
                    <a:pt x="11257" y="19221"/>
                  </a:lnTo>
                  <a:lnTo>
                    <a:pt x="11281" y="19221"/>
                  </a:lnTo>
                  <a:lnTo>
                    <a:pt x="11331" y="19126"/>
                  </a:lnTo>
                  <a:lnTo>
                    <a:pt x="11355" y="19126"/>
                  </a:lnTo>
                  <a:lnTo>
                    <a:pt x="11380" y="19031"/>
                  </a:lnTo>
                  <a:lnTo>
                    <a:pt x="11405" y="19031"/>
                  </a:lnTo>
                  <a:lnTo>
                    <a:pt x="11454" y="18936"/>
                  </a:lnTo>
                  <a:lnTo>
                    <a:pt x="11479" y="18936"/>
                  </a:lnTo>
                  <a:lnTo>
                    <a:pt x="11504" y="18841"/>
                  </a:lnTo>
                  <a:lnTo>
                    <a:pt x="11528" y="18841"/>
                  </a:lnTo>
                  <a:lnTo>
                    <a:pt x="11578" y="18745"/>
                  </a:lnTo>
                  <a:lnTo>
                    <a:pt x="11602" y="18650"/>
                  </a:lnTo>
                  <a:lnTo>
                    <a:pt x="11627" y="18650"/>
                  </a:lnTo>
                  <a:lnTo>
                    <a:pt x="11652" y="18555"/>
                  </a:lnTo>
                  <a:lnTo>
                    <a:pt x="11701" y="18555"/>
                  </a:lnTo>
                  <a:lnTo>
                    <a:pt x="11750" y="18365"/>
                  </a:lnTo>
                  <a:lnTo>
                    <a:pt x="11775" y="18365"/>
                  </a:lnTo>
                  <a:lnTo>
                    <a:pt x="11824" y="18270"/>
                  </a:lnTo>
                  <a:lnTo>
                    <a:pt x="11849" y="18270"/>
                  </a:lnTo>
                  <a:lnTo>
                    <a:pt x="11899" y="18079"/>
                  </a:lnTo>
                  <a:lnTo>
                    <a:pt x="11948" y="18079"/>
                  </a:lnTo>
                  <a:lnTo>
                    <a:pt x="11973" y="17984"/>
                  </a:lnTo>
                  <a:lnTo>
                    <a:pt x="11997" y="17984"/>
                  </a:lnTo>
                  <a:lnTo>
                    <a:pt x="12047" y="17889"/>
                  </a:lnTo>
                  <a:lnTo>
                    <a:pt x="12071" y="17794"/>
                  </a:lnTo>
                  <a:lnTo>
                    <a:pt x="12096" y="17794"/>
                  </a:lnTo>
                  <a:lnTo>
                    <a:pt x="12121" y="17699"/>
                  </a:lnTo>
                  <a:lnTo>
                    <a:pt x="12170" y="17699"/>
                  </a:lnTo>
                  <a:lnTo>
                    <a:pt x="12219" y="17508"/>
                  </a:lnTo>
                  <a:lnTo>
                    <a:pt x="12269" y="17508"/>
                  </a:lnTo>
                  <a:lnTo>
                    <a:pt x="12318" y="17318"/>
                  </a:lnTo>
                  <a:lnTo>
                    <a:pt x="12343" y="17318"/>
                  </a:lnTo>
                  <a:lnTo>
                    <a:pt x="12392" y="17223"/>
                  </a:lnTo>
                  <a:lnTo>
                    <a:pt x="12417" y="20934"/>
                  </a:lnTo>
                  <a:lnTo>
                    <a:pt x="12442" y="20934"/>
                  </a:lnTo>
                  <a:lnTo>
                    <a:pt x="12466" y="20839"/>
                  </a:lnTo>
                  <a:lnTo>
                    <a:pt x="12491" y="20839"/>
                  </a:lnTo>
                  <a:lnTo>
                    <a:pt x="12540" y="20744"/>
                  </a:lnTo>
                  <a:lnTo>
                    <a:pt x="12565" y="20744"/>
                  </a:lnTo>
                  <a:lnTo>
                    <a:pt x="12614" y="20553"/>
                  </a:lnTo>
                  <a:lnTo>
                    <a:pt x="12639" y="20553"/>
                  </a:lnTo>
                  <a:lnTo>
                    <a:pt x="12688" y="20458"/>
                  </a:lnTo>
                  <a:lnTo>
                    <a:pt x="12713" y="20458"/>
                  </a:lnTo>
                  <a:lnTo>
                    <a:pt x="12738" y="20363"/>
                  </a:lnTo>
                  <a:lnTo>
                    <a:pt x="12763" y="20363"/>
                  </a:lnTo>
                  <a:lnTo>
                    <a:pt x="12812" y="20268"/>
                  </a:lnTo>
                  <a:lnTo>
                    <a:pt x="12837" y="20173"/>
                  </a:lnTo>
                  <a:lnTo>
                    <a:pt x="12861" y="20173"/>
                  </a:lnTo>
                  <a:lnTo>
                    <a:pt x="12886" y="20078"/>
                  </a:lnTo>
                  <a:lnTo>
                    <a:pt x="12911" y="20078"/>
                  </a:lnTo>
                  <a:lnTo>
                    <a:pt x="12960" y="19982"/>
                  </a:lnTo>
                  <a:lnTo>
                    <a:pt x="12985" y="19887"/>
                  </a:lnTo>
                  <a:lnTo>
                    <a:pt x="13009" y="19887"/>
                  </a:lnTo>
                  <a:lnTo>
                    <a:pt x="13034" y="19792"/>
                  </a:lnTo>
                  <a:lnTo>
                    <a:pt x="13083" y="19697"/>
                  </a:lnTo>
                  <a:lnTo>
                    <a:pt x="13108" y="19697"/>
                  </a:lnTo>
                  <a:lnTo>
                    <a:pt x="13157" y="19507"/>
                  </a:lnTo>
                  <a:lnTo>
                    <a:pt x="13182" y="19507"/>
                  </a:lnTo>
                  <a:lnTo>
                    <a:pt x="13232" y="19411"/>
                  </a:lnTo>
                  <a:lnTo>
                    <a:pt x="13256" y="19411"/>
                  </a:lnTo>
                  <a:lnTo>
                    <a:pt x="13306" y="19221"/>
                  </a:lnTo>
                  <a:lnTo>
                    <a:pt x="13355" y="19221"/>
                  </a:lnTo>
                  <a:lnTo>
                    <a:pt x="13404" y="19031"/>
                  </a:lnTo>
                  <a:lnTo>
                    <a:pt x="13429" y="19031"/>
                  </a:lnTo>
                  <a:lnTo>
                    <a:pt x="13478" y="18936"/>
                  </a:lnTo>
                  <a:lnTo>
                    <a:pt x="13503" y="18841"/>
                  </a:lnTo>
                  <a:lnTo>
                    <a:pt x="13528" y="18841"/>
                  </a:lnTo>
                  <a:lnTo>
                    <a:pt x="13552" y="18745"/>
                  </a:lnTo>
                  <a:lnTo>
                    <a:pt x="13602" y="18650"/>
                  </a:lnTo>
                  <a:lnTo>
                    <a:pt x="13627" y="18555"/>
                  </a:lnTo>
                  <a:lnTo>
                    <a:pt x="13651" y="18555"/>
                  </a:lnTo>
                  <a:lnTo>
                    <a:pt x="13701" y="18460"/>
                  </a:lnTo>
                  <a:lnTo>
                    <a:pt x="13725" y="18365"/>
                  </a:lnTo>
                  <a:lnTo>
                    <a:pt x="13750" y="18365"/>
                  </a:lnTo>
                  <a:lnTo>
                    <a:pt x="13775" y="18270"/>
                  </a:lnTo>
                  <a:lnTo>
                    <a:pt x="13824" y="18174"/>
                  </a:lnTo>
                  <a:lnTo>
                    <a:pt x="13849" y="18174"/>
                  </a:lnTo>
                  <a:lnTo>
                    <a:pt x="13898" y="17984"/>
                  </a:lnTo>
                  <a:lnTo>
                    <a:pt x="13947" y="17889"/>
                  </a:lnTo>
                  <a:lnTo>
                    <a:pt x="13972" y="17889"/>
                  </a:lnTo>
                  <a:lnTo>
                    <a:pt x="13997" y="17794"/>
                  </a:lnTo>
                  <a:lnTo>
                    <a:pt x="14046" y="17699"/>
                  </a:lnTo>
                  <a:lnTo>
                    <a:pt x="14071" y="17604"/>
                  </a:lnTo>
                  <a:lnTo>
                    <a:pt x="14096" y="17604"/>
                  </a:lnTo>
                  <a:lnTo>
                    <a:pt x="14120" y="17508"/>
                  </a:lnTo>
                  <a:lnTo>
                    <a:pt x="14170" y="17413"/>
                  </a:lnTo>
                  <a:lnTo>
                    <a:pt x="14194" y="17318"/>
                  </a:lnTo>
                  <a:lnTo>
                    <a:pt x="14219" y="17318"/>
                  </a:lnTo>
                  <a:lnTo>
                    <a:pt x="14268" y="17223"/>
                  </a:lnTo>
                  <a:lnTo>
                    <a:pt x="14342" y="16937"/>
                  </a:lnTo>
                  <a:lnTo>
                    <a:pt x="14392" y="21029"/>
                  </a:lnTo>
                  <a:lnTo>
                    <a:pt x="14416" y="21029"/>
                  </a:lnTo>
                  <a:lnTo>
                    <a:pt x="14466" y="20839"/>
                  </a:lnTo>
                  <a:lnTo>
                    <a:pt x="14491" y="20839"/>
                  </a:lnTo>
                  <a:lnTo>
                    <a:pt x="14540" y="20744"/>
                  </a:lnTo>
                  <a:lnTo>
                    <a:pt x="14565" y="20648"/>
                  </a:lnTo>
                  <a:lnTo>
                    <a:pt x="14589" y="20648"/>
                  </a:lnTo>
                  <a:lnTo>
                    <a:pt x="14639" y="20458"/>
                  </a:lnTo>
                  <a:lnTo>
                    <a:pt x="14688" y="20363"/>
                  </a:lnTo>
                  <a:lnTo>
                    <a:pt x="14713" y="20363"/>
                  </a:lnTo>
                  <a:lnTo>
                    <a:pt x="14762" y="20173"/>
                  </a:lnTo>
                  <a:lnTo>
                    <a:pt x="14811" y="20173"/>
                  </a:lnTo>
                  <a:lnTo>
                    <a:pt x="14885" y="19887"/>
                  </a:lnTo>
                  <a:lnTo>
                    <a:pt x="14910" y="19887"/>
                  </a:lnTo>
                  <a:lnTo>
                    <a:pt x="14960" y="19792"/>
                  </a:lnTo>
                  <a:lnTo>
                    <a:pt x="15009" y="19602"/>
                  </a:lnTo>
                  <a:lnTo>
                    <a:pt x="15034" y="19602"/>
                  </a:lnTo>
                  <a:lnTo>
                    <a:pt x="15083" y="19507"/>
                  </a:lnTo>
                  <a:lnTo>
                    <a:pt x="15132" y="19316"/>
                  </a:lnTo>
                  <a:lnTo>
                    <a:pt x="15157" y="19316"/>
                  </a:lnTo>
                  <a:lnTo>
                    <a:pt x="15206" y="19221"/>
                  </a:lnTo>
                  <a:lnTo>
                    <a:pt x="15280" y="18936"/>
                  </a:lnTo>
                  <a:lnTo>
                    <a:pt x="15330" y="18936"/>
                  </a:lnTo>
                  <a:lnTo>
                    <a:pt x="15404" y="18650"/>
                  </a:lnTo>
                  <a:lnTo>
                    <a:pt x="15453" y="18555"/>
                  </a:lnTo>
                  <a:lnTo>
                    <a:pt x="15478" y="18555"/>
                  </a:lnTo>
                  <a:lnTo>
                    <a:pt x="15527" y="18365"/>
                  </a:lnTo>
                  <a:lnTo>
                    <a:pt x="15577" y="18270"/>
                  </a:lnTo>
                  <a:lnTo>
                    <a:pt x="15626" y="18079"/>
                  </a:lnTo>
                  <a:lnTo>
                    <a:pt x="15651" y="18079"/>
                  </a:lnTo>
                  <a:lnTo>
                    <a:pt x="15700" y="17984"/>
                  </a:lnTo>
                  <a:lnTo>
                    <a:pt x="15749" y="17794"/>
                  </a:lnTo>
                  <a:lnTo>
                    <a:pt x="15799" y="17699"/>
                  </a:lnTo>
                  <a:lnTo>
                    <a:pt x="15873" y="17413"/>
                  </a:lnTo>
                  <a:lnTo>
                    <a:pt x="15922" y="17413"/>
                  </a:lnTo>
                  <a:lnTo>
                    <a:pt x="15972" y="17223"/>
                  </a:lnTo>
                  <a:lnTo>
                    <a:pt x="16021" y="17128"/>
                  </a:lnTo>
                  <a:lnTo>
                    <a:pt x="16095" y="16842"/>
                  </a:lnTo>
                  <a:lnTo>
                    <a:pt x="16144" y="16747"/>
                  </a:lnTo>
                  <a:lnTo>
                    <a:pt x="16194" y="16557"/>
                  </a:lnTo>
                  <a:lnTo>
                    <a:pt x="16243" y="16462"/>
                  </a:lnTo>
                  <a:lnTo>
                    <a:pt x="16293" y="16271"/>
                  </a:lnTo>
                  <a:lnTo>
                    <a:pt x="16342" y="16176"/>
                  </a:lnTo>
                  <a:lnTo>
                    <a:pt x="16367" y="20744"/>
                  </a:lnTo>
                  <a:lnTo>
                    <a:pt x="16441" y="20458"/>
                  </a:lnTo>
                  <a:lnTo>
                    <a:pt x="16490" y="20458"/>
                  </a:lnTo>
                  <a:lnTo>
                    <a:pt x="16564" y="20173"/>
                  </a:lnTo>
                  <a:lnTo>
                    <a:pt x="16613" y="20078"/>
                  </a:lnTo>
                  <a:lnTo>
                    <a:pt x="16638" y="19982"/>
                  </a:lnTo>
                  <a:lnTo>
                    <a:pt x="16663" y="19982"/>
                  </a:lnTo>
                  <a:lnTo>
                    <a:pt x="16712" y="19792"/>
                  </a:lnTo>
                  <a:lnTo>
                    <a:pt x="16762" y="19697"/>
                  </a:lnTo>
                  <a:lnTo>
                    <a:pt x="16836" y="19411"/>
                  </a:lnTo>
                  <a:lnTo>
                    <a:pt x="16885" y="19316"/>
                  </a:lnTo>
                  <a:lnTo>
                    <a:pt x="16910" y="19316"/>
                  </a:lnTo>
                  <a:lnTo>
                    <a:pt x="16959" y="19126"/>
                  </a:lnTo>
                  <a:lnTo>
                    <a:pt x="17008" y="19031"/>
                  </a:lnTo>
                  <a:lnTo>
                    <a:pt x="17083" y="18745"/>
                  </a:lnTo>
                  <a:lnTo>
                    <a:pt x="17132" y="18650"/>
                  </a:lnTo>
                  <a:lnTo>
                    <a:pt x="17206" y="18365"/>
                  </a:lnTo>
                  <a:lnTo>
                    <a:pt x="17255" y="18270"/>
                  </a:lnTo>
                  <a:lnTo>
                    <a:pt x="17329" y="17984"/>
                  </a:lnTo>
                  <a:lnTo>
                    <a:pt x="17379" y="17889"/>
                  </a:lnTo>
                  <a:lnTo>
                    <a:pt x="17428" y="17699"/>
                  </a:lnTo>
                  <a:lnTo>
                    <a:pt x="17477" y="17604"/>
                  </a:lnTo>
                  <a:lnTo>
                    <a:pt x="17552" y="17318"/>
                  </a:lnTo>
                  <a:lnTo>
                    <a:pt x="17601" y="17223"/>
                  </a:lnTo>
                  <a:lnTo>
                    <a:pt x="17650" y="17033"/>
                  </a:lnTo>
                  <a:lnTo>
                    <a:pt x="17700" y="16937"/>
                  </a:lnTo>
                  <a:lnTo>
                    <a:pt x="17749" y="16747"/>
                  </a:lnTo>
                  <a:lnTo>
                    <a:pt x="17798" y="16652"/>
                  </a:lnTo>
                  <a:lnTo>
                    <a:pt x="17848" y="16462"/>
                  </a:lnTo>
                  <a:lnTo>
                    <a:pt x="17897" y="16367"/>
                  </a:lnTo>
                  <a:lnTo>
                    <a:pt x="18045" y="15796"/>
                  </a:lnTo>
                  <a:lnTo>
                    <a:pt x="18095" y="15700"/>
                  </a:lnTo>
                  <a:lnTo>
                    <a:pt x="18243" y="15130"/>
                  </a:lnTo>
                  <a:lnTo>
                    <a:pt x="18292" y="15034"/>
                  </a:lnTo>
                  <a:lnTo>
                    <a:pt x="18317" y="14939"/>
                  </a:lnTo>
                  <a:lnTo>
                    <a:pt x="18341" y="14749"/>
                  </a:lnTo>
                  <a:lnTo>
                    <a:pt x="18391" y="14654"/>
                  </a:lnTo>
                  <a:lnTo>
                    <a:pt x="18440" y="14463"/>
                  </a:lnTo>
                  <a:lnTo>
                    <a:pt x="18490" y="14368"/>
                  </a:lnTo>
                  <a:lnTo>
                    <a:pt x="18514" y="14178"/>
                  </a:lnTo>
                  <a:lnTo>
                    <a:pt x="18564" y="14083"/>
                  </a:lnTo>
                  <a:lnTo>
                    <a:pt x="18588" y="13988"/>
                  </a:lnTo>
                  <a:lnTo>
                    <a:pt x="18613" y="13797"/>
                  </a:lnTo>
                  <a:lnTo>
                    <a:pt x="18662" y="13702"/>
                  </a:lnTo>
                  <a:lnTo>
                    <a:pt x="18959" y="12560"/>
                  </a:lnTo>
                  <a:lnTo>
                    <a:pt x="19008" y="12465"/>
                  </a:lnTo>
                  <a:lnTo>
                    <a:pt x="19033" y="12275"/>
                  </a:lnTo>
                  <a:lnTo>
                    <a:pt x="19082" y="12180"/>
                  </a:lnTo>
                  <a:lnTo>
                    <a:pt x="19107" y="11989"/>
                  </a:lnTo>
                  <a:lnTo>
                    <a:pt x="19551" y="10277"/>
                  </a:lnTo>
                  <a:lnTo>
                    <a:pt x="19576" y="10086"/>
                  </a:lnTo>
                  <a:lnTo>
                    <a:pt x="19724" y="9515"/>
                  </a:lnTo>
                  <a:lnTo>
                    <a:pt x="19749" y="9325"/>
                  </a:lnTo>
                  <a:lnTo>
                    <a:pt x="19798" y="9230"/>
                  </a:lnTo>
                  <a:lnTo>
                    <a:pt x="19823" y="9040"/>
                  </a:lnTo>
                  <a:lnTo>
                    <a:pt x="19995" y="8374"/>
                  </a:lnTo>
                  <a:lnTo>
                    <a:pt x="20020" y="8183"/>
                  </a:lnTo>
                  <a:lnTo>
                    <a:pt x="20069" y="7993"/>
                  </a:lnTo>
                  <a:lnTo>
                    <a:pt x="20094" y="7803"/>
                  </a:lnTo>
                  <a:lnTo>
                    <a:pt x="20144" y="7707"/>
                  </a:lnTo>
                  <a:lnTo>
                    <a:pt x="20168" y="7517"/>
                  </a:lnTo>
                  <a:lnTo>
                    <a:pt x="20218" y="7327"/>
                  </a:lnTo>
                  <a:lnTo>
                    <a:pt x="20242" y="7137"/>
                  </a:lnTo>
                  <a:lnTo>
                    <a:pt x="20341" y="6756"/>
                  </a:lnTo>
                  <a:lnTo>
                    <a:pt x="20366" y="6566"/>
                  </a:lnTo>
                  <a:lnTo>
                    <a:pt x="20415" y="6375"/>
                  </a:lnTo>
                  <a:lnTo>
                    <a:pt x="20440" y="6185"/>
                  </a:lnTo>
                  <a:lnTo>
                    <a:pt x="20489" y="5995"/>
                  </a:lnTo>
                  <a:lnTo>
                    <a:pt x="20514" y="5804"/>
                  </a:lnTo>
                  <a:lnTo>
                    <a:pt x="20613" y="5424"/>
                  </a:lnTo>
                  <a:lnTo>
                    <a:pt x="20637" y="5233"/>
                  </a:lnTo>
                  <a:lnTo>
                    <a:pt x="20687" y="5043"/>
                  </a:lnTo>
                  <a:lnTo>
                    <a:pt x="20711" y="4853"/>
                  </a:lnTo>
                  <a:lnTo>
                    <a:pt x="20761" y="4663"/>
                  </a:lnTo>
                  <a:lnTo>
                    <a:pt x="20810" y="4377"/>
                  </a:lnTo>
                  <a:lnTo>
                    <a:pt x="20835" y="4187"/>
                  </a:lnTo>
                  <a:lnTo>
                    <a:pt x="20933" y="3806"/>
                  </a:lnTo>
                  <a:lnTo>
                    <a:pt x="20958" y="3616"/>
                  </a:lnTo>
                  <a:lnTo>
                    <a:pt x="21008" y="3330"/>
                  </a:lnTo>
                  <a:lnTo>
                    <a:pt x="21057" y="3140"/>
                  </a:lnTo>
                  <a:lnTo>
                    <a:pt x="21082" y="2950"/>
                  </a:lnTo>
                  <a:lnTo>
                    <a:pt x="21131" y="2664"/>
                  </a:lnTo>
                  <a:lnTo>
                    <a:pt x="21180" y="2474"/>
                  </a:lnTo>
                  <a:lnTo>
                    <a:pt x="21205" y="2189"/>
                  </a:lnTo>
                  <a:lnTo>
                    <a:pt x="21304" y="1808"/>
                  </a:lnTo>
                  <a:lnTo>
                    <a:pt x="21328" y="1522"/>
                  </a:lnTo>
                  <a:lnTo>
                    <a:pt x="21378" y="1237"/>
                  </a:lnTo>
                  <a:lnTo>
                    <a:pt x="21427" y="1047"/>
                  </a:lnTo>
                  <a:lnTo>
                    <a:pt x="21477" y="761"/>
                  </a:lnTo>
                  <a:lnTo>
                    <a:pt x="21501" y="571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000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9" name="Text Box 334"/>
            <p:cNvSpPr txBox="1"/>
            <p:nvPr/>
          </p:nvSpPr>
          <p:spPr>
            <a:xfrm>
              <a:off x="4726658" y="2264551"/>
              <a:ext cx="1165523" cy="723901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650240">
                <a:defRPr sz="1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Earth Central </a:t>
              </a:r>
              <a:br/>
              <a:r>
                <a:t>Angle = 48.1º</a:t>
              </a:r>
            </a:p>
            <a:p>
              <a:pPr algn="l" defTabSz="650240">
                <a:defRPr sz="1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10km GSD</a:t>
              </a:r>
            </a:p>
          </p:txBody>
        </p:sp>
      </p:grpSp>
      <p:grpSp>
        <p:nvGrpSpPr>
          <p:cNvPr id="777" name="AutoShape 341"/>
          <p:cNvGrpSpPr/>
          <p:nvPr/>
        </p:nvGrpSpPr>
        <p:grpSpPr>
          <a:xfrm>
            <a:off x="528319" y="8265724"/>
            <a:ext cx="12027185" cy="889566"/>
            <a:chOff x="0" y="0"/>
            <a:chExt cx="12027183" cy="889564"/>
          </a:xfrm>
        </p:grpSpPr>
        <p:sp>
          <p:nvSpPr>
            <p:cNvPr id="771" name="Rectangle"/>
            <p:cNvSpPr/>
            <p:nvPr/>
          </p:nvSpPr>
          <p:spPr>
            <a:xfrm>
              <a:off x="-1" y="0"/>
              <a:ext cx="12027185" cy="889565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2" name="Shape"/>
            <p:cNvSpPr/>
            <p:nvPr/>
          </p:nvSpPr>
          <p:spPr>
            <a:xfrm>
              <a:off x="-1" y="-1"/>
              <a:ext cx="12027185" cy="11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400" y="21600"/>
                  </a:lnTo>
                  <a:lnTo>
                    <a:pt x="20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3" name="Shape"/>
            <p:cNvSpPr/>
            <p:nvPr/>
          </p:nvSpPr>
          <p:spPr>
            <a:xfrm>
              <a:off x="-1" y="778369"/>
              <a:ext cx="12027185" cy="11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0" y="0"/>
                  </a:lnTo>
                  <a:lnTo>
                    <a:pt x="214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4" name="Shape"/>
            <p:cNvSpPr/>
            <p:nvPr/>
          </p:nvSpPr>
          <p:spPr>
            <a:xfrm>
              <a:off x="-1" y="0"/>
              <a:ext cx="111196" cy="88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5" name="Shape"/>
            <p:cNvSpPr/>
            <p:nvPr/>
          </p:nvSpPr>
          <p:spPr>
            <a:xfrm>
              <a:off x="11915988" y="0"/>
              <a:ext cx="111196" cy="88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6" name="Unique variable pixel design compensates for the earth’s curvature and provides almost uniform GSD across the whole FOV"/>
            <p:cNvSpPr txBox="1"/>
            <p:nvPr/>
          </p:nvSpPr>
          <p:spPr>
            <a:xfrm>
              <a:off x="111194" y="36858"/>
              <a:ext cx="11804795" cy="815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l" defTabSz="65024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Unique variable pixel design compensates for the earth’s curvature and provides almost uniform GSD across the whole FOV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2056422" y="9160847"/>
            <a:ext cx="298138" cy="2778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650240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80" name="Rectangle 1"/>
          <p:cNvSpPr txBox="1">
            <a:spLocks noGrp="1"/>
          </p:cNvSpPr>
          <p:nvPr>
            <p:ph type="title"/>
          </p:nvPr>
        </p:nvSpPr>
        <p:spPr>
          <a:xfrm>
            <a:off x="332008" y="213360"/>
            <a:ext cx="12417144" cy="166624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Geostationary Lightning Mapper (GLM)</a:t>
            </a:r>
            <a:br/>
            <a:r>
              <a:rPr sz="2800"/>
              <a:t>Performance and Coverage</a:t>
            </a:r>
          </a:p>
        </p:txBody>
      </p:sp>
      <p:pic>
        <p:nvPicPr>
          <p:cNvPr id="7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8118" y="2304302"/>
            <a:ext cx="5152782" cy="6912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009" y="2709327"/>
            <a:ext cx="6401139" cy="6286381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Rectangle 4"/>
          <p:cNvSpPr txBox="1"/>
          <p:nvPr/>
        </p:nvSpPr>
        <p:spPr>
          <a:xfrm>
            <a:off x="1148080" y="8209280"/>
            <a:ext cx="457775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0004" algn="l" defTabSz="650240">
              <a:lnSpc>
                <a:spcPct val="93000"/>
              </a:lnSpc>
              <a:defRPr sz="1800" b="0">
                <a:solidFill>
                  <a:srgbClr val="F7FEF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Field of view coverage from GOES-E and Goes_W</a:t>
            </a:r>
          </a:p>
        </p:txBody>
      </p:sp>
      <p:sp>
        <p:nvSpPr>
          <p:cNvPr id="784" name="Rectangle 5"/>
          <p:cNvSpPr txBox="1"/>
          <p:nvPr/>
        </p:nvSpPr>
        <p:spPr>
          <a:xfrm>
            <a:off x="8260080" y="8331200"/>
            <a:ext cx="281648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0004" algn="l" defTabSz="650240">
              <a:lnSpc>
                <a:spcPct val="93000"/>
              </a:lnSpc>
              <a:defRPr sz="1800" b="0">
                <a:solidFill>
                  <a:srgbClr val="F5FEF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Predicted Detection Efficiency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erformance Requirements Principally Defined by Flash Detection Effici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0684">
              <a:defRPr sz="4774"/>
            </a:lvl1pPr>
          </a:lstStyle>
          <a:p>
            <a:r>
              <a:t>Performance Requirements Principally Defined by Flash Detection Efficiency</a:t>
            </a:r>
          </a:p>
        </p:txBody>
      </p:sp>
      <p:sp>
        <p:nvSpPr>
          <p:cNvPr id="787" name="Validation is difficult because sensor systems do not directly detect lighting flash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2892" indent="-282892" defTabSz="390144">
              <a:spcBef>
                <a:spcPts val="600"/>
              </a:spcBef>
              <a:defRPr sz="2640"/>
            </a:pPr>
            <a:r>
              <a:t>Validation is difficult because sensor systems do not directly detect lighting flashes</a:t>
            </a:r>
          </a:p>
          <a:p>
            <a:pPr marL="557212" lvl="1" indent="-282892" defTabSz="390144">
              <a:spcBef>
                <a:spcPts val="600"/>
              </a:spcBef>
              <a:buChar char="•"/>
              <a:defRPr sz="2640"/>
            </a:pPr>
            <a:r>
              <a:t>GLM, LIS etc. basically detect strokes</a:t>
            </a:r>
          </a:p>
          <a:p>
            <a:pPr marL="557212" lvl="1" indent="-282892" defTabSz="390144">
              <a:spcBef>
                <a:spcPts val="600"/>
              </a:spcBef>
              <a:buChar char="•"/>
              <a:defRPr sz="2640"/>
            </a:pPr>
            <a:r>
              <a:t>Ground networks such as GLD 360, Earth Networks, field change networks, and long range networks also detect strokes</a:t>
            </a:r>
          </a:p>
          <a:p>
            <a:pPr marL="557212" lvl="1" indent="-282892" defTabSz="390144">
              <a:spcBef>
                <a:spcPts val="600"/>
              </a:spcBef>
              <a:buChar char="•"/>
              <a:defRPr sz="2640"/>
            </a:pPr>
            <a:r>
              <a:t>Basically a stroke is:</a:t>
            </a:r>
          </a:p>
          <a:p>
            <a:pPr marL="0" lvl="2" indent="274320" defTabSz="390144">
              <a:spcBef>
                <a:spcPts val="600"/>
              </a:spcBef>
              <a:buSzTx/>
              <a:buFontTx/>
              <a:buNone/>
              <a:defRPr sz="2640"/>
            </a:pPr>
            <a:r>
              <a:t>Lightning component that occurs when a lightning channel conductively connects the main negative and positive charge regions or a main charge region to ground with a resulting charge exchange, a fully ionized hot channel and thunder</a:t>
            </a:r>
          </a:p>
          <a:p>
            <a:pPr marL="0" lvl="3" indent="411480" defTabSz="390144">
              <a:spcBef>
                <a:spcPts val="600"/>
              </a:spcBef>
              <a:buSzTx/>
              <a:buFontTx/>
              <a:buNone/>
              <a:defRPr sz="2640"/>
            </a:pPr>
            <a:r>
              <a:t>a stoke is the main mechanism for reducing electrical energy in a storm.</a:t>
            </a:r>
          </a:p>
          <a:p>
            <a:pPr marL="0" lvl="3" indent="411480" defTabSz="390144">
              <a:spcBef>
                <a:spcPts val="600"/>
              </a:spcBef>
              <a:buSzTx/>
              <a:buFontTx/>
              <a:buNone/>
              <a:defRPr sz="2640"/>
            </a:pPr>
            <a:r>
              <a:t>a lightning flash is composed of one or more strokes.</a:t>
            </a:r>
          </a:p>
          <a:p>
            <a:pPr marL="264694" indent="-264694" defTabSz="390144">
              <a:spcBef>
                <a:spcPts val="600"/>
              </a:spcBef>
              <a:buFontTx/>
              <a:defRPr sz="2640"/>
            </a:pPr>
            <a:r>
              <a:t>GLM validation should be based on stroke detection.  </a:t>
            </a:r>
          </a:p>
          <a:p>
            <a:pPr marL="493294" lvl="1" indent="-264694" defTabSz="390144">
              <a:spcBef>
                <a:spcPts val="600"/>
              </a:spcBef>
              <a:buFontTx/>
              <a:buChar char="•"/>
              <a:defRPr sz="2640"/>
            </a:pPr>
            <a:r>
              <a:t>Comparisons with alternate systems should be based on stroke detection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itle 1"/>
          <p:cNvSpPr txBox="1">
            <a:spLocks noGrp="1"/>
          </p:cNvSpPr>
          <p:nvPr>
            <p:ph type="title"/>
          </p:nvPr>
        </p:nvSpPr>
        <p:spPr>
          <a:xfrm>
            <a:off x="650239" y="116420"/>
            <a:ext cx="11704322" cy="1625601"/>
          </a:xfrm>
          <a:prstGeom prst="rect">
            <a:avLst/>
          </a:prstGeom>
        </p:spPr>
        <p:txBody>
          <a:bodyPr/>
          <a:lstStyle>
            <a:lvl1pPr defTabSz="572211">
              <a:defRPr sz="4752"/>
            </a:lvl1pPr>
          </a:lstStyle>
          <a:p>
            <a:r>
              <a:t>How should GLM Performance compare to LIS Performance?</a:t>
            </a:r>
          </a:p>
        </p:txBody>
      </p:sp>
      <p:sp>
        <p:nvSpPr>
          <p:cNvPr id="79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-1" y="2043054"/>
            <a:ext cx="13004801" cy="7564021"/>
          </a:xfrm>
          <a:prstGeom prst="rect">
            <a:avLst/>
          </a:prstGeom>
        </p:spPr>
        <p:txBody>
          <a:bodyPr/>
          <a:lstStyle/>
          <a:p>
            <a:pPr marL="472965" indent="-472965">
              <a:lnSpc>
                <a:spcPct val="90000"/>
              </a:lnSpc>
              <a:spcBef>
                <a:spcPts val="900"/>
              </a:spcBef>
              <a:defRPr sz="4000"/>
            </a:pPr>
            <a:r>
              <a:t>GLM should detect significantly more weak lightning strokes than LIS</a:t>
            </a:r>
          </a:p>
          <a:p>
            <a:pPr marL="845819" lvl="1" indent="-388619">
              <a:lnSpc>
                <a:spcPct val="90000"/>
              </a:lnSpc>
              <a:spcBef>
                <a:spcPts val="800"/>
              </a:spcBef>
              <a:defRPr sz="3400"/>
            </a:pPr>
            <a:r>
              <a:t>It has more than 20% greater radiometric throughput</a:t>
            </a:r>
          </a:p>
          <a:p>
            <a:pPr marL="845819" lvl="1" indent="-388619">
              <a:lnSpc>
                <a:spcPct val="90000"/>
              </a:lnSpc>
              <a:spcBef>
                <a:spcPts val="800"/>
              </a:spcBef>
              <a:defRPr sz="3400"/>
            </a:pPr>
            <a:r>
              <a:t>GLM has 100x the number of pixels but a 1000x the telemetry bandwidth</a:t>
            </a:r>
          </a:p>
          <a:p>
            <a:pPr marL="1226127" lvl="2" indent="-311727">
              <a:lnSpc>
                <a:spcPct val="90000"/>
              </a:lnSpc>
              <a:spcBef>
                <a:spcPts val="700"/>
              </a:spcBef>
              <a:defRPr sz="3000"/>
            </a:pPr>
            <a:r>
              <a:t>Allows lower threshold settings with more false events but also more lightning events</a:t>
            </a:r>
          </a:p>
          <a:p>
            <a:pPr marL="845819" lvl="1" indent="-388619">
              <a:lnSpc>
                <a:spcPct val="90000"/>
              </a:lnSpc>
              <a:spcBef>
                <a:spcPts val="800"/>
              </a:spcBef>
              <a:defRPr sz="3400"/>
            </a:pPr>
            <a:r>
              <a:t>GLM has a more stable background (stationary vs. LEO) and programmable background averaging and clamp</a:t>
            </a:r>
          </a:p>
          <a:p>
            <a:pPr marL="1226127" lvl="2" indent="-311727">
              <a:lnSpc>
                <a:spcPct val="90000"/>
              </a:lnSpc>
              <a:spcBef>
                <a:spcPts val="700"/>
              </a:spcBef>
              <a:defRPr sz="3000"/>
            </a:pPr>
            <a:r>
              <a:t>Lower background variance – average over 63 frames instead of 1.5</a:t>
            </a:r>
          </a:p>
          <a:p>
            <a:pPr marL="1226127" lvl="2" indent="-311727">
              <a:lnSpc>
                <a:spcPct val="90000"/>
              </a:lnSpc>
              <a:spcBef>
                <a:spcPts val="700"/>
              </a:spcBef>
              <a:defRPr sz="3000"/>
            </a:pPr>
            <a:r>
              <a:t>Clamp at 2 instead of 8 </a:t>
            </a:r>
          </a:p>
          <a:p>
            <a:pPr marL="1676400" lvl="3" indent="-304800">
              <a:lnSpc>
                <a:spcPct val="90000"/>
              </a:lnSpc>
              <a:spcBef>
                <a:spcPts val="600"/>
              </a:spcBef>
              <a:defRPr sz="2400"/>
            </a:pPr>
            <a:r>
              <a:t>Slower response to background changes but lower noise</a:t>
            </a:r>
          </a:p>
          <a:p>
            <a:pPr marL="1676400" lvl="3" indent="-304800">
              <a:lnSpc>
                <a:spcPct val="90000"/>
              </a:lnSpc>
              <a:spcBef>
                <a:spcPts val="600"/>
              </a:spcBef>
              <a:defRPr sz="2400"/>
            </a:pPr>
            <a:r>
              <a:t>Less background contamination due to lightning or high energy particles of glint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Advantages of GLM over LIS</a:t>
            </a:r>
          </a:p>
        </p:txBody>
      </p:sp>
      <p:sp>
        <p:nvSpPr>
          <p:cNvPr id="79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482600" indent="-482600">
              <a:lnSpc>
                <a:spcPct val="90000"/>
              </a:lnSpc>
              <a:spcBef>
                <a:spcPts val="900"/>
              </a:spcBef>
              <a:defRPr sz="3800"/>
            </a:pPr>
            <a:r>
              <a:t>Background intensity transmitted with each event</a:t>
            </a:r>
          </a:p>
          <a:p>
            <a:pPr marL="854765" lvl="1" indent="-397565">
              <a:lnSpc>
                <a:spcPct val="90000"/>
              </a:lnSpc>
              <a:spcBef>
                <a:spcPts val="700"/>
              </a:spcBef>
              <a:defRPr sz="3200"/>
            </a:pPr>
            <a:r>
              <a:t>Allows more powerful ground processing algorithms</a:t>
            </a:r>
          </a:p>
          <a:p>
            <a:pPr marL="482600" indent="-482600">
              <a:lnSpc>
                <a:spcPct val="90000"/>
              </a:lnSpc>
              <a:spcBef>
                <a:spcPts val="900"/>
              </a:spcBef>
              <a:defRPr sz="3800"/>
            </a:pPr>
            <a:r>
              <a:t>Variable pitch pixels</a:t>
            </a:r>
          </a:p>
          <a:p>
            <a:pPr marL="854765" lvl="1" indent="-397565">
              <a:lnSpc>
                <a:spcPct val="90000"/>
              </a:lnSpc>
              <a:spcBef>
                <a:spcPts val="700"/>
              </a:spcBef>
              <a:defRPr sz="3200"/>
            </a:pPr>
            <a:r>
              <a:t>Provides better performance at the edges of the field of view</a:t>
            </a:r>
          </a:p>
          <a:p>
            <a:pPr marL="482600" indent="-482600">
              <a:lnSpc>
                <a:spcPct val="90000"/>
              </a:lnSpc>
              <a:spcBef>
                <a:spcPts val="900"/>
              </a:spcBef>
              <a:defRPr sz="3800"/>
            </a:pPr>
            <a:r>
              <a:t>Percentage of pixels illuminated by high albedo clouds is much smaller for GLM than for LIS</a:t>
            </a:r>
          </a:p>
          <a:p>
            <a:pPr marL="854765" lvl="1" indent="-397565">
              <a:lnSpc>
                <a:spcPct val="90000"/>
              </a:lnSpc>
              <a:spcBef>
                <a:spcPts val="700"/>
              </a:spcBef>
              <a:defRPr sz="3200"/>
            </a:pPr>
            <a:r>
              <a:t>Threshold setting for bright backgrounds can be much lower on GLM</a:t>
            </a:r>
          </a:p>
          <a:p>
            <a:pPr marL="1234439" lvl="2" indent="-320039">
              <a:lnSpc>
                <a:spcPct val="90000"/>
              </a:lnSpc>
              <a:spcBef>
                <a:spcPts val="600"/>
              </a:spcBef>
              <a:defRPr sz="2800"/>
            </a:pPr>
            <a:r>
              <a:t>Better GLM detection efficiency for where the lightning is </a:t>
            </a:r>
          </a:p>
          <a:p>
            <a:pPr marL="1234439" lvl="2" indent="-320039">
              <a:lnSpc>
                <a:spcPct val="90000"/>
              </a:lnSpc>
              <a:spcBef>
                <a:spcPts val="600"/>
              </a:spcBef>
              <a:defRPr sz="2800"/>
            </a:pPr>
            <a:r>
              <a:t>‘S” shape threshold curve vs. linear curve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Few Disadvantages</a:t>
            </a:r>
          </a:p>
        </p:txBody>
      </p:sp>
      <p:sp>
        <p:nvSpPr>
          <p:cNvPr id="7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542681"/>
            <a:ext cx="11704322" cy="6964822"/>
          </a:xfrm>
          <a:prstGeom prst="rect">
            <a:avLst/>
          </a:prstGeom>
        </p:spPr>
        <p:txBody>
          <a:bodyPr/>
          <a:lstStyle/>
          <a:p>
            <a:pPr marL="480059" indent="-480059">
              <a:lnSpc>
                <a:spcPct val="80000"/>
              </a:lnSpc>
              <a:spcBef>
                <a:spcPts val="600"/>
              </a:spcBef>
              <a:defRPr sz="2800"/>
            </a:pPr>
            <a:r>
              <a:t>The two main causes of FEs are shot noise from bright clouds (gaussian) and high energy particle impacts on the CCD (non-gaussian).</a:t>
            </a:r>
            <a:endParaRPr sz="1600"/>
          </a:p>
          <a:p>
            <a:pPr marL="480059" indent="-480059">
              <a:lnSpc>
                <a:spcPct val="80000"/>
              </a:lnSpc>
              <a:spcBef>
                <a:spcPts val="600"/>
              </a:spcBef>
              <a:defRPr sz="2800"/>
            </a:pPr>
            <a:r>
              <a:t>GLM also has electronics produced FEs called overshoots and undershoots </a:t>
            </a:r>
          </a:p>
          <a:p>
            <a:pPr marL="927847" lvl="1" indent="-470647">
              <a:lnSpc>
                <a:spcPct val="80000"/>
              </a:lnSpc>
              <a:spcBef>
                <a:spcPts val="500"/>
              </a:spcBef>
              <a:defRPr sz="2400"/>
            </a:pPr>
            <a:r>
              <a:rPr sz="2800"/>
              <a:t>R</a:t>
            </a:r>
            <a:r>
              <a:t>emoved with ground filtering – consumes bandwidth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Requires setting higher thresholds for dark backgrounds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A new second level threshold table tuned to each pixel (instead of for each RTEP) will correct much of these problems</a:t>
            </a:r>
            <a:endParaRPr sz="1600"/>
          </a:p>
          <a:p>
            <a:pPr marL="480059" indent="-480059">
              <a:lnSpc>
                <a:spcPct val="80000"/>
              </a:lnSpc>
              <a:spcBef>
                <a:spcPts val="600"/>
              </a:spcBef>
              <a:defRPr sz="2800"/>
            </a:pPr>
            <a:r>
              <a:t>Electronic gain is too high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Limits dynamic range. Can cause saturation under bright cloud, bright lightning conditions. (S &amp;C)</a:t>
            </a:r>
          </a:p>
          <a:p>
            <a:pPr marL="1219200" lvl="2" indent="-304800">
              <a:lnSpc>
                <a:spcPct val="80000"/>
              </a:lnSpc>
              <a:spcBef>
                <a:spcPts val="600"/>
              </a:spcBef>
              <a:defRPr sz="2400"/>
            </a:pPr>
            <a:r>
              <a:t>Cannot be corrected on FM1 or FM2, but is a fairly rare condition</a:t>
            </a:r>
            <a:endParaRPr sz="2000"/>
          </a:p>
          <a:p>
            <a:pPr marL="480059" indent="-480059">
              <a:lnSpc>
                <a:spcPct val="80000"/>
              </a:lnSpc>
              <a:spcBef>
                <a:spcPts val="600"/>
              </a:spcBef>
              <a:defRPr sz="2800"/>
            </a:pPr>
            <a:r>
              <a:t>Saturation and blooming during solar eclipses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A piece inside the lens can cause internal reflects that can result in saturation during certain phases of an eclipse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Happens much more seldom than feared and corrected for future flight models </a:t>
            </a:r>
          </a:p>
          <a:p>
            <a:pPr marL="860611" lvl="1" indent="-403411">
              <a:lnSpc>
                <a:spcPct val="80000"/>
              </a:lnSpc>
              <a:spcBef>
                <a:spcPts val="500"/>
              </a:spcBef>
              <a:defRPr sz="2400"/>
            </a:pPr>
            <a:r>
              <a:t>Ground filtering can reduce the affect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24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GLM Instrument</a:t>
            </a:r>
          </a:p>
        </p:txBody>
      </p:sp>
      <p:sp>
        <p:nvSpPr>
          <p:cNvPr id="20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2682298" y="9407210"/>
            <a:ext cx="245738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158" y="4290936"/>
            <a:ext cx="6500737" cy="4709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4316" y="1706783"/>
            <a:ext cx="5478321" cy="729362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Box 4"/>
          <p:cNvSpPr txBox="1"/>
          <p:nvPr/>
        </p:nvSpPr>
        <p:spPr>
          <a:xfrm>
            <a:off x="747708" y="9000405"/>
            <a:ext cx="4769816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GLM Electronics Unit and Sensor Unit</a:t>
            </a:r>
          </a:p>
        </p:txBody>
      </p:sp>
      <p:sp>
        <p:nvSpPr>
          <p:cNvPr id="207" name="TextBox 7"/>
          <p:cNvSpPr txBox="1"/>
          <p:nvPr/>
        </p:nvSpPr>
        <p:spPr>
          <a:xfrm>
            <a:off x="7215864" y="9000405"/>
            <a:ext cx="4253829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ABI and GLM installed on GOES-R</a:t>
            </a:r>
          </a:p>
        </p:txBody>
      </p:sp>
      <p:sp>
        <p:nvSpPr>
          <p:cNvPr id="20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54025" y="1731619"/>
            <a:ext cx="6541229" cy="214814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SzTx/>
              <a:buNone/>
              <a:defRPr sz="2400"/>
            </a:lvl1pPr>
          </a:lstStyle>
          <a:p>
            <a:r>
              <a:t>GLM is a near-IR staring detector that continuously maps in-cloud &amp; cloud-to-ground lightning with near uniform spatial resolution</a:t>
            </a:r>
          </a:p>
        </p:txBody>
      </p:sp>
      <p:sp>
        <p:nvSpPr>
          <p:cNvPr id="209" name="TextBox 5"/>
          <p:cNvSpPr txBox="1"/>
          <p:nvPr/>
        </p:nvSpPr>
        <p:spPr>
          <a:xfrm>
            <a:off x="7188771" y="1733973"/>
            <a:ext cx="1925177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Credit: Lockheed Martin</a:t>
            </a:r>
          </a:p>
        </p:txBody>
      </p:sp>
      <p:sp>
        <p:nvSpPr>
          <p:cNvPr id="210" name="TextBox 11"/>
          <p:cNvSpPr txBox="1"/>
          <p:nvPr/>
        </p:nvSpPr>
        <p:spPr>
          <a:xfrm>
            <a:off x="435158" y="4288904"/>
            <a:ext cx="1925177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Credit: Lockheed Martin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A Few Disadvantages (cont.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Few Disadvantages (cont.)</a:t>
            </a:r>
          </a:p>
        </p:txBody>
      </p:sp>
      <p:sp>
        <p:nvSpPr>
          <p:cNvPr id="799" name="When a lightning event strongly under fills a pixel, such as might happen during preliminary breakdown and leader propagation with a bright cloud top, GLM detection efficiency will be reduced significantly and LIS with its better spatial resolution could have a signal to noise ration advantage as large as two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818" indent="-235818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When a lightning event strongly under fills a pixel, such as might happen during preliminary breakdown and leader propagation with a bright cloud top, GLM detection efficiency will be reduced significantly and LIS with its better spatial resolution could have a signal to noise ration advantage as large as two. </a:t>
            </a:r>
          </a:p>
          <a:p>
            <a:pPr marL="609198" lvl="1" indent="-235818" defTabSz="637235">
              <a:lnSpc>
                <a:spcPct val="80000"/>
              </a:lnSpc>
              <a:spcBef>
                <a:spcPts val="500"/>
              </a:spcBef>
              <a:buFontTx/>
              <a:buChar char="•"/>
              <a:defRPr sz="2352"/>
            </a:pPr>
            <a:r>
              <a:t>Both Bitzer and Cummins have indicated LIS is significantly better than GLM at detecting leaders </a:t>
            </a:r>
          </a:p>
          <a:p>
            <a:pPr marL="609198" lvl="1" indent="-235818" defTabSz="637235">
              <a:lnSpc>
                <a:spcPct val="80000"/>
              </a:lnSpc>
              <a:spcBef>
                <a:spcPts val="500"/>
              </a:spcBef>
              <a:buFontTx/>
              <a:buChar char="•"/>
              <a:defRPr sz="2352"/>
            </a:pPr>
            <a:endParaRPr/>
          </a:p>
          <a:p>
            <a:pPr marL="235818" indent="-235818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Ground-based data processing algorithms</a:t>
            </a:r>
          </a:p>
          <a:p>
            <a:pPr marL="609198" lvl="1" indent="-235818" defTabSz="637235">
              <a:lnSpc>
                <a:spcPct val="80000"/>
              </a:lnSpc>
              <a:spcBef>
                <a:spcPts val="500"/>
              </a:spcBef>
              <a:buFontTx/>
              <a:buChar char="•"/>
              <a:defRPr sz="2352"/>
            </a:pPr>
            <a:r>
              <a:t>LIS combines level 1b and level 2 processing algorithms.</a:t>
            </a:r>
          </a:p>
          <a:p>
            <a:pPr marL="609198" lvl="1" indent="-235818" defTabSz="637235">
              <a:lnSpc>
                <a:spcPct val="80000"/>
              </a:lnSpc>
              <a:spcBef>
                <a:spcPts val="500"/>
              </a:spcBef>
              <a:buFontTx/>
              <a:buChar char="•"/>
              <a:defRPr sz="2352"/>
            </a:pPr>
            <a:r>
              <a:t>They are separate for GLM be government requirement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much easier to remove single events when 1b and 2 are combined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consequently, GLM level 1b processing must remove all false events without the benefit of clustering.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this results in very short coherency intervals and higher probability requirements to pass real events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also requires higher threshold settings for dark backgrounds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also because operational requirements restrict looking back in time, the events occurring during the first frame a lightning sequence, are discarded.  </a:t>
            </a:r>
          </a:p>
          <a:p>
            <a:pPr marL="982578" lvl="2" indent="-235819" defTabSz="637235">
              <a:lnSpc>
                <a:spcPct val="80000"/>
              </a:lnSpc>
              <a:spcBef>
                <a:spcPts val="500"/>
              </a:spcBef>
              <a:buFontTx/>
              <a:defRPr sz="2352"/>
            </a:pPr>
            <a:r>
              <a:t>these are often the brightest events and are necessary for accurate time sequencing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Title 1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r>
              <a:t>GLM: Near Term Improvements</a:t>
            </a:r>
          </a:p>
        </p:txBody>
      </p:sp>
      <p:sp>
        <p:nvSpPr>
          <p:cNvPr id="8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453563" indent="-453563" defTabSz="630732">
              <a:lnSpc>
                <a:spcPct val="80000"/>
              </a:lnSpc>
              <a:spcBef>
                <a:spcPts val="700"/>
              </a:spcBef>
              <a:defRPr sz="2910"/>
            </a:pPr>
            <a:r>
              <a:t>The GLM can perform better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Thresholds can still be lowered for bright clouds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Better DE for active daytime thunderstorms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GOES 17 set lower during check-out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The present event rate is around 10,000 per second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System capacity is 100,000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Thresholds can be lowered further, GOES 17 running at about 40,000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Ground based algorithms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Not yet optimized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up-dates are planned</a:t>
            </a:r>
          </a:p>
          <a:p>
            <a:pPr marL="453563" indent="-453563" defTabSz="630732">
              <a:lnSpc>
                <a:spcPct val="80000"/>
              </a:lnSpc>
              <a:spcBef>
                <a:spcPts val="700"/>
              </a:spcBef>
              <a:defRPr sz="2910"/>
            </a:pPr>
            <a:r>
              <a:t>Recommendations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Develop alternate data processing for scientists</a:t>
            </a:r>
          </a:p>
          <a:p>
            <a:pPr marL="1266263" lvl="2" indent="-379295" defTabSz="630732">
              <a:lnSpc>
                <a:spcPct val="80000"/>
              </a:lnSpc>
              <a:spcBef>
                <a:spcPts val="600"/>
              </a:spcBef>
              <a:buChar char="–"/>
              <a:defRPr sz="2522"/>
            </a:pPr>
            <a:r>
              <a:t>i.e. non-operational ground processing for the science communuty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Combine level 1b and level 2 without real-time requirements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Allows better detection and eliminates the loss of first strokes</a:t>
            </a:r>
          </a:p>
          <a:p>
            <a:pPr marL="822779" lvl="1" indent="-379295" defTabSz="630732">
              <a:lnSpc>
                <a:spcPct val="80000"/>
              </a:lnSpc>
              <a:spcBef>
                <a:spcPts val="600"/>
              </a:spcBef>
              <a:defRPr sz="2522"/>
            </a:pPr>
            <a:r>
              <a:t>A joint Huntsville and Lockheed effort</a:t>
            </a:r>
          </a:p>
          <a:p>
            <a:pPr marL="1191863" lvl="2" indent="-304895" defTabSz="630732">
              <a:lnSpc>
                <a:spcPct val="80000"/>
              </a:lnSpc>
              <a:spcBef>
                <a:spcPts val="500"/>
              </a:spcBef>
              <a:defRPr sz="2134"/>
            </a:pPr>
            <a:r>
              <a:t>Results can be fed back to improve the operational processing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roposal for New Science-based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9699">
              <a:defRPr sz="5146"/>
            </a:lvl1pPr>
          </a:lstStyle>
          <a:p>
            <a:r>
              <a:t>Proposal for New Science-based Algorithms</a:t>
            </a:r>
          </a:p>
        </p:txBody>
      </p:sp>
      <p:sp>
        <p:nvSpPr>
          <p:cNvPr id="805" name="Develop ground algorithms that are independent of the operational ground processin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041" indent="-330041" defTabSz="455168">
              <a:spcBef>
                <a:spcPts val="700"/>
              </a:spcBef>
              <a:defRPr sz="3080"/>
            </a:pPr>
            <a:r>
              <a:t>Develop ground algorithms that are independent of the operational ground processing.</a:t>
            </a:r>
          </a:p>
          <a:p>
            <a:pPr marL="650081" lvl="1" indent="-330041" defTabSz="455168">
              <a:spcBef>
                <a:spcPts val="700"/>
              </a:spcBef>
              <a:buChar char="•"/>
              <a:defRPr sz="3080"/>
            </a:pPr>
            <a:r>
              <a:t>allows rapid changes and updates</a:t>
            </a:r>
          </a:p>
          <a:p>
            <a:pPr marL="970121" lvl="2" indent="-330041" defTabSz="455168">
              <a:spcBef>
                <a:spcPts val="700"/>
              </a:spcBef>
              <a:defRPr sz="3080"/>
            </a:pPr>
            <a:r>
              <a:t>easy to test and evaluate new concepts </a:t>
            </a:r>
          </a:p>
          <a:p>
            <a:pPr marL="650081" lvl="1" indent="-330041" defTabSz="455168">
              <a:spcBef>
                <a:spcPts val="700"/>
              </a:spcBef>
              <a:buChar char="•"/>
              <a:defRPr sz="3080"/>
            </a:pPr>
            <a:r>
              <a:t>no requirement for real time processing so coherency can be tested over a much longer period of time and first events can be kept</a:t>
            </a:r>
          </a:p>
          <a:p>
            <a:pPr marL="650081" lvl="1" indent="-330041" defTabSz="455168">
              <a:spcBef>
                <a:spcPts val="700"/>
              </a:spcBef>
              <a:buChar char="•"/>
              <a:defRPr sz="3080"/>
            </a:pPr>
            <a:r>
              <a:t>Level 1b and level 2 can be combined </a:t>
            </a:r>
          </a:p>
          <a:p>
            <a:pPr marL="970121" lvl="2" indent="-330041" defTabSz="455168">
              <a:spcBef>
                <a:spcPts val="700"/>
              </a:spcBef>
              <a:defRPr sz="3080"/>
            </a:pPr>
            <a:r>
              <a:t>provides easy removal of single events and more accurate lightning detection (higher DE and lower FER)</a:t>
            </a:r>
          </a:p>
          <a:p>
            <a:pPr marL="330041" indent="-330041" defTabSz="455168">
              <a:spcBef>
                <a:spcPts val="700"/>
              </a:spcBef>
              <a:defRPr sz="3080"/>
            </a:pPr>
            <a:r>
              <a:t>Results can be fed back to the operational side resulting in improved operational performance and better on-orbit perimeter settings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Recommendations for New Science-based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0684">
              <a:defRPr sz="4774"/>
            </a:lvl1pPr>
          </a:lstStyle>
          <a:p>
            <a:r>
              <a:t>Recommendations for New Science-based Algorithms</a:t>
            </a:r>
          </a:p>
        </p:txBody>
      </p:sp>
      <p:sp>
        <p:nvSpPr>
          <p:cNvPr id="808" name="Funding requir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342" indent="-457342" defTabSz="630732">
              <a:defRPr sz="4268"/>
            </a:pPr>
            <a:r>
              <a:t>Funding required</a:t>
            </a:r>
          </a:p>
          <a:p>
            <a:pPr marL="457342" indent="-457342" defTabSz="630732">
              <a:defRPr sz="4268"/>
            </a:pPr>
            <a:r>
              <a:t>Combine a team from UAH (Christian and Bitzer) with a team from Lockheed Martin (Tiller and Edgington) to develop the science-based processing.</a:t>
            </a:r>
          </a:p>
          <a:p>
            <a:pPr marL="457342" indent="-457342" defTabSz="630732">
              <a:defRPr sz="4268"/>
            </a:pPr>
            <a:r>
              <a:t>Process all GLM data and archive at UAH</a:t>
            </a:r>
          </a:p>
          <a:p>
            <a:pPr marL="457342" indent="-457342" defTabSz="630732">
              <a:defRPr sz="4268"/>
            </a:pPr>
            <a:r>
              <a:t>Make data easily available </a:t>
            </a:r>
          </a:p>
          <a:p>
            <a:pPr marL="457342" indent="-457342" defTabSz="630732">
              <a:defRPr sz="4268"/>
            </a:pPr>
            <a:r>
              <a:t>Make processing software available as appropriate 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itle 1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r>
              <a:t>Same Data on Cellular Scale</a:t>
            </a:r>
          </a:p>
        </p:txBody>
      </p:sp>
      <p:pic>
        <p:nvPicPr>
          <p:cNvPr id="8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298988"/>
            <a:ext cx="7203209" cy="7454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0731" y="2278553"/>
            <a:ext cx="7614069" cy="7475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itle 1"/>
          <p:cNvSpPr txBox="1">
            <a:spLocks noGrp="1"/>
          </p:cNvSpPr>
          <p:nvPr>
            <p:ph type="title"/>
          </p:nvPr>
        </p:nvSpPr>
        <p:spPr>
          <a:xfrm>
            <a:off x="650239" y="1739240"/>
            <a:ext cx="11704322" cy="9216498"/>
          </a:xfrm>
          <a:prstGeom prst="rect">
            <a:avLst/>
          </a:prstGeom>
        </p:spPr>
        <p:txBody>
          <a:bodyPr anchor="t"/>
          <a:lstStyle/>
          <a:p>
            <a:pPr>
              <a:defRPr sz="13600"/>
            </a:pPr>
            <a:r>
              <a:t>Thank you</a:t>
            </a:r>
          </a:p>
          <a:p>
            <a:pPr>
              <a:defRPr sz="13600"/>
            </a:pPr>
            <a:r>
              <a:t/>
            </a:r>
            <a:br/>
            <a:r>
              <a:rPr sz="9800"/>
              <a:t>for Lightning?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itle 1"/>
          <p:cNvSpPr txBox="1">
            <a:spLocks noGrp="1"/>
          </p:cNvSpPr>
          <p:nvPr>
            <p:ph type="title"/>
          </p:nvPr>
        </p:nvSpPr>
        <p:spPr>
          <a:xfrm>
            <a:off x="975359" y="253999"/>
            <a:ext cx="11054081" cy="1254693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LIS vs. GLM Radiometric Throughput</a:t>
            </a:r>
          </a:p>
        </p:txBody>
      </p:sp>
      <p:graphicFrame>
        <p:nvGraphicFramePr>
          <p:cNvPr id="820" name="Table 6"/>
          <p:cNvGraphicFramePr/>
          <p:nvPr/>
        </p:nvGraphicFramePr>
        <p:xfrm>
          <a:off x="1657484" y="1911692"/>
          <a:ext cx="9699354" cy="63709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40174"/>
                <a:gridCol w="1594655"/>
                <a:gridCol w="1805713"/>
                <a:gridCol w="1758812"/>
              </a:tblGrid>
              <a:tr h="632386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GLM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Delta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79748"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Orbital altitude (km)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36,000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9.5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979748"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Lens aperture (cm)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0.33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+ 5.7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979748"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CCD quantum efficiency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+ 1.5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1399639"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Optical throughput (%)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+ 1.3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1399639"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integration time (ms)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- 1.1 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2121696" y="9126812"/>
            <a:ext cx="232865" cy="345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650240">
              <a:defRPr sz="14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5709" y="1965960"/>
            <a:ext cx="2682242" cy="725254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 2"/>
          <p:cNvSpPr txBox="1">
            <a:spLocks noGrp="1"/>
          </p:cNvSpPr>
          <p:nvPr>
            <p:ph type="title"/>
          </p:nvPr>
        </p:nvSpPr>
        <p:spPr>
          <a:xfrm>
            <a:off x="1435100" y="91440"/>
            <a:ext cx="10129521" cy="1070187"/>
          </a:xfrm>
          <a:prstGeom prst="rect">
            <a:avLst/>
          </a:prstGeom>
        </p:spPr>
        <p:txBody>
          <a:bodyPr/>
          <a:lstStyle>
            <a:lvl1pPr>
              <a:defRPr sz="4600" b="1"/>
            </a:lvl1pPr>
          </a:lstStyle>
          <a:p>
            <a:r>
              <a:t>GLM Sensor Unit Overview</a:t>
            </a:r>
          </a:p>
        </p:txBody>
      </p:sp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21240" y="1979505"/>
            <a:ext cx="1554481" cy="3127589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EEECE1">
                <a:alpha val="39998"/>
              </a:srgbClr>
            </a:outerShdw>
          </a:effectLst>
        </p:spPr>
      </p:pic>
      <p:sp>
        <p:nvSpPr>
          <p:cNvPr id="216" name="Line 4"/>
          <p:cNvSpPr/>
          <p:nvPr/>
        </p:nvSpPr>
        <p:spPr>
          <a:xfrm flipH="1" flipV="1">
            <a:off x="7100569" y="3843866"/>
            <a:ext cx="828042" cy="136990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" name="Rectangle 5"/>
          <p:cNvSpPr/>
          <p:nvPr/>
        </p:nvSpPr>
        <p:spPr>
          <a:xfrm>
            <a:off x="2500630" y="6725920"/>
            <a:ext cx="233681" cy="1083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" name="Rectangle 6"/>
          <p:cNvSpPr txBox="1"/>
          <p:nvPr/>
        </p:nvSpPr>
        <p:spPr>
          <a:xfrm>
            <a:off x="7894320" y="4964853"/>
            <a:ext cx="1899921" cy="34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>
            <a:lvl1pPr algn="l"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Baffle &amp; Door</a:t>
            </a:r>
          </a:p>
        </p:txBody>
      </p:sp>
      <p:sp>
        <p:nvSpPr>
          <p:cNvPr id="219" name="Rectangle 7"/>
          <p:cNvSpPr txBox="1"/>
          <p:nvPr/>
        </p:nvSpPr>
        <p:spPr>
          <a:xfrm>
            <a:off x="2833369" y="2360506"/>
            <a:ext cx="2326641" cy="3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>
            <a:lvl1pPr algn="r"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Solar Rejection Filter</a:t>
            </a:r>
          </a:p>
        </p:txBody>
      </p:sp>
      <p:sp>
        <p:nvSpPr>
          <p:cNvPr id="220" name="Line 8"/>
          <p:cNvSpPr/>
          <p:nvPr/>
        </p:nvSpPr>
        <p:spPr>
          <a:xfrm>
            <a:off x="5144771" y="3191934"/>
            <a:ext cx="1137921" cy="178985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Rectangle 9"/>
          <p:cNvSpPr txBox="1"/>
          <p:nvPr/>
        </p:nvSpPr>
        <p:spPr>
          <a:xfrm>
            <a:off x="3013710" y="3605107"/>
            <a:ext cx="2153921" cy="3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>
            <a:lvl1pPr algn="r"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Solar Blocking Filter</a:t>
            </a:r>
          </a:p>
        </p:txBody>
      </p:sp>
      <p:sp>
        <p:nvSpPr>
          <p:cNvPr id="222" name="Line 10"/>
          <p:cNvSpPr/>
          <p:nvPr/>
        </p:nvSpPr>
        <p:spPr>
          <a:xfrm>
            <a:off x="5144770" y="4018281"/>
            <a:ext cx="932182" cy="116332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" name="Rectangle 11"/>
          <p:cNvSpPr txBox="1"/>
          <p:nvPr/>
        </p:nvSpPr>
        <p:spPr>
          <a:xfrm>
            <a:off x="10119360" y="6891867"/>
            <a:ext cx="19608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Metering Tube</a:t>
            </a:r>
          </a:p>
        </p:txBody>
      </p:sp>
      <p:sp>
        <p:nvSpPr>
          <p:cNvPr id="224" name="Line 12"/>
          <p:cNvSpPr/>
          <p:nvPr/>
        </p:nvSpPr>
        <p:spPr>
          <a:xfrm flipH="1">
            <a:off x="6836410" y="7067974"/>
            <a:ext cx="3282951" cy="17441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Rectangle 13"/>
          <p:cNvSpPr txBox="1"/>
          <p:nvPr/>
        </p:nvSpPr>
        <p:spPr>
          <a:xfrm>
            <a:off x="259080" y="7824894"/>
            <a:ext cx="277368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pPr>
            <a:r>
              <a:t>Focal Plane Array</a:t>
            </a:r>
            <a:br/>
            <a:r>
              <a:t>Assembly (FPAA)</a:t>
            </a:r>
          </a:p>
        </p:txBody>
      </p:sp>
      <p:sp>
        <p:nvSpPr>
          <p:cNvPr id="226" name="Line 14"/>
          <p:cNvSpPr/>
          <p:nvPr/>
        </p:nvSpPr>
        <p:spPr>
          <a:xfrm>
            <a:off x="2717799" y="8107680"/>
            <a:ext cx="3037841" cy="24384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15"/>
          <p:cNvSpPr txBox="1"/>
          <p:nvPr/>
        </p:nvSpPr>
        <p:spPr>
          <a:xfrm>
            <a:off x="568959" y="8651241"/>
            <a:ext cx="3048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Loop Heat Pipes (FPAA) and Thermal Straps (SEB)</a:t>
            </a:r>
          </a:p>
        </p:txBody>
      </p:sp>
      <p:sp>
        <p:nvSpPr>
          <p:cNvPr id="228" name="Line 16"/>
          <p:cNvSpPr/>
          <p:nvPr/>
        </p:nvSpPr>
        <p:spPr>
          <a:xfrm flipV="1">
            <a:off x="3602990" y="8481907"/>
            <a:ext cx="1164589" cy="7366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17"/>
          <p:cNvSpPr txBox="1"/>
          <p:nvPr/>
        </p:nvSpPr>
        <p:spPr>
          <a:xfrm>
            <a:off x="549910" y="4700693"/>
            <a:ext cx="2072641" cy="3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>
            <a:lvl1pPr algn="r"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Baffle Support</a:t>
            </a:r>
          </a:p>
        </p:txBody>
      </p:sp>
      <p:sp>
        <p:nvSpPr>
          <p:cNvPr id="230" name="Line 18"/>
          <p:cNvSpPr/>
          <p:nvPr/>
        </p:nvSpPr>
        <p:spPr>
          <a:xfrm>
            <a:off x="2609850" y="4986867"/>
            <a:ext cx="2517140" cy="69765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9"/>
          <p:cNvSpPr txBox="1"/>
          <p:nvPr/>
        </p:nvSpPr>
        <p:spPr>
          <a:xfrm>
            <a:off x="9759950" y="5366173"/>
            <a:ext cx="2814321" cy="6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>
            <a:lvl1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Lens Housing &amp; Support Structure</a:t>
            </a:r>
          </a:p>
        </p:txBody>
      </p:sp>
      <p:sp>
        <p:nvSpPr>
          <p:cNvPr id="232" name="Line 20"/>
          <p:cNvSpPr/>
          <p:nvPr/>
        </p:nvSpPr>
        <p:spPr>
          <a:xfrm flipH="1">
            <a:off x="6776719" y="5731933"/>
            <a:ext cx="3298191" cy="24384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Rectangle 21"/>
          <p:cNvSpPr txBox="1"/>
          <p:nvPr/>
        </p:nvSpPr>
        <p:spPr>
          <a:xfrm>
            <a:off x="7919720" y="5996094"/>
            <a:ext cx="1859280" cy="62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/>
          <a:p>
            <a:pPr algn="l"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pPr>
            <a:r>
              <a:t>Narrow Band</a:t>
            </a:r>
            <a:br/>
            <a:r>
              <a:t>Filter</a:t>
            </a:r>
          </a:p>
        </p:txBody>
      </p:sp>
      <p:sp>
        <p:nvSpPr>
          <p:cNvPr id="234" name="Line 22"/>
          <p:cNvSpPr/>
          <p:nvPr/>
        </p:nvSpPr>
        <p:spPr>
          <a:xfrm flipH="1" flipV="1">
            <a:off x="6522720" y="6478692"/>
            <a:ext cx="1475741" cy="17610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Rectangle 23"/>
          <p:cNvSpPr txBox="1"/>
          <p:nvPr/>
        </p:nvSpPr>
        <p:spPr>
          <a:xfrm>
            <a:off x="7893050" y="8625840"/>
            <a:ext cx="2805431" cy="62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37" tIns="34137" rIns="34137" bIns="34137">
            <a:spAutoFit/>
          </a:bodyPr>
          <a:lstStyle/>
          <a:p>
            <a: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pPr>
            <a:r>
              <a:t>Sensor Unit </a:t>
            </a:r>
          </a:p>
          <a:p>
            <a: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pPr>
            <a:r>
              <a:t>Electronics Box (SEB)</a:t>
            </a:r>
          </a:p>
        </p:txBody>
      </p:sp>
      <p:sp>
        <p:nvSpPr>
          <p:cNvPr id="236" name="Line 24"/>
          <p:cNvSpPr/>
          <p:nvPr/>
        </p:nvSpPr>
        <p:spPr>
          <a:xfrm flipH="1" flipV="1">
            <a:off x="6836410" y="8691881"/>
            <a:ext cx="1504951" cy="37930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37" name="Picture 25" descr="Picture 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8879" y="1491827"/>
            <a:ext cx="1300481" cy="3391748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EEECE1">
                <a:alpha val="39998"/>
              </a:srgbClr>
            </a:outerShdw>
          </a:effectLst>
        </p:spPr>
      </p:pic>
      <p:pic>
        <p:nvPicPr>
          <p:cNvPr id="238" name="Picture 26" descr="Pictur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9990" y="1309792"/>
            <a:ext cx="1544321" cy="2914227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EEECE1">
                <a:alpha val="39998"/>
              </a:srgbClr>
            </a:outerShdw>
          </a:effectLst>
        </p:spPr>
      </p:pic>
      <p:pic>
        <p:nvPicPr>
          <p:cNvPr id="239" name="Picture 27" descr="Pictur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52105" y="7325735"/>
            <a:ext cx="1385571" cy="1740749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EEECE1">
                <a:alpha val="39998"/>
              </a:srgbClr>
            </a:outerShdw>
          </a:effectLst>
        </p:spPr>
      </p:pic>
      <p:pic>
        <p:nvPicPr>
          <p:cNvPr id="240" name="Picture 28" descr="Picture 2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8639" y="6260253"/>
            <a:ext cx="2067561" cy="1441028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EEECE1">
                <a:alpha val="39998"/>
              </a:srgbClr>
            </a:outerShdw>
          </a:effectLst>
        </p:spPr>
      </p:pic>
      <p:pic>
        <p:nvPicPr>
          <p:cNvPr id="241" name="Picture 29" descr="Picture 2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47819" y="5858932"/>
            <a:ext cx="868682" cy="117178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30"/>
          <p:cNvSpPr txBox="1"/>
          <p:nvPr/>
        </p:nvSpPr>
        <p:spPr>
          <a:xfrm>
            <a:off x="2976880" y="7045960"/>
            <a:ext cx="195072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50240">
              <a:defRPr sz="1800" b="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Variable Pitch CCD</a:t>
            </a:r>
          </a:p>
        </p:txBody>
      </p:sp>
      <p:sp>
        <p:nvSpPr>
          <p:cNvPr id="243" name="Line 31"/>
          <p:cNvSpPr/>
          <p:nvPr/>
        </p:nvSpPr>
        <p:spPr>
          <a:xfrm flipV="1">
            <a:off x="1911349" y="6443134"/>
            <a:ext cx="1451611" cy="37930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650239" y="1735039"/>
            <a:ext cx="11704322" cy="6436927"/>
          </a:xfrm>
          <a:prstGeom prst="rect">
            <a:avLst/>
          </a:prstGeom>
        </p:spPr>
        <p:txBody>
          <a:bodyPr/>
          <a:lstStyle/>
          <a:p>
            <a:r>
              <a:t>Need a narrow band filter to pick out the Oxygen triplet against a strong background signal from sun light reflected from cloud tops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Detecting lightning at night is easy!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Daytime SNR driven by filter bandwidth (small) and aperture size (large)</a:t>
            </a:r>
          </a:p>
          <a:p>
            <a:pPr marL="845003" lvl="1" indent="-387803">
              <a:spcBef>
                <a:spcPts val="900"/>
              </a:spcBef>
              <a:defRPr sz="3800"/>
            </a:pPr>
            <a:r>
              <a:t>Manufacturing and testing a large (20 cm) narrow-band filter was hard</a:t>
            </a:r>
          </a:p>
        </p:txBody>
      </p:sp>
      <p:sp>
        <p:nvSpPr>
          <p:cNvPr id="246" name="Title 2"/>
          <p:cNvSpPr txBox="1">
            <a:spLocks noGrp="1"/>
          </p:cNvSpPr>
          <p:nvPr>
            <p:ph type="title"/>
          </p:nvPr>
        </p:nvSpPr>
        <p:spPr>
          <a:xfrm>
            <a:off x="650239" y="98564"/>
            <a:ext cx="11704322" cy="1625601"/>
          </a:xfrm>
          <a:prstGeom prst="rect">
            <a:avLst/>
          </a:prstGeom>
        </p:spPr>
        <p:txBody>
          <a:bodyPr/>
          <a:lstStyle/>
          <a:p>
            <a:r>
              <a:t>Challenges: Narrow Filters</a:t>
            </a:r>
          </a:p>
        </p:txBody>
      </p:sp>
      <p:sp>
        <p:nvSpPr>
          <p:cNvPr id="24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2682298" y="9407210"/>
            <a:ext cx="245738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36" y="4858296"/>
            <a:ext cx="5551304" cy="416347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Box 7"/>
          <p:cNvSpPr txBox="1"/>
          <p:nvPr/>
        </p:nvSpPr>
        <p:spPr>
          <a:xfrm>
            <a:off x="4039541" y="4865565"/>
            <a:ext cx="1925177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Credit: Lockheed Martin</a:t>
            </a:r>
          </a:p>
        </p:txBody>
      </p:sp>
      <p:pic>
        <p:nvPicPr>
          <p:cNvPr id="25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4734" y="4858296"/>
            <a:ext cx="5529391" cy="416347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Box 6"/>
          <p:cNvSpPr txBox="1"/>
          <p:nvPr/>
        </p:nvSpPr>
        <p:spPr>
          <a:xfrm>
            <a:off x="834636" y="9021774"/>
            <a:ext cx="555130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GLM Solar Blocking Filter Installed on the SU</a:t>
            </a:r>
          </a:p>
        </p:txBody>
      </p:sp>
      <p:sp>
        <p:nvSpPr>
          <p:cNvPr id="252" name="TextBox 10"/>
          <p:cNvSpPr txBox="1"/>
          <p:nvPr/>
        </p:nvSpPr>
        <p:spPr>
          <a:xfrm>
            <a:off x="6754734" y="8965465"/>
            <a:ext cx="555130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Oxygen triplet signature observed in lightning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>
            <a:spLocks noGrp="1"/>
          </p:cNvSpPr>
          <p:nvPr>
            <p:ph type="title"/>
          </p:nvPr>
        </p:nvSpPr>
        <p:spPr>
          <a:xfrm>
            <a:off x="-1" y="31608"/>
            <a:ext cx="13004802" cy="1919112"/>
          </a:xfrm>
          <a:prstGeom prst="rect">
            <a:avLst/>
          </a:prstGeom>
        </p:spPr>
        <p:txBody>
          <a:bodyPr/>
          <a:lstStyle/>
          <a:p>
            <a:r>
              <a:t>What is 70 / 90% Detection Efficiency?</a:t>
            </a:r>
          </a:p>
        </p:txBody>
      </p:sp>
      <p:sp>
        <p:nvSpPr>
          <p:cNvPr id="255" name="Subtitle 2"/>
          <p:cNvSpPr txBox="1">
            <a:spLocks noGrp="1"/>
          </p:cNvSpPr>
          <p:nvPr>
            <p:ph type="body" idx="1"/>
          </p:nvPr>
        </p:nvSpPr>
        <p:spPr>
          <a:xfrm>
            <a:off x="-1" y="2221653"/>
            <a:ext cx="13004802" cy="6845583"/>
          </a:xfrm>
          <a:prstGeom prst="rect">
            <a:avLst/>
          </a:prstGeom>
        </p:spPr>
        <p:txBody>
          <a:bodyPr/>
          <a:lstStyle/>
          <a:p>
            <a:pPr marL="640079" indent="-640079" algn="l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Defined as detecting x% of the total lightning occurring within the GLM field of view over a 24 hour period.</a:t>
            </a:r>
          </a:p>
          <a:p>
            <a:pPr marL="1102658" lvl="1" indent="-645458" algn="l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Based on measured optical radiant energy from 73 lightning flashes detected over the tops of thunderstorms in the 1980s.</a:t>
            </a:r>
          </a:p>
          <a:p>
            <a:pPr marL="1524000" lvl="2" indent="-609600" algn="l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r>
              <a:t>It is strictly an optical measurement with 90% of the detected lightning producing at least 4.7 uJ/m</a:t>
            </a:r>
            <a:r>
              <a:rPr baseline="30500"/>
              <a:t>2</a:t>
            </a:r>
            <a:r>
              <a:t> st um of energy as detected by the onboard radiometer.</a:t>
            </a:r>
          </a:p>
          <a:p>
            <a:pPr marL="640079" indent="-640079" algn="l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The OTD, LIS and GLM were all designed to achieve this design threshold</a:t>
            </a:r>
          </a:p>
          <a:p>
            <a:pPr marL="1102658" lvl="1" indent="-645458" algn="l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OTD fell short due to high electronic noise</a:t>
            </a:r>
          </a:p>
          <a:p>
            <a:pPr marL="1102658" lvl="1" indent="-645458" algn="l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LIS fell short due to limited telemetry bandwidth.  It meets the design goal at night but detects closer to 80% during the daytime</a:t>
            </a:r>
          </a:p>
          <a:p>
            <a:pPr marL="1102658" lvl="1" indent="-645458" algn="l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GLM should be capable  of detecting 90% of the lightning flashes within its FOV even over brightly lite clouds.  </a:t>
            </a:r>
          </a:p>
          <a:p>
            <a:pPr marL="640079" indent="-640079" algn="l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The radiometric throughput is the main determinator of space-based optical senor detection thresholds.  More throughput, means lower thresholds and better performance</a:t>
            </a:r>
          </a:p>
          <a:p>
            <a:pPr marL="640079" indent="-640079" algn="l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All these predictions are based on the erroneous assumption that the U-2 program optically detected 100% of the lightning flashes within its FOV.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/>
          </p:nvPr>
        </p:nvSpPr>
        <p:spPr>
          <a:xfrm>
            <a:off x="650239" y="-177079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r>
              <a:t>GLM Instrument Overview</a:t>
            </a:r>
          </a:p>
        </p:txBody>
      </p:sp>
      <p:sp>
        <p:nvSpPr>
          <p:cNvPr id="258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2682298" y="9407210"/>
            <a:ext cx="245738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59" name="Content Placeholder 22"/>
          <p:cNvSpPr txBox="1">
            <a:spLocks noGrp="1"/>
          </p:cNvSpPr>
          <p:nvPr>
            <p:ph type="body" sz="half" idx="4294967295"/>
          </p:nvPr>
        </p:nvSpPr>
        <p:spPr>
          <a:xfrm>
            <a:off x="271742" y="2620203"/>
            <a:ext cx="6317263" cy="7365634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320604" indent="-320604" defTabSz="650240">
              <a:spcBef>
                <a:spcPts val="600"/>
              </a:spcBef>
              <a:buSzTx/>
              <a:buFont typeface="Arial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GLM Hardware Characteristics</a:t>
            </a:r>
          </a:p>
          <a:p>
            <a:pPr marL="309959" indent="-309959" defTabSz="650240">
              <a:spcBef>
                <a:spcPts val="500"/>
              </a:spcBef>
              <a:buSzPct val="100000"/>
              <a:buFont typeface="Arial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 Sensor Unit is a high-speed CCD</a:t>
            </a:r>
            <a:br/>
            <a:r>
              <a:t>video camera that senses emission lines from atomic Oxygen produced by lightning</a:t>
            </a:r>
            <a:endParaRPr sz="1800"/>
          </a:p>
          <a:p>
            <a:pPr marL="309959" indent="-309959" defTabSz="650240">
              <a:spcBef>
                <a:spcPts val="500"/>
              </a:spcBef>
              <a:buSzPct val="100000"/>
              <a:buFont typeface="Arial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 Electronics Unit is a configurable event detector that performs image processing to identify and downlink any positive change in the value of a pixel</a:t>
            </a:r>
          </a:p>
          <a:p>
            <a:pPr marL="689882" lvl="1" indent="-289832" defTabSz="650240">
              <a:spcBef>
                <a:spcPts val="400"/>
              </a:spcBef>
              <a:buSzPct val="100000"/>
              <a:buFont typeface="Arial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GLM shoots anything that moves!</a:t>
            </a:r>
            <a:endParaRPr sz="3800"/>
          </a:p>
          <a:p>
            <a:pPr marL="689882" lvl="1" indent="-289832" defTabSz="650240">
              <a:spcBef>
                <a:spcPts val="400"/>
              </a:spcBef>
              <a:buSzPct val="100000"/>
              <a:buFont typeface="Arial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On-board processing reduces raw video by a factor of &gt; 1000x</a:t>
            </a:r>
            <a:endParaRPr sz="3800"/>
          </a:p>
          <a:p>
            <a:pPr marL="320604" indent="-320604" defTabSz="1300480">
              <a:spcBef>
                <a:spcPts val="600"/>
              </a:spcBef>
              <a:buSzTx/>
              <a:buFont typeface="Arial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GLM Algorithm Characteristics</a:t>
            </a:r>
          </a:p>
          <a:p>
            <a:pPr marL="309959" indent="-309959" defTabSz="650240">
              <a:spcBef>
                <a:spcPts val="500"/>
              </a:spcBef>
              <a:buSzPct val="100000"/>
              <a:buFont typeface="Arial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Identify lightning events using the coherency properties of lightning pulses within flashes, spatially and temporally</a:t>
            </a:r>
          </a:p>
          <a:p>
            <a:pPr marL="309959" indent="-309959" defTabSz="650240">
              <a:spcBef>
                <a:spcPts val="500"/>
              </a:spcBef>
              <a:buSzPct val="100000"/>
              <a:buFont typeface="Arial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Allows the GLM hardware to send many noise events to the ground, and therefore collect many more weak lightning events (better SNR)</a:t>
            </a:r>
          </a:p>
        </p:txBody>
      </p:sp>
      <p:graphicFrame>
        <p:nvGraphicFramePr>
          <p:cNvPr id="260" name="Table 5"/>
          <p:cNvGraphicFramePr/>
          <p:nvPr/>
        </p:nvGraphicFramePr>
        <p:xfrm>
          <a:off x="6730845" y="3829242"/>
          <a:ext cx="5974926" cy="52578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068571"/>
                <a:gridCol w="1595116"/>
                <a:gridCol w="1311239"/>
              </a:tblGrid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Parameter</a:t>
                      </a:r>
                    </a:p>
                  </a:txBody>
                  <a:tcPr marL="0" marR="0" marT="0" marB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</a:p>
                  </a:txBody>
                  <a:tcPr marL="0" marR="0" marT="0" marB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</a:t>
                      </a:r>
                    </a:p>
                  </a:txBody>
                  <a:tcPr marL="0" marR="0" marT="0" marB="0" horzOverflow="overflow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Flash detection efficiency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CCD imaging area size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1372 x 1300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pixels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rate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fps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ADC resolution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Filter center wavelength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777.4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nm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Filter band pass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nm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Lens field of view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+/- 8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deg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sample distance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– 14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Lens focal length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Lens f number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Pixel size (variable)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x 30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µm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 depth (variable)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2e6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rate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1e5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sec</a:t>
                      </a:r>
                      <a:r>
                        <a:rPr baseline="30444"/>
                        <a:t>-1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Downlink rate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Mbps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 latency (level 1b)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&lt;10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</a:p>
                  </a:txBody>
                  <a:tcPr marL="0" marR="0" marT="0" marB="0" horzOverflow="overflow">
                    <a:solidFill>
                      <a:srgbClr val="E6E6E6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power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290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</a:p>
                  </a:txBody>
                  <a:tcPr marL="0" marR="0" marT="0" marB="0" horzOverflow="overflow"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grpSp>
        <p:nvGrpSpPr>
          <p:cNvPr id="263" name="Rectangle 4"/>
          <p:cNvGrpSpPr/>
          <p:nvPr/>
        </p:nvGrpSpPr>
        <p:grpSpPr>
          <a:xfrm>
            <a:off x="7764060" y="1669279"/>
            <a:ext cx="1188419" cy="1028740"/>
            <a:chOff x="0" y="0"/>
            <a:chExt cx="1188417" cy="1028738"/>
          </a:xfrm>
        </p:grpSpPr>
        <p:sp>
          <p:nvSpPr>
            <p:cNvPr id="261" name="Rectangle"/>
            <p:cNvSpPr/>
            <p:nvPr/>
          </p:nvSpPr>
          <p:spPr>
            <a:xfrm>
              <a:off x="0" y="-1"/>
              <a:ext cx="1188418" cy="102874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Sensor Unit"/>
            <p:cNvSpPr txBox="1"/>
            <p:nvPr/>
          </p:nvSpPr>
          <p:spPr>
            <a:xfrm>
              <a:off x="0" y="186384"/>
              <a:ext cx="1188418" cy="655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Sensor Unit</a:t>
              </a:r>
            </a:p>
          </p:txBody>
        </p:sp>
      </p:grpSp>
      <p:grpSp>
        <p:nvGrpSpPr>
          <p:cNvPr id="266" name="Rectangle 9"/>
          <p:cNvGrpSpPr/>
          <p:nvPr/>
        </p:nvGrpSpPr>
        <p:grpSpPr>
          <a:xfrm>
            <a:off x="9712543" y="1669276"/>
            <a:ext cx="1149678" cy="1028740"/>
            <a:chOff x="0" y="0"/>
            <a:chExt cx="1149677" cy="1028738"/>
          </a:xfrm>
        </p:grpSpPr>
        <p:sp>
          <p:nvSpPr>
            <p:cNvPr id="264" name="Rectangle"/>
            <p:cNvSpPr/>
            <p:nvPr/>
          </p:nvSpPr>
          <p:spPr>
            <a:xfrm>
              <a:off x="-1" y="-1"/>
              <a:ext cx="1149679" cy="102874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Elec- tronics Unit"/>
            <p:cNvSpPr txBox="1"/>
            <p:nvPr/>
          </p:nvSpPr>
          <p:spPr>
            <a:xfrm>
              <a:off x="-1" y="53034"/>
              <a:ext cx="1149679" cy="922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Elec-</a:t>
              </a:r>
              <a:br/>
              <a:r>
                <a:t>tronics</a:t>
              </a:r>
              <a:br/>
              <a:r>
                <a:t>Unit</a:t>
              </a:r>
            </a:p>
          </p:txBody>
        </p:sp>
      </p:grpSp>
      <p:grpSp>
        <p:nvGrpSpPr>
          <p:cNvPr id="269" name="Rectangle 11"/>
          <p:cNvGrpSpPr/>
          <p:nvPr/>
        </p:nvGrpSpPr>
        <p:grpSpPr>
          <a:xfrm>
            <a:off x="11005555" y="2465087"/>
            <a:ext cx="1683012" cy="1028740"/>
            <a:chOff x="0" y="0"/>
            <a:chExt cx="1683010" cy="1028738"/>
          </a:xfrm>
        </p:grpSpPr>
        <p:sp>
          <p:nvSpPr>
            <p:cNvPr id="267" name="Rectangle"/>
            <p:cNvSpPr/>
            <p:nvPr/>
          </p:nvSpPr>
          <p:spPr>
            <a:xfrm>
              <a:off x="-1" y="-1"/>
              <a:ext cx="1683012" cy="102874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Ground Processing"/>
            <p:cNvSpPr txBox="1"/>
            <p:nvPr/>
          </p:nvSpPr>
          <p:spPr>
            <a:xfrm>
              <a:off x="-1" y="186384"/>
              <a:ext cx="1683012" cy="655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Ground Processing</a:t>
              </a:r>
            </a:p>
          </p:txBody>
        </p:sp>
      </p:grpSp>
      <p:sp>
        <p:nvSpPr>
          <p:cNvPr id="270" name="Trapezoid 6"/>
          <p:cNvSpPr/>
          <p:nvPr/>
        </p:nvSpPr>
        <p:spPr>
          <a:xfrm rot="5400000">
            <a:off x="7086076" y="1787114"/>
            <a:ext cx="640536" cy="715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7" name="Elbow Connector 8"/>
          <p:cNvSpPr/>
          <p:nvPr/>
        </p:nvSpPr>
        <p:spPr>
          <a:xfrm>
            <a:off x="10861040" y="2183129"/>
            <a:ext cx="985520" cy="28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2" name="TextBox 14"/>
          <p:cNvSpPr txBox="1"/>
          <p:nvPr/>
        </p:nvSpPr>
        <p:spPr>
          <a:xfrm>
            <a:off x="11005555" y="1805141"/>
            <a:ext cx="74773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Events</a:t>
            </a:r>
          </a:p>
        </p:txBody>
      </p:sp>
      <p:sp>
        <p:nvSpPr>
          <p:cNvPr id="273" name="TextBox 17"/>
          <p:cNvSpPr txBox="1"/>
          <p:nvPr/>
        </p:nvSpPr>
        <p:spPr>
          <a:xfrm>
            <a:off x="8867796" y="1768312"/>
            <a:ext cx="679311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Video</a:t>
            </a:r>
          </a:p>
        </p:txBody>
      </p:sp>
      <p:sp>
        <p:nvSpPr>
          <p:cNvPr id="274" name="TextBox 20"/>
          <p:cNvSpPr txBox="1"/>
          <p:nvPr/>
        </p:nvSpPr>
        <p:spPr>
          <a:xfrm>
            <a:off x="5730328" y="1583770"/>
            <a:ext cx="90590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Photons</a:t>
            </a:r>
          </a:p>
        </p:txBody>
      </p:sp>
      <p:sp>
        <p:nvSpPr>
          <p:cNvPr id="278" name="Elbow Connector 21"/>
          <p:cNvSpPr/>
          <p:nvPr/>
        </p:nvSpPr>
        <p:spPr>
          <a:xfrm>
            <a:off x="8952230" y="2183130"/>
            <a:ext cx="759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6" name="Lightning Bolt 26"/>
          <p:cNvSpPr/>
          <p:nvPr/>
        </p:nvSpPr>
        <p:spPr>
          <a:xfrm rot="19014706">
            <a:off x="6149073" y="1833352"/>
            <a:ext cx="760066" cy="70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473180"/>
          </a:xfrm>
          <a:prstGeom prst="rect">
            <a:avLst/>
          </a:prstGeom>
        </p:spPr>
        <p:txBody>
          <a:bodyPr/>
          <a:lstStyle>
            <a:lvl1pPr defTabSz="546201">
              <a:defRPr sz="4535"/>
            </a:lvl1pPr>
          </a:lstStyle>
          <a:p>
            <a:r>
              <a:t>Radiometric Model Response: Design Parameters</a:t>
            </a:r>
          </a:p>
        </p:txBody>
      </p:sp>
      <p:graphicFrame>
        <p:nvGraphicFramePr>
          <p:cNvPr id="283" name="Group 141"/>
          <p:cNvGraphicFramePr/>
          <p:nvPr/>
        </p:nvGraphicFramePr>
        <p:xfrm>
          <a:off x="331893" y="2070890"/>
          <a:ext cx="7639185" cy="79824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4672"/>
                <a:gridCol w="2115191"/>
                <a:gridCol w="4549322"/>
              </a:tblGrid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B w="12700">
                      <a:solidFill>
                        <a:srgbClr val="FFFFFF"/>
                      </a:solidFill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Constants</a:t>
                      </a:r>
                    </a:p>
                  </a:txBody>
                  <a:tcPr marL="45720" marR="45720" horzOverflow="overflow">
                    <a:lnB w="12700">
                      <a:solidFill>
                        <a:srgbClr val="FFFFFF"/>
                      </a:solidFill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B w="12700">
                      <a:solidFill>
                        <a:srgbClr val="FFFFFF"/>
                      </a:solidFill>
                    </a:lnB>
                    <a:solidFill>
                      <a:srgbClr val="003366"/>
                    </a:solidFill>
                  </a:tcPr>
                </a:tc>
              </a:tr>
              <a:tr h="31802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3.56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´ </a:t>
                      </a:r>
                      <a:r>
                        <a:t>10</a:t>
                      </a:r>
                      <a:r>
                        <a:rPr baseline="30571"/>
                        <a:t>7</a:t>
                      </a:r>
                      <a:r>
                        <a:t> m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sensor altitude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Ib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375 Wm</a:t>
                      </a:r>
                      <a:r>
                        <a:rPr baseline="30571"/>
                        <a:t>-2</a:t>
                      </a:r>
                      <a:r>
                        <a:t> sr</a:t>
                      </a:r>
                      <a:r>
                        <a:rPr baseline="30571"/>
                        <a:t>-1</a:t>
                      </a:r>
                      <a:r>
                        <a:t> um</a:t>
                      </a:r>
                      <a:r>
                        <a:rPr baseline="30571"/>
                        <a:t>-1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background radiance at 777.4 nm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802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 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6.63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´</a:t>
                      </a:r>
                      <a:r>
                        <a:t> 10</a:t>
                      </a:r>
                      <a:r>
                        <a:rPr baseline="30571"/>
                        <a:t>-34</a:t>
                      </a:r>
                      <a:r>
                        <a:t> Js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Planck’s constant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802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3.00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´</a:t>
                      </a:r>
                      <a:r>
                        <a:t> 10</a:t>
                      </a:r>
                      <a:r>
                        <a:rPr baseline="30571"/>
                        <a:t>8 </a:t>
                      </a:r>
                      <a:r>
                        <a:t>ms</a:t>
                      </a:r>
                      <a:r>
                        <a:rPr baseline="30571"/>
                        <a:t>-1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speed of light in vacuum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Variables</a:t>
                      </a:r>
                    </a:p>
                  </a:txBody>
                  <a:tcPr marL="45720" marR="45720" horzOverflow="overflow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solidFill>
                      <a:srgbClr val="003366"/>
                    </a:solidFill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As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6.4 x 10</a:t>
                      </a:r>
                      <a:r>
                        <a:rPr baseline="30571"/>
                        <a:t>7</a:t>
                      </a:r>
                      <a:r>
                        <a:t> m</a:t>
                      </a:r>
                      <a:r>
                        <a:rPr baseline="30571"/>
                        <a:t>2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lightning illuminated source area (nom)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Ab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6.4 x 10</a:t>
                      </a:r>
                      <a:r>
                        <a:rPr baseline="30571"/>
                        <a:t>7</a:t>
                      </a:r>
                      <a:r>
                        <a:t> m</a:t>
                      </a:r>
                      <a:r>
                        <a:rPr baseline="30571"/>
                        <a:t>2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background area imaged by a single pixel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0.11 m  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lens aperture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0.92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FPA quantum efficiency (measured performance on LMS)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Fill factor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CCD fill factor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0.8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optical system transmission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Kf(θ)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filter transmittance as function of look angle (θ)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777.6  nm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center wavelength of spectral filter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584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latin typeface="Symbol"/>
                          <a:ea typeface="Symbol"/>
                          <a:cs typeface="Symbol"/>
                          <a:sym typeface="Symbol"/>
                        </a:defRPr>
                      </a:pPr>
                      <a:r>
                        <a:t>Dl</a:t>
                      </a: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 nm       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filter bandwidth (narrow band interference)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0538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4.7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´</a:t>
                      </a:r>
                      <a:r>
                        <a:t> 10</a:t>
                      </a:r>
                      <a:r>
                        <a:rPr baseline="30571"/>
                        <a:t>-6</a:t>
                      </a:r>
                      <a:r>
                        <a:t> J m</a:t>
                      </a:r>
                      <a:r>
                        <a:rPr baseline="30571"/>
                        <a:t>-2</a:t>
                      </a:r>
                      <a:r>
                        <a:t> sr</a:t>
                      </a:r>
                      <a:r>
                        <a:rPr baseline="30571"/>
                        <a:t>-1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lightning radiant energy at 777.4 nm for 90% DE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802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latin typeface="Symbol"/>
                          <a:ea typeface="Symbol"/>
                          <a:cs typeface="Symbol"/>
                          <a:sym typeface="Symbol"/>
                        </a:defRPr>
                      </a:pPr>
                      <a:r>
                        <a:t>t</a:t>
                      </a: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´</a:t>
                      </a:r>
                      <a:r>
                        <a:t> 10</a:t>
                      </a:r>
                      <a:r>
                        <a:rPr baseline="30571"/>
                        <a:t>-3</a:t>
                      </a:r>
                      <a:r>
                        <a:t> s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frame integration time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065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α 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0.8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cloud albedo (used in radiometric equations to ensure performance margin)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αg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0.6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 global cloud cover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8021">
                <a:tc>
                  <a:txBody>
                    <a:bodyPr/>
                    <a:lstStyle/>
                    <a:p>
                      <a:pPr marL="487680" indent="-487680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30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m</a:t>
                      </a:r>
                      <a: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7680" indent="-487680" algn="l" defTabSz="1300480">
                        <a:lnSpc>
                          <a:spcPct val="90000"/>
                        </a:lnSpc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pixel size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4" name="Object 125" descr="Object 1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0044" y="3717273"/>
            <a:ext cx="4152055" cy="1210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Object 126" descr="Object 1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0044" y="6057390"/>
            <a:ext cx="5396090" cy="1205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>
            <a:spLocks noGrp="1"/>
          </p:cNvSpPr>
          <p:nvPr>
            <p:ph type="title"/>
          </p:nvPr>
        </p:nvSpPr>
        <p:spPr>
          <a:xfrm>
            <a:off x="650239" y="29351"/>
            <a:ext cx="11704322" cy="1625601"/>
          </a:xfrm>
          <a:prstGeom prst="rect">
            <a:avLst/>
          </a:prstGeom>
        </p:spPr>
        <p:txBody>
          <a:bodyPr/>
          <a:lstStyle>
            <a:lvl1pPr defTabSz="643737">
              <a:defRPr sz="6138"/>
            </a:lvl1pPr>
          </a:lstStyle>
          <a:p>
            <a:r>
              <a:t>LIS vs. GLM Radiometric Throughput</a:t>
            </a:r>
          </a:p>
        </p:txBody>
      </p:sp>
      <p:graphicFrame>
        <p:nvGraphicFramePr>
          <p:cNvPr id="288" name="Table 3"/>
          <p:cNvGraphicFramePr/>
          <p:nvPr/>
        </p:nvGraphicFramePr>
        <p:xfrm>
          <a:off x="1501783" y="1763325"/>
          <a:ext cx="10006595" cy="788735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428842"/>
                <a:gridCol w="2185253"/>
                <a:gridCol w="2185253"/>
                <a:gridCol w="2207247"/>
              </a:tblGrid>
              <a:tr h="1314559">
                <a:tc>
                  <a:txBody>
                    <a:bodyPr/>
                    <a:lstStyle/>
                    <a:p>
                      <a:pPr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314559"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Satellite altitude (km)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- 45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1314559"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Lens aperture (cm)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+ 33.3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1314559"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CCD quantum efficiency (%)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+ 1.53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1314559"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Optical transmission (%)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+ 1.6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1314559"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integration time (msec.)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049" y="1262098"/>
            <a:ext cx="12250704" cy="723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4"/>
          <p:cNvSpPr txBox="1"/>
          <p:nvPr/>
        </p:nvSpPr>
        <p:spPr>
          <a:xfrm>
            <a:off x="2438435" y="374246"/>
            <a:ext cx="9618135" cy="66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90000"/>
              </a:lnSpc>
              <a:defRPr sz="38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RTEP Functional Block Diagram</a:t>
            </a:r>
          </a:p>
        </p:txBody>
      </p:sp>
      <p:sp>
        <p:nvSpPr>
          <p:cNvPr id="292" name="TextBox 3"/>
          <p:cNvSpPr txBox="1"/>
          <p:nvPr/>
        </p:nvSpPr>
        <p:spPr>
          <a:xfrm>
            <a:off x="60208" y="8721385"/>
            <a:ext cx="12844246" cy="12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Real Time Event Processor is a pipelined digital processor proven on-orbit to exceed GLM performance requirements.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Microsoft Macintosh PowerPoint</Application>
  <PresentationFormat>Custom</PresentationFormat>
  <Paragraphs>514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White</vt:lpstr>
      <vt:lpstr>PowerPoint Presentation</vt:lpstr>
      <vt:lpstr>The GLM Instrument</vt:lpstr>
      <vt:lpstr>GLM Sensor Unit Overview</vt:lpstr>
      <vt:lpstr>Challenges: Narrow Filters</vt:lpstr>
      <vt:lpstr>What is 70 / 90% Detection Efficiency?</vt:lpstr>
      <vt:lpstr>GLM Instrument Overview</vt:lpstr>
      <vt:lpstr>Radiometric Model Response: Design Parameters</vt:lpstr>
      <vt:lpstr>LIS vs. GLM Radiometric Throughput</vt:lpstr>
      <vt:lpstr>PowerPoint Presentation</vt:lpstr>
      <vt:lpstr>RTEP Background Loop Noise Reduction </vt:lpstr>
      <vt:lpstr>How does GLM detect lightning?</vt:lpstr>
      <vt:lpstr>Low threshold levels allow large numbers of lightning and false events; this large number of total events drives our false alarm rate to much lower than 5%</vt:lpstr>
      <vt:lpstr>Challenges: Virtual Baffle</vt:lpstr>
      <vt:lpstr> Variable Pixel Design Provides Near Uniform Spatial Uniformity of Data Over the Full Disk</vt:lpstr>
      <vt:lpstr>Geostationary Lightning Mapper (GLM) Performance and Coverage</vt:lpstr>
      <vt:lpstr>Performance Requirements Principally Defined by Flash Detection Efficiency</vt:lpstr>
      <vt:lpstr>How should GLM Performance compare to LIS Performance?</vt:lpstr>
      <vt:lpstr>Other Advantages of GLM over LIS</vt:lpstr>
      <vt:lpstr>A Few Disadvantages</vt:lpstr>
      <vt:lpstr>A Few Disadvantages (cont.)</vt:lpstr>
      <vt:lpstr>GLM: Near Term Improvements</vt:lpstr>
      <vt:lpstr>Proposal for New Science-based Algorithms</vt:lpstr>
      <vt:lpstr>Recommendations for New Science-based Algorithms</vt:lpstr>
      <vt:lpstr>Same Data on Cellular Scale</vt:lpstr>
      <vt:lpstr>Thank you  for Lightning?</vt:lpstr>
      <vt:lpstr>PowerPoint Presentation</vt:lpstr>
      <vt:lpstr>LIS vs. GLM Radiometric Throughput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ESSC</cp:lastModifiedBy>
  <cp:revision>1</cp:revision>
  <dcterms:modified xsi:type="dcterms:W3CDTF">2018-09-12T13:44:48Z</dcterms:modified>
</cp:coreProperties>
</file>