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notesMasterIdLst>
    <p:notesMasterId r:id="rId26"/>
  </p:notesMasterIdLst>
  <p:sldIdLst>
    <p:sldId id="256" r:id="rId2"/>
    <p:sldId id="498" r:id="rId3"/>
    <p:sldId id="332" r:id="rId4"/>
    <p:sldId id="257" r:id="rId5"/>
    <p:sldId id="507" r:id="rId6"/>
    <p:sldId id="336" r:id="rId7"/>
    <p:sldId id="511" r:id="rId8"/>
    <p:sldId id="512" r:id="rId9"/>
    <p:sldId id="510" r:id="rId10"/>
    <p:sldId id="502" r:id="rId11"/>
    <p:sldId id="513" r:id="rId12"/>
    <p:sldId id="334" r:id="rId13"/>
    <p:sldId id="272" r:id="rId14"/>
    <p:sldId id="337" r:id="rId15"/>
    <p:sldId id="338" r:id="rId16"/>
    <p:sldId id="514" r:id="rId17"/>
    <p:sldId id="517" r:id="rId18"/>
    <p:sldId id="278" r:id="rId19"/>
    <p:sldId id="288" r:id="rId20"/>
    <p:sldId id="516" r:id="rId21"/>
    <p:sldId id="340" r:id="rId22"/>
    <p:sldId id="321" r:id="rId23"/>
    <p:sldId id="329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5A0"/>
    <a:srgbClr val="FBF9BD"/>
    <a:srgbClr val="F9E8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5"/>
    <p:restoredTop sz="94670"/>
  </p:normalViewPr>
  <p:slideViewPr>
    <p:cSldViewPr snapToGrid="0" snapToObjects="1">
      <p:cViewPr varScale="1">
        <p:scale>
          <a:sx n="117" d="100"/>
          <a:sy n="117" d="100"/>
        </p:scale>
        <p:origin x="1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E48DA-D69C-0B42-B2AA-94B0A1095A28}" type="datetimeFigureOut">
              <a:rPr lang="en-US" smtClean="0"/>
              <a:t>9/10/18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031AD-1E5C-3A4A-9577-F39D44986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0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031AD-1E5C-3A4A-9577-F39D44986C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EB3CE-43CE-8C47-BA38-15C0AF574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0AA8FF-D29C-9B40-9D71-FF740B42F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B17BA-A9A4-8142-9BFD-FA9815F6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4E3C0-0115-BD48-9115-BCE731BA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18B35-E457-6C44-A0A0-736D2DC1F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CA02D-31B3-7441-BD64-ED3B7BAC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BFAB6-1CE3-B946-86F0-0F8E3629F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99AC2-8162-C64A-BB34-F0203551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9BF77-836B-AD43-ABE9-46FF79EC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800C2-772B-454F-9391-F8DABC95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53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96DEB4-2056-6B43-BB84-819AFE4649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8FD20-2D27-7046-BA7E-4430AE3AA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2256F-2083-1447-93FD-4A98FFE8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B1FD0-D2C8-B844-8E96-7FE941DF7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F6954-4A3C-2B47-8065-67943FAC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CD515-1FD9-274D-B0D5-D1FEF219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63CDC-E325-7540-84F5-1B5CFEA00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7370E-7933-B049-A3D0-9C43C8EB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AEDA3-077F-CE4C-ACDD-DEBE71301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8335D-9BE2-1B4B-B467-A50333A34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2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C66B-42CF-2246-B283-7350ED3D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EC609-DCD7-4849-AD0E-317AB3870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3E221-45F8-AA41-8083-D07EA6DE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69A39-8CFC-104C-87A1-257A2A08E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D1FF3-0E58-A24F-925D-94E85253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4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57B5-BAF7-9B40-A344-BFB3CD17D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627C-DF9A-BA4A-A81F-A094A4640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6403C-8F9E-4443-8DC5-AA072BF39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1D8DD-318F-0543-B87F-6FF73B87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6CDDF-712C-4F4B-814B-E7AC45D5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B7E0F-1285-4545-AF5F-E45C5411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5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2897-724C-5C4B-A6A4-DDB6C947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64ABF-7367-1E47-88C3-C323636C7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B199B-F655-D749-9056-DD691542D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E176C-A451-5E42-9840-01EF9FBF7F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F7A5E-BDEE-D644-963D-1958FDB27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7E031A-1045-5148-B7D7-B0A55361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2B85D0-5889-9647-9BE5-02EBB2CBA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6B623-E23F-D743-968E-AE0DA715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6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DE51-1E9F-704A-AB4F-A328CFD7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A4824-B941-4341-AA71-039EE2D8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35DF3-AB3C-5A41-8A43-8D11ACCF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FE720-B139-C345-A05D-E306E555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D7730B-7731-BB4A-897F-5E11B0DA1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0257DA-C81C-6943-ABE0-28F582D78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75F3C-7904-7647-A738-8B319AE3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9FD0-4EA4-304F-958A-9E04755D9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A9363-CFF3-D64E-B615-DF1EAAC1A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A4CD5-F82D-A94B-99EC-7F11699A1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72E46-A9C4-1F49-A89D-55383A248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4AE0D-3A1F-F343-B3D5-9098D537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32B86-67C2-2E46-BDB0-505EC1D6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0853E-0001-4649-A67E-B791AB957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8D830-15F3-A84D-A5D4-4B52769C4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896C7-CB34-624B-89FE-A326F130F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75CE1-1F0A-4447-A592-006C792C7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579B-1C56-8844-9B15-C8BB0C17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C0EBB-25F5-794C-A23F-45ABF5D4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86ACDE-E525-BA4C-A318-C8952C6EB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31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b="25000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BBBCEC-3D98-5B41-ACAB-927DFC74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6175E-7ED4-0D4E-9423-D02BB8CE0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B3D31-D159-1F43-930F-9D8483D0C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82928-E06C-0B44-8BD1-D768B397DBA7}" type="datetimeFigureOut">
              <a:rPr lang="en-US" smtClean="0"/>
              <a:t>9/10/18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F873A-B669-6E4F-A461-05EE2592D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6D0B6-67C6-254E-AFFC-48831AA64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0F88D-B174-CE40-91E5-83B3A815175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94100D-5984-464E-ABD7-68C796385D8F}"/>
              </a:ext>
            </a:extLst>
          </p:cNvPr>
          <p:cNvSpPr/>
          <p:nvPr userDrawn="1"/>
        </p:nvSpPr>
        <p:spPr>
          <a:xfrm>
            <a:off x="10328223" y="5006715"/>
            <a:ext cx="2038662" cy="1993692"/>
          </a:xfrm>
          <a:prstGeom prst="ellipse">
            <a:avLst/>
          </a:prstGeom>
          <a:gradFill flip="none" rotWithShape="1">
            <a:gsLst>
              <a:gs pos="100000">
                <a:srgbClr val="F9E8A7">
                  <a:lumMod val="100000"/>
                  <a:alpha val="0"/>
                </a:srgbClr>
              </a:gs>
              <a:gs pos="0">
                <a:srgbClr val="F8E5A0">
                  <a:lumMod val="10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43A2A6-4618-544E-A394-68296C4251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6133"/>
                    </a14:imgEffect>
                    <a14:imgEffect>
                      <a14:saturation sat="190000"/>
                    </a14:imgEffect>
                    <a14:imgEffect>
                      <a14:brightnessContrast bright="6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4496" y="5356096"/>
            <a:ext cx="1778607" cy="138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Relationship Id="rId9" Type="http://schemas.openxmlformats.org/officeDocument/2006/relationships/image" Target="../media/image4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52700" y="642207"/>
            <a:ext cx="5670332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FEGS</a:t>
            </a:r>
            <a:br>
              <a:rPr lang="en-US" dirty="0"/>
            </a:br>
            <a:r>
              <a:rPr lang="en-US" dirty="0"/>
              <a:t>Validation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23840" y="3429000"/>
            <a:ext cx="4083270" cy="16557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Mason G. Quick</a:t>
            </a:r>
          </a:p>
          <a:p>
            <a:pPr algn="ctr"/>
            <a:r>
              <a:rPr lang="en-US" dirty="0"/>
              <a:t>September 11, 2018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2018 GLM Science Meeting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6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38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8C4658-DD67-D447-A360-F2F5C68D0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1" t="6992" r="4783" b="10894"/>
          <a:stretch/>
        </p:blipFill>
        <p:spPr>
          <a:xfrm>
            <a:off x="390292" y="1385386"/>
            <a:ext cx="5865544" cy="5115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278608-2372-A041-AA51-F1F234CAF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3" t="7316" r="4627" b="10245"/>
          <a:stretch/>
        </p:blipFill>
        <p:spPr>
          <a:xfrm>
            <a:off x="6069412" y="1385584"/>
            <a:ext cx="5832088" cy="511569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DCE2729-679B-714C-94A2-DFC12253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FEGS – pixel alignment</a:t>
            </a:r>
          </a:p>
        </p:txBody>
      </p:sp>
    </p:spTree>
    <p:extLst>
      <p:ext uri="{BB962C8B-B14F-4D97-AF65-F5344CB8AC3E}">
        <p14:creationId xmlns:p14="http://schemas.microsoft.com/office/powerpoint/2010/main" val="94713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262A736-B308-D041-82A6-B47E03F7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GLM Validation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71905-C54B-3746-9AA8-03BA90FD7481}"/>
              </a:ext>
            </a:extLst>
          </p:cNvPr>
          <p:cNvSpPr txBox="1"/>
          <p:nvPr/>
        </p:nvSpPr>
        <p:spPr>
          <a:xfrm>
            <a:off x="838200" y="1690688"/>
            <a:ext cx="101011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Ongoing Work</a:t>
            </a:r>
          </a:p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Better compare radiometry between FEGS well aligned GLM pixels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Fine tune Quality Control Filters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Intercompare additional datasets (and modeling) to understand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channel geometry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optical path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thunderstorm phenomenology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Categorize DE by discharge process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565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C66909-B290-F240-9EB7-90BE945D413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2" t="30160" r="33485" b="31170"/>
          <a:stretch/>
        </p:blipFill>
        <p:spPr>
          <a:xfrm>
            <a:off x="1851102" y="1280706"/>
            <a:ext cx="4605455" cy="4629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79E095-B474-D649-8180-4843E1CEEACA}"/>
              </a:ext>
            </a:extLst>
          </p:cNvPr>
          <p:cNvSpPr txBox="1"/>
          <p:nvPr/>
        </p:nvSpPr>
        <p:spPr>
          <a:xfrm>
            <a:off x="6824547" y="2865863"/>
            <a:ext cx="4282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Projected FEGS image with relative radiance shading.</a:t>
            </a:r>
          </a:p>
        </p:txBody>
      </p:sp>
    </p:spTree>
    <p:extLst>
      <p:ext uri="{BB962C8B-B14F-4D97-AF65-F5344CB8AC3E}">
        <p14:creationId xmlns:p14="http://schemas.microsoft.com/office/powerpoint/2010/main" val="3850914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69" y="1577681"/>
            <a:ext cx="5360319" cy="4070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8" y="5647799"/>
            <a:ext cx="7442200" cy="812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971264-A561-CB44-9425-2DA18D24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FEGS – </a:t>
            </a:r>
            <a:r>
              <a:rPr lang="en-US" sz="4000" dirty="0"/>
              <a:t>Pulse Power and Energy Distributions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C8150B-98FD-5F48-B253-EEDA01BB2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097" y="1440293"/>
            <a:ext cx="5358703" cy="48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6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4F48-6918-F349-96CE-89031676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Radiance Spatial Averaging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A83914-D79B-454D-88B9-8AAF460EAE2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2" y="2018999"/>
            <a:ext cx="6927964" cy="3604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CBFD2-318C-6344-AED7-E953597E5B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39" y="2018998"/>
            <a:ext cx="3751547" cy="360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89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DFBA-E786-BA46-98FD-077BF090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Radiance Spatial Averaging</a:t>
            </a:r>
          </a:p>
        </p:txBody>
      </p:sp>
      <p:pic>
        <p:nvPicPr>
          <p:cNvPr id="8206" name="Picture 7">
            <a:extLst>
              <a:ext uri="{FF2B5EF4-FFF2-40B4-BE49-F238E27FC236}">
                <a16:creationId xmlns:a16="http://schemas.microsoft.com/office/drawing/2014/main" id="{1821E5D4-53A7-4746-B14D-734E0CA67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62" y="1691001"/>
            <a:ext cx="3143468" cy="23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4">
            <a:extLst>
              <a:ext uri="{FF2B5EF4-FFF2-40B4-BE49-F238E27FC236}">
                <a16:creationId xmlns:a16="http://schemas.microsoft.com/office/drawing/2014/main" id="{CE883887-0DB3-5247-9060-1093F303D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60" y="1690688"/>
            <a:ext cx="3143468" cy="235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6">
            <a:extLst>
              <a:ext uri="{FF2B5EF4-FFF2-40B4-BE49-F238E27FC236}">
                <a16:creationId xmlns:a16="http://schemas.microsoft.com/office/drawing/2014/main" id="{53FC8925-7732-CF44-B18C-2066A620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58" y="1690688"/>
            <a:ext cx="3138659" cy="235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8">
            <a:extLst>
              <a:ext uri="{FF2B5EF4-FFF2-40B4-BE49-F238E27FC236}">
                <a16:creationId xmlns:a16="http://schemas.microsoft.com/office/drawing/2014/main" id="{9E82F97A-EB40-834E-9CF2-54C892B32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62" y="4063925"/>
            <a:ext cx="3143468" cy="236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9">
            <a:extLst>
              <a:ext uri="{FF2B5EF4-FFF2-40B4-BE49-F238E27FC236}">
                <a16:creationId xmlns:a16="http://schemas.microsoft.com/office/drawing/2014/main" id="{46FC88A5-2679-DA45-88FE-3394B8FD8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60" y="4069027"/>
            <a:ext cx="3143468" cy="23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6">
            <a:extLst>
              <a:ext uri="{FF2B5EF4-FFF2-40B4-BE49-F238E27FC236}">
                <a16:creationId xmlns:a16="http://schemas.microsoft.com/office/drawing/2014/main" id="{B04D50CB-3BAB-D945-995A-F1D9C1B27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21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9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E93EB7-5347-324F-BE54-AA93F770F5B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2432" r="7334" b="3640"/>
          <a:stretch/>
        </p:blipFill>
        <p:spPr bwMode="auto">
          <a:xfrm>
            <a:off x="2232102" y="169960"/>
            <a:ext cx="8004716" cy="4316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59A5D64-6AD0-5E44-92A4-E8E0DE035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689207"/>
              </p:ext>
            </p:extLst>
          </p:nvPr>
        </p:nvGraphicFramePr>
        <p:xfrm>
          <a:off x="2232102" y="4486889"/>
          <a:ext cx="8004716" cy="195072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333834">
                  <a:extLst>
                    <a:ext uri="{9D8B030D-6E8A-4147-A177-3AD203B41FA5}">
                      <a16:colId xmlns:a16="http://schemas.microsoft.com/office/drawing/2014/main" val="1663463243"/>
                    </a:ext>
                  </a:extLst>
                </a:gridCol>
                <a:gridCol w="1333834">
                  <a:extLst>
                    <a:ext uri="{9D8B030D-6E8A-4147-A177-3AD203B41FA5}">
                      <a16:colId xmlns:a16="http://schemas.microsoft.com/office/drawing/2014/main" val="1712013246"/>
                    </a:ext>
                  </a:extLst>
                </a:gridCol>
                <a:gridCol w="1333834">
                  <a:extLst>
                    <a:ext uri="{9D8B030D-6E8A-4147-A177-3AD203B41FA5}">
                      <a16:colId xmlns:a16="http://schemas.microsoft.com/office/drawing/2014/main" val="242339365"/>
                    </a:ext>
                  </a:extLst>
                </a:gridCol>
                <a:gridCol w="1333834">
                  <a:extLst>
                    <a:ext uri="{9D8B030D-6E8A-4147-A177-3AD203B41FA5}">
                      <a16:colId xmlns:a16="http://schemas.microsoft.com/office/drawing/2014/main" val="1526266649"/>
                    </a:ext>
                  </a:extLst>
                </a:gridCol>
                <a:gridCol w="1334690">
                  <a:extLst>
                    <a:ext uri="{9D8B030D-6E8A-4147-A177-3AD203B41FA5}">
                      <a16:colId xmlns:a16="http://schemas.microsoft.com/office/drawing/2014/main" val="513586843"/>
                    </a:ext>
                  </a:extLst>
                </a:gridCol>
                <a:gridCol w="1334690">
                  <a:extLst>
                    <a:ext uri="{9D8B030D-6E8A-4147-A177-3AD203B41FA5}">
                      <a16:colId xmlns:a16="http://schemas.microsoft.com/office/drawing/2014/main" val="1677148765"/>
                    </a:ext>
                  </a:extLst>
                </a:gridCol>
              </a:tblGrid>
              <a:tr h="4533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grid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resolution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(km)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mean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(uJ/m</a:t>
                      </a:r>
                      <a:r>
                        <a:rPr lang="en-US" sz="1600" baseline="30000">
                          <a:effectLst/>
                        </a:rPr>
                        <a:t>2</a:t>
                      </a:r>
                      <a:r>
                        <a:rPr lang="en-US" sz="1600">
                          <a:effectLst/>
                        </a:rPr>
                        <a:t>sr)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median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(uJ/m</a:t>
                      </a:r>
                      <a:r>
                        <a:rPr lang="en-US" sz="1600" baseline="30000">
                          <a:effectLst/>
                        </a:rPr>
                        <a:t>2</a:t>
                      </a:r>
                      <a:r>
                        <a:rPr lang="en-US" sz="1600">
                          <a:effectLst/>
                        </a:rPr>
                        <a:t>sr)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stdev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(uJ/m</a:t>
                      </a:r>
                      <a:r>
                        <a:rPr lang="en-US" sz="1600" baseline="30000">
                          <a:effectLst/>
                        </a:rPr>
                        <a:t>2</a:t>
                      </a:r>
                      <a:r>
                        <a:rPr lang="en-US" sz="1600">
                          <a:effectLst/>
                        </a:rPr>
                        <a:t>sr)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Percent of 1x1 median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63470450"/>
                  </a:ext>
                </a:extLst>
              </a:tr>
              <a:tr h="2266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1x1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18.1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62.4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6475971"/>
                  </a:ext>
                </a:extLst>
              </a:tr>
              <a:tr h="2266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2x2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6.25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10.5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38.9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2913275"/>
                  </a:ext>
                </a:extLst>
              </a:tr>
              <a:tr h="2266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3x3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6.19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23.9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8207123"/>
                  </a:ext>
                </a:extLst>
              </a:tr>
              <a:tr h="2266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4x4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3.91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0.67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16.0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0635962"/>
                  </a:ext>
                </a:extLst>
              </a:tr>
              <a:tr h="2266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5x5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2.84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0.59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11.3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6922346"/>
                  </a:ext>
                </a:extLst>
              </a:tr>
              <a:tr h="2266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MaxPixNum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6.41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2.88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14.5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2061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332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2DFBA-E786-BA46-98FD-077BF090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Radiance Spatial Averaging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B04D50CB-3BAB-D945-995A-F1D9C1B27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21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6E89F-3C8F-BF47-89B1-FDD0D1E4A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82" y="1690688"/>
            <a:ext cx="5641807" cy="4397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543A30-A44D-C44E-AE1D-918F54C99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58327"/>
            <a:ext cx="5633280" cy="38310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319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004" y="2527126"/>
            <a:ext cx="10018713" cy="1752599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44385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- Version 2 dataset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5270" y="2394856"/>
            <a:ext cx="8768443" cy="3124201"/>
          </a:xfrm>
        </p:spPr>
        <p:txBody>
          <a:bodyPr>
            <a:normAutofit/>
          </a:bodyPr>
          <a:lstStyle/>
          <a:p>
            <a:r>
              <a:rPr lang="en-US" dirty="0"/>
              <a:t>Performed on individual radiometer channels</a:t>
            </a:r>
          </a:p>
          <a:p>
            <a:r>
              <a:rPr lang="en-US" dirty="0"/>
              <a:t>HF noise reduction</a:t>
            </a:r>
          </a:p>
          <a:p>
            <a:r>
              <a:rPr lang="en-US" dirty="0"/>
              <a:t>Background signal estimate</a:t>
            </a:r>
          </a:p>
          <a:p>
            <a:r>
              <a:rPr lang="en-US" dirty="0"/>
              <a:t>Pulse detection and measurement</a:t>
            </a:r>
          </a:p>
          <a:p>
            <a:r>
              <a:rPr lang="en-US" dirty="0"/>
              <a:t>Flash clustering</a:t>
            </a:r>
          </a:p>
          <a:p>
            <a:r>
              <a:rPr lang="en-US" dirty="0"/>
              <a:t>Quality Control</a:t>
            </a:r>
          </a:p>
        </p:txBody>
      </p:sp>
    </p:spTree>
    <p:extLst>
      <p:ext uri="{BB962C8B-B14F-4D97-AF65-F5344CB8AC3E}">
        <p14:creationId xmlns:p14="http://schemas.microsoft.com/office/powerpoint/2010/main" val="1709114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75" y="2045525"/>
            <a:ext cx="8763000" cy="354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 Box 54"/>
          <p:cNvSpPr txBox="1">
            <a:spLocks noChangeArrowheads="1"/>
          </p:cNvSpPr>
          <p:nvPr/>
        </p:nvSpPr>
        <p:spPr bwMode="auto">
          <a:xfrm>
            <a:off x="8077201" y="5679375"/>
            <a:ext cx="92392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>
                <a:solidFill>
                  <a:srgbClr val="0070C0"/>
                </a:solidFill>
              </a:rPr>
              <a:t>CPL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400" b="1">
                <a:solidFill>
                  <a:srgbClr val="0070C0"/>
                </a:solidFill>
              </a:rPr>
              <a:t>LIP</a:t>
            </a:r>
          </a:p>
        </p:txBody>
      </p:sp>
      <p:cxnSp>
        <p:nvCxnSpPr>
          <p:cNvPr id="5133" name="Straight Arrow Connector 5"/>
          <p:cNvCxnSpPr>
            <a:cxnSpLocks noChangeShapeType="1"/>
            <a:stCxn id="5130" idx="0"/>
          </p:cNvCxnSpPr>
          <p:nvPr/>
        </p:nvCxnSpPr>
        <p:spPr bwMode="auto">
          <a:xfrm flipH="1" flipV="1">
            <a:off x="8399813" y="4322619"/>
            <a:ext cx="139350" cy="1356756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8" name="Straight Arrow Connector 2"/>
          <p:cNvCxnSpPr>
            <a:cxnSpLocks noChangeShapeType="1"/>
            <a:stCxn id="38" idx="0"/>
          </p:cNvCxnSpPr>
          <p:nvPr/>
        </p:nvCxnSpPr>
        <p:spPr bwMode="auto">
          <a:xfrm flipV="1">
            <a:off x="6847689" y="4963887"/>
            <a:ext cx="43958" cy="286988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34100" cy="672370"/>
          </a:xfrm>
        </p:spPr>
        <p:txBody>
          <a:bodyPr>
            <a:noAutofit/>
          </a:bodyPr>
          <a:lstStyle/>
          <a:p>
            <a:r>
              <a:rPr lang="en-US" sz="3200" dirty="0"/>
              <a:t>GOES-R Field Campaign ER-2 Based Instruments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24500" y="6476051"/>
            <a:ext cx="2133600" cy="365125"/>
          </a:xfrm>
        </p:spPr>
        <p:txBody>
          <a:bodyPr/>
          <a:lstStyle/>
          <a:p>
            <a:fld id="{92A8EDAB-E8B0-4B66-AF16-10B344D50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 flipH="1">
            <a:off x="6321631" y="2137560"/>
            <a:ext cx="201881" cy="1080655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27" name="Text Box 54"/>
          <p:cNvSpPr txBox="1">
            <a:spLocks noChangeArrowheads="1"/>
          </p:cNvSpPr>
          <p:nvPr/>
        </p:nvSpPr>
        <p:spPr bwMode="auto">
          <a:xfrm>
            <a:off x="2081019" y="4993576"/>
            <a:ext cx="61198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CRS</a:t>
            </a:r>
          </a:p>
        </p:txBody>
      </p:sp>
      <p:cxnSp>
        <p:nvCxnSpPr>
          <p:cNvPr id="29" name="Straight Arrow Connector 2"/>
          <p:cNvCxnSpPr>
            <a:cxnSpLocks noChangeShapeType="1"/>
            <a:stCxn id="28" idx="0"/>
          </p:cNvCxnSpPr>
          <p:nvPr/>
        </p:nvCxnSpPr>
        <p:spPr bwMode="auto">
          <a:xfrm flipH="1" flipV="1">
            <a:off x="9706100" y="2897580"/>
            <a:ext cx="295151" cy="326570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Line 4"/>
          <p:cNvSpPr>
            <a:spLocks noChangeShapeType="1"/>
          </p:cNvSpPr>
          <p:nvPr/>
        </p:nvSpPr>
        <p:spPr bwMode="auto">
          <a:xfrm>
            <a:off x="4343401" y="2021775"/>
            <a:ext cx="1930729" cy="1220190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8" name="Text Box 54"/>
          <p:cNvSpPr txBox="1">
            <a:spLocks noChangeArrowheads="1"/>
          </p:cNvSpPr>
          <p:nvPr/>
        </p:nvSpPr>
        <p:spPr bwMode="auto">
          <a:xfrm>
            <a:off x="6483242" y="5250876"/>
            <a:ext cx="72889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GCAS</a:t>
            </a:r>
          </a:p>
        </p:txBody>
      </p:sp>
      <p:cxnSp>
        <p:nvCxnSpPr>
          <p:cNvPr id="39" name="Straight Arrow Connector 2"/>
          <p:cNvCxnSpPr>
            <a:cxnSpLocks noChangeShapeType="1"/>
            <a:stCxn id="27" idx="3"/>
          </p:cNvCxnSpPr>
          <p:nvPr/>
        </p:nvCxnSpPr>
        <p:spPr bwMode="auto">
          <a:xfrm flipV="1">
            <a:off x="2693000" y="4108864"/>
            <a:ext cx="1930461" cy="1038601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 Box 54"/>
          <p:cNvSpPr txBox="1">
            <a:spLocks noChangeArrowheads="1"/>
          </p:cNvSpPr>
          <p:nvPr/>
        </p:nvSpPr>
        <p:spPr bwMode="auto">
          <a:xfrm>
            <a:off x="4191001" y="1869376"/>
            <a:ext cx="61198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LIP</a:t>
            </a:r>
          </a:p>
        </p:txBody>
      </p:sp>
      <p:sp>
        <p:nvSpPr>
          <p:cNvPr id="28" name="Text Box 54"/>
          <p:cNvSpPr txBox="1">
            <a:spLocks noChangeArrowheads="1"/>
          </p:cNvSpPr>
          <p:nvPr/>
        </p:nvSpPr>
        <p:spPr bwMode="auto">
          <a:xfrm>
            <a:off x="9486900" y="3224151"/>
            <a:ext cx="10287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EXRAD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1412175"/>
            <a:ext cx="1209571" cy="806380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5805" y="5621145"/>
            <a:ext cx="863771" cy="114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2" name="Picture 61" descr="IMAG244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18" y="5362057"/>
            <a:ext cx="1474383" cy="831147"/>
          </a:xfrm>
          <a:prstGeom prst="rect">
            <a:avLst/>
          </a:prstGeom>
        </p:spPr>
      </p:pic>
      <p:pic>
        <p:nvPicPr>
          <p:cNvPr id="60" name="Picture 2" descr="&#10;cpl_image.psd                                                  0003AD69Macintosh HD                   BC591E22:"/>
          <p:cNvPicPr>
            <a:picLocks noChangeAspect="1" noChangeArrowheads="1"/>
          </p:cNvPicPr>
          <p:nvPr/>
        </p:nvPicPr>
        <p:blipFill>
          <a:blip r:embed="rId6" cstate="print"/>
          <a:srcRect b="443"/>
          <a:stretch>
            <a:fillRect/>
          </a:stretch>
        </p:blipFill>
        <p:spPr bwMode="auto">
          <a:xfrm>
            <a:off x="9067801" y="5362701"/>
            <a:ext cx="1392679" cy="107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 descr="http://har.gsfc.nasa.gov/uploads/images_db/Screen%20Shot%202014-06-16%20at%202_58_23%20PM.png"/>
          <p:cNvPicPr>
            <a:picLocks noChangeAspect="1" noChangeArrowheads="1"/>
          </p:cNvPicPr>
          <p:nvPr/>
        </p:nvPicPr>
        <p:blipFill>
          <a:blip r:embed="rId7" cstate="print"/>
          <a:srcRect r="45401" b="50000"/>
          <a:stretch>
            <a:fillRect/>
          </a:stretch>
        </p:blipFill>
        <p:spPr bwMode="auto">
          <a:xfrm>
            <a:off x="9148950" y="3598225"/>
            <a:ext cx="1447800" cy="818322"/>
          </a:xfrm>
          <a:prstGeom prst="rect">
            <a:avLst/>
          </a:prstGeom>
          <a:noFill/>
        </p:spPr>
      </p:pic>
      <p:sp>
        <p:nvSpPr>
          <p:cNvPr id="30" name="Line 4"/>
          <p:cNvSpPr>
            <a:spLocks noChangeShapeType="1"/>
          </p:cNvSpPr>
          <p:nvPr/>
        </p:nvSpPr>
        <p:spPr bwMode="auto">
          <a:xfrm flipH="1">
            <a:off x="7289800" y="2414778"/>
            <a:ext cx="71910" cy="645923"/>
          </a:xfrm>
          <a:prstGeom prst="line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31" name="Text Box 54"/>
          <p:cNvSpPr txBox="1">
            <a:spLocks noChangeArrowheads="1"/>
          </p:cNvSpPr>
          <p:nvPr/>
        </p:nvSpPr>
        <p:spPr bwMode="auto">
          <a:xfrm>
            <a:off x="6781800" y="2346524"/>
            <a:ext cx="11430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INMARSAT</a:t>
            </a:r>
          </a:p>
        </p:txBody>
      </p:sp>
      <p:sp>
        <p:nvSpPr>
          <p:cNvPr id="5126" name="Text Box 54"/>
          <p:cNvSpPr txBox="1">
            <a:spLocks noChangeArrowheads="1"/>
          </p:cNvSpPr>
          <p:nvPr/>
        </p:nvSpPr>
        <p:spPr bwMode="auto">
          <a:xfrm>
            <a:off x="7396163" y="1412175"/>
            <a:ext cx="113823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AVIRIS-NG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LIP</a:t>
            </a:r>
          </a:p>
        </p:txBody>
      </p:sp>
      <p:cxnSp>
        <p:nvCxnSpPr>
          <p:cNvPr id="5134" name="Straight Arrow Connector 7"/>
          <p:cNvCxnSpPr>
            <a:cxnSpLocks noChangeShapeType="1"/>
            <a:stCxn id="5126" idx="2"/>
          </p:cNvCxnSpPr>
          <p:nvPr/>
        </p:nvCxnSpPr>
        <p:spPr bwMode="auto">
          <a:xfrm>
            <a:off x="7965282" y="1935395"/>
            <a:ext cx="375155" cy="1270944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8852" name="Picture 4" descr="instruments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22475" y="843151"/>
            <a:ext cx="1071748" cy="1428999"/>
          </a:xfrm>
          <a:prstGeom prst="rect">
            <a:avLst/>
          </a:prstGeom>
          <a:noFill/>
        </p:spPr>
      </p:pic>
      <p:cxnSp>
        <p:nvCxnSpPr>
          <p:cNvPr id="5132" name="Straight Arrow Connector 3"/>
          <p:cNvCxnSpPr>
            <a:cxnSpLocks noChangeShapeType="1"/>
            <a:stCxn id="5124" idx="0"/>
          </p:cNvCxnSpPr>
          <p:nvPr/>
        </p:nvCxnSpPr>
        <p:spPr bwMode="auto">
          <a:xfrm flipV="1">
            <a:off x="5360989" y="4952011"/>
            <a:ext cx="117495" cy="298864"/>
          </a:xfrm>
          <a:prstGeom prst="straightConnector1">
            <a:avLst/>
          </a:prstGeom>
          <a:noFill/>
          <a:ln w="9525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8" name="Picture 4" descr="https://shis.ssec.wisc.edu/static/shis_outside_diagram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0" y="5612105"/>
            <a:ext cx="2128662" cy="1161999"/>
          </a:xfrm>
          <a:prstGeom prst="rect">
            <a:avLst/>
          </a:prstGeom>
          <a:noFill/>
        </p:spPr>
      </p:pic>
      <p:sp>
        <p:nvSpPr>
          <p:cNvPr id="5124" name="Text Box 54"/>
          <p:cNvSpPr txBox="1">
            <a:spLocks noChangeArrowheads="1"/>
          </p:cNvSpPr>
          <p:nvPr/>
        </p:nvSpPr>
        <p:spPr bwMode="auto">
          <a:xfrm>
            <a:off x="4953001" y="5250876"/>
            <a:ext cx="81597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S-HIS</a:t>
            </a:r>
          </a:p>
        </p:txBody>
      </p:sp>
      <p:sp>
        <p:nvSpPr>
          <p:cNvPr id="36" name="Text Box 54"/>
          <p:cNvSpPr txBox="1">
            <a:spLocks noChangeArrowheads="1"/>
          </p:cNvSpPr>
          <p:nvPr/>
        </p:nvSpPr>
        <p:spPr bwMode="auto">
          <a:xfrm>
            <a:off x="6391126" y="1725873"/>
            <a:ext cx="68579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0070C0"/>
                </a:solidFill>
              </a:rPr>
              <a:t>FEGS</a:t>
            </a:r>
          </a:p>
        </p:txBody>
      </p:sp>
      <p:pic>
        <p:nvPicPr>
          <p:cNvPr id="28673" name="Picture 1" descr="C:\Users\fpadula\Downloads\AFRC2016-0332-04.jpg"/>
          <p:cNvPicPr>
            <a:picLocks noChangeAspect="1" noChangeArrowheads="1"/>
          </p:cNvPicPr>
          <p:nvPr/>
        </p:nvPicPr>
        <p:blipFill>
          <a:blip r:embed="rId10" cstate="print"/>
          <a:srcRect l="8333" r="16667"/>
          <a:stretch>
            <a:fillRect/>
          </a:stretch>
        </p:blipFill>
        <p:spPr bwMode="auto">
          <a:xfrm>
            <a:off x="5102432" y="1314256"/>
            <a:ext cx="1219199" cy="1083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9000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D971264-A561-CB44-9425-2DA18D24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FEGS – </a:t>
            </a:r>
            <a:r>
              <a:rPr lang="en-US" sz="4000" dirty="0"/>
              <a:t>Pulse Temporal Characteristics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4B22E-F15C-0F43-A48F-C756740D32C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r="6662"/>
          <a:stretch/>
        </p:blipFill>
        <p:spPr>
          <a:xfrm>
            <a:off x="606844" y="1690688"/>
            <a:ext cx="10398799" cy="41813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5915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7C3BC8-BEF2-0C4B-A372-9D79D3AE8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110" y="1513488"/>
            <a:ext cx="4017285" cy="3861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E9E4E-7754-3C45-A58C-723D7277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GLM DE - flashes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DF934-B1B2-E74F-88B5-73633875C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86" t="2463" r="19207" b="4729"/>
          <a:stretch/>
        </p:blipFill>
        <p:spPr>
          <a:xfrm>
            <a:off x="561998" y="1513488"/>
            <a:ext cx="4267201" cy="4950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6B823-65E7-3141-9433-A5C577116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18" y="1513488"/>
            <a:ext cx="2550073" cy="2322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51D17F-FBF0-DD4D-88BC-80DA434073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29" r="6960"/>
          <a:stretch/>
        </p:blipFill>
        <p:spPr>
          <a:xfrm>
            <a:off x="4923618" y="3891646"/>
            <a:ext cx="5390494" cy="25722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02D94D-87B9-5C4B-A08A-73BB6DB92A2A}"/>
              </a:ext>
            </a:extLst>
          </p:cNvPr>
          <p:cNvSpPr txBox="1"/>
          <p:nvPr/>
        </p:nvSpPr>
        <p:spPr>
          <a:xfrm>
            <a:off x="8719457" y="1088571"/>
            <a:ext cx="286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by: Katrina </a:t>
            </a:r>
            <a:r>
              <a:rPr lang="en-US" dirty="0" err="1"/>
              <a:t>Virts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36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2BCC-C5F5-6D4E-B8BE-39324885A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DC gain</a:t>
            </a:r>
            <a:br>
              <a:rPr lang="en-US" dirty="0"/>
            </a:br>
            <a:r>
              <a:rPr lang="en-US" dirty="0"/>
              <a:t>(settings during GOES-R campaign)</a:t>
            </a:r>
          </a:p>
        </p:txBody>
      </p:sp>
      <p:pic>
        <p:nvPicPr>
          <p:cNvPr id="7175" name="Picture 88">
            <a:extLst>
              <a:ext uri="{FF2B5EF4-FFF2-40B4-BE49-F238E27FC236}">
                <a16:creationId xmlns:a16="http://schemas.microsoft.com/office/drawing/2014/main" id="{CC514534-C1FE-9A4F-85BF-DE437E3D2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3"/>
          <a:stretch>
            <a:fillRect/>
          </a:stretch>
        </p:blipFill>
        <p:spPr bwMode="auto">
          <a:xfrm>
            <a:off x="672663" y="1866627"/>
            <a:ext cx="25273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89">
            <a:extLst>
              <a:ext uri="{FF2B5EF4-FFF2-40B4-BE49-F238E27FC236}">
                <a16:creationId xmlns:a16="http://schemas.microsoft.com/office/drawing/2014/main" id="{EA2F483C-C1DF-5746-A7BF-AA5F3901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5"/>
          <a:stretch>
            <a:fillRect/>
          </a:stretch>
        </p:blipFill>
        <p:spPr bwMode="auto">
          <a:xfrm>
            <a:off x="3199963" y="1866627"/>
            <a:ext cx="25527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90">
            <a:extLst>
              <a:ext uri="{FF2B5EF4-FFF2-40B4-BE49-F238E27FC236}">
                <a16:creationId xmlns:a16="http://schemas.microsoft.com/office/drawing/2014/main" id="{DC4EC00A-24EC-5447-901C-5F7BF5F39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"/>
          <a:stretch>
            <a:fillRect/>
          </a:stretch>
        </p:blipFill>
        <p:spPr bwMode="auto">
          <a:xfrm>
            <a:off x="5752663" y="1866627"/>
            <a:ext cx="25654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91">
            <a:extLst>
              <a:ext uri="{FF2B5EF4-FFF2-40B4-BE49-F238E27FC236}">
                <a16:creationId xmlns:a16="http://schemas.microsoft.com/office/drawing/2014/main" id="{67151B45-DC4A-3E4B-865A-E24654F1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6"/>
          <a:stretch>
            <a:fillRect/>
          </a:stretch>
        </p:blipFill>
        <p:spPr bwMode="auto">
          <a:xfrm>
            <a:off x="8318062" y="1866627"/>
            <a:ext cx="2586858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92">
            <a:extLst>
              <a:ext uri="{FF2B5EF4-FFF2-40B4-BE49-F238E27FC236}">
                <a16:creationId xmlns:a16="http://schemas.microsoft.com/office/drawing/2014/main" id="{2DFC15B1-025B-FC45-BEA3-001D6DEAE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4"/>
          <a:stretch>
            <a:fillRect/>
          </a:stretch>
        </p:blipFill>
        <p:spPr bwMode="auto">
          <a:xfrm>
            <a:off x="672663" y="4139927"/>
            <a:ext cx="25400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93">
            <a:extLst>
              <a:ext uri="{FF2B5EF4-FFF2-40B4-BE49-F238E27FC236}">
                <a16:creationId xmlns:a16="http://schemas.microsoft.com/office/drawing/2014/main" id="{E6849578-45CA-5046-A08E-D0096197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/>
          <a:stretch>
            <a:fillRect/>
          </a:stretch>
        </p:blipFill>
        <p:spPr bwMode="auto">
          <a:xfrm>
            <a:off x="3199962" y="4139927"/>
            <a:ext cx="25527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94">
            <a:extLst>
              <a:ext uri="{FF2B5EF4-FFF2-40B4-BE49-F238E27FC236}">
                <a16:creationId xmlns:a16="http://schemas.microsoft.com/office/drawing/2014/main" id="{29CAB57F-5399-D54E-B9FB-062365213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5"/>
          <a:stretch>
            <a:fillRect/>
          </a:stretch>
        </p:blipFill>
        <p:spPr bwMode="auto">
          <a:xfrm>
            <a:off x="5752661" y="4139927"/>
            <a:ext cx="25273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6C507D43-8D20-4741-8F63-5E79D34AD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55726-BCEC-E243-AC74-78F8E619B01B}"/>
              </a:ext>
            </a:extLst>
          </p:cNvPr>
          <p:cNvSpPr txBox="1"/>
          <p:nvPr/>
        </p:nvSpPr>
        <p:spPr>
          <a:xfrm>
            <a:off x="8768257" y="4315866"/>
            <a:ext cx="2722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Negative offset causes dark scenes to drop below the lowest quantization level of the ADC converter</a:t>
            </a:r>
          </a:p>
        </p:txBody>
      </p:sp>
      <p:sp>
        <p:nvSpPr>
          <p:cNvPr id="6" name="Action Button: Information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B475498-5B93-0A4F-9E9D-8F81EAAAC7CF}"/>
              </a:ext>
            </a:extLst>
          </p:cNvPr>
          <p:cNvSpPr/>
          <p:nvPr/>
        </p:nvSpPr>
        <p:spPr>
          <a:xfrm>
            <a:off x="8396453" y="4289589"/>
            <a:ext cx="373993" cy="409903"/>
          </a:xfrm>
          <a:prstGeom prst="actionButtonInforma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65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E67D-6CFA-FE4B-814A-D02F8047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negative DC offset at TIA output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01526-22FC-C548-9B77-273E2A581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742" y="4194402"/>
            <a:ext cx="4463144" cy="2503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AF910E-54AB-0C4A-B1D4-68A2F25FB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9" r="6215"/>
          <a:stretch/>
        </p:blipFill>
        <p:spPr>
          <a:xfrm>
            <a:off x="5834742" y="1418547"/>
            <a:ext cx="5312229" cy="2616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C22BD5-E0B6-7E4D-9D6F-531812D2A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47" y="1418547"/>
            <a:ext cx="5318966" cy="450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93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1" b="15258"/>
          <a:stretch/>
        </p:blipFill>
        <p:spPr>
          <a:xfrm>
            <a:off x="-203200" y="0"/>
            <a:ext cx="12395200" cy="6858000"/>
          </a:xfrm>
        </p:spPr>
      </p:pic>
    </p:spTree>
    <p:extLst>
      <p:ext uri="{BB962C8B-B14F-4D97-AF65-F5344CB8AC3E}">
        <p14:creationId xmlns:p14="http://schemas.microsoft.com/office/powerpoint/2010/main" val="69651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C8DEF-3076-CE43-BA84-4749AC015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GOES-R Validation Flight Campaign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2231AE-D933-AF44-8CDE-6522F736D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" y="1439398"/>
            <a:ext cx="4274093" cy="3465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CD61F-87A9-B34C-8FAE-445D37090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26" y="1439398"/>
            <a:ext cx="3804656" cy="3465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9E19A1-C35F-6041-83D0-F5FCCE97CB9F}"/>
              </a:ext>
            </a:extLst>
          </p:cNvPr>
          <p:cNvSpPr/>
          <p:nvPr/>
        </p:nvSpPr>
        <p:spPr>
          <a:xfrm>
            <a:off x="23532" y="4904879"/>
            <a:ext cx="1214744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From March to May of 2017, </a:t>
            </a:r>
            <a:r>
              <a:rPr lang="en-US" sz="1600" b="1" dirty="0"/>
              <a:t>FEGS</a:t>
            </a:r>
            <a:r>
              <a:rPr lang="en-US" sz="1600" dirty="0"/>
              <a:t> flew as a primary payload on the </a:t>
            </a:r>
            <a:r>
              <a:rPr lang="en-US" sz="1600" b="1" dirty="0"/>
              <a:t>ER2</a:t>
            </a:r>
            <a:r>
              <a:rPr lang="en-US" sz="1600" dirty="0"/>
              <a:t> as part of the </a:t>
            </a:r>
            <a:r>
              <a:rPr lang="en-US" sz="1600" b="1" dirty="0"/>
              <a:t>GOES-R Validation Flight Campaign</a:t>
            </a:r>
            <a:r>
              <a:rPr lang="en-US" sz="1600" dirty="0"/>
              <a:t>.  Of the 16 flights, 11 were </a:t>
            </a:r>
            <a:r>
              <a:rPr lang="en-US" sz="1600" b="1" dirty="0"/>
              <a:t>GLM</a:t>
            </a:r>
            <a:r>
              <a:rPr lang="en-US" sz="1600" dirty="0"/>
              <a:t> focused and targeted thunderstorms.  A variety of thunderstorm phenomenology were observed including </a:t>
            </a:r>
            <a:r>
              <a:rPr lang="en-US" sz="1600" b="1" dirty="0"/>
              <a:t>oceanic</a:t>
            </a:r>
            <a:r>
              <a:rPr lang="en-US" sz="1600" dirty="0"/>
              <a:t>, </a:t>
            </a:r>
            <a:r>
              <a:rPr lang="en-US" sz="1600" b="1" dirty="0"/>
              <a:t>continental</a:t>
            </a:r>
            <a:r>
              <a:rPr lang="en-US" sz="1600" dirty="0"/>
              <a:t>, and </a:t>
            </a:r>
            <a:r>
              <a:rPr lang="en-US" sz="1600" b="1" dirty="0"/>
              <a:t>coastal</a:t>
            </a:r>
            <a:r>
              <a:rPr lang="en-US" sz="1600" dirty="0"/>
              <a:t> storms, </a:t>
            </a:r>
            <a:r>
              <a:rPr lang="en-US" sz="1600" b="1" dirty="0"/>
              <a:t>convective initiation</a:t>
            </a:r>
            <a:r>
              <a:rPr lang="en-US" sz="1600" dirty="0"/>
              <a:t> and </a:t>
            </a:r>
            <a:r>
              <a:rPr lang="en-US" sz="1600" b="1" dirty="0"/>
              <a:t>supercell storms</a:t>
            </a:r>
            <a:r>
              <a:rPr lang="en-US" sz="1600" dirty="0"/>
              <a:t>, during both </a:t>
            </a:r>
            <a:r>
              <a:rPr lang="en-US" sz="1600" b="1" dirty="0"/>
              <a:t>day</a:t>
            </a:r>
            <a:r>
              <a:rPr lang="en-US" sz="1600" dirty="0"/>
              <a:t> and </a:t>
            </a:r>
            <a:r>
              <a:rPr lang="en-US" sz="1600" b="1" dirty="0"/>
              <a:t>night</a:t>
            </a:r>
            <a:r>
              <a:rPr lang="en-US" sz="1600" dirty="0"/>
              <a:t> at locations across the continental United States and Atlantic Ocean.  During the 45 flight hours observing thunderstorms, over </a:t>
            </a:r>
            <a:r>
              <a:rPr lang="en-US" sz="1600" b="1" dirty="0"/>
              <a:t>10,000 lightning flashes </a:t>
            </a:r>
            <a:r>
              <a:rPr lang="en-US" sz="1600" dirty="0"/>
              <a:t>were observed; a factor of 10 increase over datasets collected in previous airborne lightning campaigns.  These measurements were taken in conjunction with ground based observation networks such as </a:t>
            </a:r>
            <a:r>
              <a:rPr lang="en-US" sz="1600" b="1" dirty="0"/>
              <a:t>LMAs</a:t>
            </a:r>
            <a:r>
              <a:rPr lang="en-US" sz="1600" dirty="0"/>
              <a:t>, </a:t>
            </a:r>
            <a:r>
              <a:rPr lang="en-US" sz="1600" b="1" dirty="0"/>
              <a:t>radar</a:t>
            </a:r>
            <a:r>
              <a:rPr lang="en-US" sz="1600" dirty="0"/>
              <a:t>, and </a:t>
            </a:r>
            <a:r>
              <a:rPr lang="en-US" sz="1600" b="1" dirty="0"/>
              <a:t>long range lightning detection networks</a:t>
            </a:r>
            <a:r>
              <a:rPr lang="en-US" sz="1600"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1896C-F207-9E43-A73F-5AFA83BA1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14"/>
          <a:stretch/>
        </p:blipFill>
        <p:spPr>
          <a:xfrm>
            <a:off x="8102282" y="1439398"/>
            <a:ext cx="4089717" cy="34654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8959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0" y="2534333"/>
            <a:ext cx="28460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U2 Flights (1980s)</a:t>
            </a:r>
          </a:p>
          <a:p>
            <a:r>
              <a:rPr lang="en-US" dirty="0"/>
              <a:t>1300 Pulses</a:t>
            </a:r>
          </a:p>
          <a:p>
            <a:r>
              <a:rPr lang="en-US" dirty="0"/>
              <a:t>79 flashes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Altus Cumulus Electrification Study (2002)</a:t>
            </a:r>
          </a:p>
          <a:p>
            <a:r>
              <a:rPr lang="en-US" dirty="0"/>
              <a:t>5256 pulses</a:t>
            </a:r>
          </a:p>
          <a:p>
            <a:r>
              <a:rPr lang="en-US" dirty="0"/>
              <a:t>587 flashes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D3B68-C9C3-1640-B225-9A1C77F0D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1" t="5874" r="8665" b="9682"/>
          <a:stretch/>
        </p:blipFill>
        <p:spPr>
          <a:xfrm>
            <a:off x="979715" y="185056"/>
            <a:ext cx="8263975" cy="654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85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98F85E-2C3E-DE4F-B630-0FA59F6DF694}"/>
              </a:ext>
            </a:extLst>
          </p:cNvPr>
          <p:cNvSpPr txBox="1"/>
          <p:nvPr/>
        </p:nvSpPr>
        <p:spPr>
          <a:xfrm>
            <a:off x="1356180" y="5458867"/>
            <a:ext cx="3562662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% FEGS flashes detected by GLM</a:t>
            </a:r>
            <a:endParaRPr lang="en-US" b="1" dirty="0"/>
          </a:p>
          <a:p>
            <a:r>
              <a:rPr lang="en-US" b="1" dirty="0"/>
              <a:t>All Flashes: 62%</a:t>
            </a:r>
            <a:endParaRPr lang="en-US" dirty="0"/>
          </a:p>
          <a:p>
            <a:r>
              <a:rPr lang="en-US" dirty="0"/>
              <a:t>Day Flashes: 53%</a:t>
            </a:r>
          </a:p>
          <a:p>
            <a:r>
              <a:rPr lang="en-US" dirty="0"/>
              <a:t>Night Flashes: 85%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A6E716-F167-DD41-8B30-F72FC2E44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416934"/>
              </p:ext>
            </p:extLst>
          </p:nvPr>
        </p:nvGraphicFramePr>
        <p:xfrm>
          <a:off x="2418197" y="1386055"/>
          <a:ext cx="2500645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340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DE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Flash Count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03/21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2289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390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348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394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2654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1064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05/08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2454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3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05/14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1234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81010461"/>
                  </a:ext>
                </a:extLst>
              </a:tr>
              <a:tr h="3203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05/17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606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7D0B94-EF8D-6049-963B-1E147279E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941342"/>
              </p:ext>
            </p:extLst>
          </p:nvPr>
        </p:nvGraphicFramePr>
        <p:xfrm>
          <a:off x="5179026" y="1398672"/>
          <a:ext cx="3145168" cy="3919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933">
                  <a:extLst>
                    <a:ext uri="{9D8B030D-6E8A-4147-A177-3AD203B41FA5}">
                      <a16:colId xmlns:a16="http://schemas.microsoft.com/office/drawing/2014/main" val="3418547203"/>
                    </a:ext>
                  </a:extLst>
                </a:gridCol>
                <a:gridCol w="672662">
                  <a:extLst>
                    <a:ext uri="{9D8B030D-6E8A-4147-A177-3AD203B41FA5}">
                      <a16:colId xmlns:a16="http://schemas.microsoft.com/office/drawing/2014/main" val="1020656993"/>
                    </a:ext>
                  </a:extLst>
                </a:gridCol>
                <a:gridCol w="830317">
                  <a:extLst>
                    <a:ext uri="{9D8B030D-6E8A-4147-A177-3AD203B41FA5}">
                      <a16:colId xmlns:a16="http://schemas.microsoft.com/office/drawing/2014/main" val="1411673264"/>
                    </a:ext>
                  </a:extLst>
                </a:gridCol>
                <a:gridCol w="767256">
                  <a:extLst>
                    <a:ext uri="{9D8B030D-6E8A-4147-A177-3AD203B41FA5}">
                      <a16:colId xmlns:a16="http://schemas.microsoft.com/office/drawing/2014/main" val="1650568923"/>
                    </a:ext>
                  </a:extLst>
                </a:gridCol>
              </a:tblGrid>
              <a:tr h="549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Date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DE %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Flash Count</a:t>
                      </a:r>
                    </a:p>
                  </a:txBody>
                  <a:tcPr marL="9298" marR="9298" marT="929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% pass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65650094"/>
                  </a:ext>
                </a:extLst>
              </a:tr>
              <a:tr h="33701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03/21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69203902"/>
                  </a:ext>
                </a:extLst>
              </a:tr>
              <a:tr h="33701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37417442"/>
                  </a:ext>
                </a:extLst>
              </a:tr>
              <a:tr h="33701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12344697"/>
                  </a:ext>
                </a:extLst>
              </a:tr>
              <a:tr h="33701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81045437"/>
                  </a:ext>
                </a:extLst>
              </a:tr>
              <a:tr h="33701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1961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3394269"/>
                  </a:ext>
                </a:extLst>
              </a:tr>
              <a:tr h="33701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53539911"/>
                  </a:ext>
                </a:extLst>
              </a:tr>
              <a:tr h="33701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04/29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1049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45215106"/>
                  </a:ext>
                </a:extLst>
              </a:tr>
              <a:tr h="33701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05/08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57717087"/>
                  </a:ext>
                </a:extLst>
              </a:tr>
              <a:tr h="33701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05/14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386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53578452"/>
                  </a:ext>
                </a:extLst>
              </a:tr>
              <a:tr h="33701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05/17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595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298" marR="9298" marT="9298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00592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EF9BFBC-2F92-3C4A-B518-3D259565584D}"/>
              </a:ext>
            </a:extLst>
          </p:cNvPr>
          <p:cNvSpPr txBox="1"/>
          <p:nvPr/>
        </p:nvSpPr>
        <p:spPr>
          <a:xfrm>
            <a:off x="5163037" y="5445457"/>
            <a:ext cx="3562662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% FEGS flashes detected by GLM</a:t>
            </a:r>
            <a:endParaRPr lang="en-US" b="1" dirty="0"/>
          </a:p>
          <a:p>
            <a:r>
              <a:rPr lang="en-US" b="1" dirty="0"/>
              <a:t>All Flashes: 80%</a:t>
            </a:r>
            <a:endParaRPr lang="en-US" dirty="0"/>
          </a:p>
          <a:p>
            <a:r>
              <a:rPr lang="en-US" dirty="0"/>
              <a:t>Day Flashes: 78%</a:t>
            </a:r>
          </a:p>
          <a:p>
            <a:r>
              <a:rPr lang="en-US" dirty="0"/>
              <a:t>Night Flashes: 88%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7459F-8AA9-784C-9728-7CE4655FA101}"/>
              </a:ext>
            </a:extLst>
          </p:cNvPr>
          <p:cNvSpPr txBox="1"/>
          <p:nvPr/>
        </p:nvSpPr>
        <p:spPr>
          <a:xfrm>
            <a:off x="372219" y="1378713"/>
            <a:ext cx="191588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All FEGS Detected Flashes (11472)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9F640F-A493-994F-8222-A3C8D66BAB5F}"/>
              </a:ext>
            </a:extLst>
          </p:cNvPr>
          <p:cNvSpPr txBox="1"/>
          <p:nvPr/>
        </p:nvSpPr>
        <p:spPr>
          <a:xfrm>
            <a:off x="8584378" y="1400869"/>
            <a:ext cx="2467428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FEGS Flashes with EFCM Trigger</a:t>
            </a:r>
          </a:p>
          <a:p>
            <a:r>
              <a:rPr lang="en-US" b="1" dirty="0"/>
              <a:t>(5476)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F8DEDD-0966-8841-95A3-C58904B35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378" y="2590676"/>
            <a:ext cx="2960928" cy="24225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F262A736-B308-D041-82A6-B47E03F7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GLM DE - flashes</a:t>
            </a:r>
          </a:p>
        </p:txBody>
      </p:sp>
    </p:spTree>
    <p:extLst>
      <p:ext uri="{BB962C8B-B14F-4D97-AF65-F5344CB8AC3E}">
        <p14:creationId xmlns:p14="http://schemas.microsoft.com/office/powerpoint/2010/main" val="2760291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DD415-0E54-9C4F-A277-D760AA90C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Version 2 Quality Control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C214-B735-6E4F-BA92-B36365C91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Flat wings</a:t>
            </a:r>
          </a:p>
          <a:p>
            <a:r>
              <a:rPr lang="en-US" dirty="0"/>
              <a:t>EFCM trigger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Non-zero baseline (daytime)</a:t>
            </a:r>
          </a:p>
          <a:p>
            <a:endParaRPr lang="en-US" dirty="0"/>
          </a:p>
          <a:p>
            <a:r>
              <a:rPr lang="en-US" dirty="0"/>
              <a:t>29% of flashes pass all 3 filters (3377 flashes)</a:t>
            </a:r>
          </a:p>
          <a:p>
            <a:r>
              <a:rPr lang="en-US" dirty="0"/>
              <a:t>40% of pulses pass all 3 filters</a:t>
            </a:r>
          </a:p>
        </p:txBody>
      </p:sp>
    </p:spTree>
    <p:extLst>
      <p:ext uri="{BB962C8B-B14F-4D97-AF65-F5344CB8AC3E}">
        <p14:creationId xmlns:p14="http://schemas.microsoft.com/office/powerpoint/2010/main" val="159178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A7D215-833C-E94F-B838-E1212B224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" t="5376" r="8776" b="4731"/>
          <a:stretch/>
        </p:blipFill>
        <p:spPr>
          <a:xfrm>
            <a:off x="3868994" y="433075"/>
            <a:ext cx="8151166" cy="5884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826699-1F22-594C-873D-949C46F74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2" t="7742" r="4597" b="12043"/>
          <a:stretch/>
        </p:blipFill>
        <p:spPr>
          <a:xfrm>
            <a:off x="226272" y="1544503"/>
            <a:ext cx="5034527" cy="42873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7DFFCA-4567-F540-B084-FD74421A0760}"/>
              </a:ext>
            </a:extLst>
          </p:cNvPr>
          <p:cNvSpPr txBox="1"/>
          <p:nvPr/>
        </p:nvSpPr>
        <p:spPr>
          <a:xfrm>
            <a:off x="692657" y="804123"/>
            <a:ext cx="317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Sub-Flash Features</a:t>
            </a:r>
          </a:p>
        </p:txBody>
      </p:sp>
    </p:spTree>
    <p:extLst>
      <p:ext uri="{BB962C8B-B14F-4D97-AF65-F5344CB8AC3E}">
        <p14:creationId xmlns:p14="http://schemas.microsoft.com/office/powerpoint/2010/main" val="50876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5E89B-5EB3-1B48-8B3C-A0013E2A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GLM DE - pulses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8111F-7F56-604D-A398-E28AACD5395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 r="5097"/>
          <a:stretch/>
        </p:blipFill>
        <p:spPr>
          <a:xfrm>
            <a:off x="838200" y="1932574"/>
            <a:ext cx="5240013" cy="446822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98866F26-3EF6-0B4C-B9ED-4AFBF4220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0813335"/>
                  </p:ext>
                </p:extLst>
              </p:nvPr>
            </p:nvGraphicFramePr>
            <p:xfrm>
              <a:off x="6307547" y="2079747"/>
              <a:ext cx="4676403" cy="4181900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1567947">
                      <a:extLst>
                        <a:ext uri="{9D8B030D-6E8A-4147-A177-3AD203B41FA5}">
                          <a16:colId xmlns:a16="http://schemas.microsoft.com/office/drawing/2014/main" val="607217951"/>
                        </a:ext>
                      </a:extLst>
                    </a:gridCol>
                    <a:gridCol w="1055798">
                      <a:extLst>
                        <a:ext uri="{9D8B030D-6E8A-4147-A177-3AD203B41FA5}">
                          <a16:colId xmlns:a16="http://schemas.microsoft.com/office/drawing/2014/main" val="554852373"/>
                        </a:ext>
                      </a:extLst>
                    </a:gridCol>
                    <a:gridCol w="1026329">
                      <a:extLst>
                        <a:ext uri="{9D8B030D-6E8A-4147-A177-3AD203B41FA5}">
                          <a16:colId xmlns:a16="http://schemas.microsoft.com/office/drawing/2014/main" val="1661495337"/>
                        </a:ext>
                      </a:extLst>
                    </a:gridCol>
                    <a:gridCol w="1026329">
                      <a:extLst>
                        <a:ext uri="{9D8B030D-6E8A-4147-A177-3AD203B41FA5}">
                          <a16:colId xmlns:a16="http://schemas.microsoft.com/office/drawing/2014/main" val="2388459970"/>
                        </a:ext>
                      </a:extLst>
                    </a:gridCol>
                  </a:tblGrid>
                  <a:tr h="58678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Stat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All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(11472)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QC day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(3377)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Units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28629166"/>
                      </a:ext>
                    </a:extLst>
                  </a:tr>
                  <a:tr h="43947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90 %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0.836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1.362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64406997"/>
                      </a:ext>
                    </a:extLst>
                  </a:tr>
                  <a:tr h="43947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70 %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1.87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2.639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41148601"/>
                      </a:ext>
                    </a:extLst>
                  </a:tr>
                  <a:tr h="43947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50 %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3.47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4.494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43823415"/>
                      </a:ext>
                    </a:extLst>
                  </a:tr>
                  <a:tr h="43947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maximum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877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519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44035584"/>
                      </a:ext>
                    </a:extLst>
                  </a:tr>
                  <a:tr h="43947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mean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10.12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13.27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86311601"/>
                      </a:ext>
                    </a:extLst>
                  </a:tr>
                  <a:tr h="43947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median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3.29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4.577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84903920"/>
                      </a:ext>
                    </a:extLst>
                  </a:tr>
                  <a:tr h="43947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stdev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24.27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28.2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948522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98866F26-3EF6-0B4C-B9ED-4AFBF4220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0813335"/>
                  </p:ext>
                </p:extLst>
              </p:nvPr>
            </p:nvGraphicFramePr>
            <p:xfrm>
              <a:off x="6307547" y="2079747"/>
              <a:ext cx="4676403" cy="4181900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1567947">
                      <a:extLst>
                        <a:ext uri="{9D8B030D-6E8A-4147-A177-3AD203B41FA5}">
                          <a16:colId xmlns:a16="http://schemas.microsoft.com/office/drawing/2014/main" val="607217951"/>
                        </a:ext>
                      </a:extLst>
                    </a:gridCol>
                    <a:gridCol w="1055798">
                      <a:extLst>
                        <a:ext uri="{9D8B030D-6E8A-4147-A177-3AD203B41FA5}">
                          <a16:colId xmlns:a16="http://schemas.microsoft.com/office/drawing/2014/main" val="554852373"/>
                        </a:ext>
                      </a:extLst>
                    </a:gridCol>
                    <a:gridCol w="1026329">
                      <a:extLst>
                        <a:ext uri="{9D8B030D-6E8A-4147-A177-3AD203B41FA5}">
                          <a16:colId xmlns:a16="http://schemas.microsoft.com/office/drawing/2014/main" val="1661495337"/>
                        </a:ext>
                      </a:extLst>
                    </a:gridCol>
                    <a:gridCol w="1026329">
                      <a:extLst>
                        <a:ext uri="{9D8B030D-6E8A-4147-A177-3AD203B41FA5}">
                          <a16:colId xmlns:a16="http://schemas.microsoft.com/office/drawing/2014/main" val="2388459970"/>
                        </a:ext>
                      </a:extLst>
                    </a:gridCol>
                  </a:tblGrid>
                  <a:tr h="586784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Stat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All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(11472)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QC day</a:t>
                          </a:r>
                        </a:p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(3377)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Units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/>
                    </a:tc>
                    <a:extLst>
                      <a:ext uri="{0D108BD9-81ED-4DB2-BD59-A6C34878D82A}">
                        <a16:rowId xmlns:a16="http://schemas.microsoft.com/office/drawing/2014/main" val="228629166"/>
                      </a:ext>
                    </a:extLst>
                  </a:tr>
                  <a:tr h="51358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90 %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0.836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1.362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56790" t="-119512" r="-1235" b="-602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4406997"/>
                      </a:ext>
                    </a:extLst>
                  </a:tr>
                  <a:tr h="51358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70 %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1.87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2.639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56790" t="-219512" r="-1235" b="-502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1148601"/>
                      </a:ext>
                    </a:extLst>
                  </a:tr>
                  <a:tr h="51358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50 %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3.47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4.494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56790" t="-327500" r="-1235" b="-41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3823415"/>
                      </a:ext>
                    </a:extLst>
                  </a:tr>
                  <a:tr h="51358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maximum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877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519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56790" t="-417073" r="-1235" b="-30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4035584"/>
                      </a:ext>
                    </a:extLst>
                  </a:tr>
                  <a:tr h="51358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mean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10.12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13.27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56790" t="-517073" r="-1235" b="-20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6311601"/>
                      </a:ext>
                    </a:extLst>
                  </a:tr>
                  <a:tr h="51358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median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3.29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4.577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56790" t="-632500" r="-1235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4903920"/>
                      </a:ext>
                    </a:extLst>
                  </a:tr>
                  <a:tr h="513588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stdev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24.27</a:t>
                          </a:r>
                          <a:endParaRPr lang="en-US" sz="18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28.2</a:t>
                          </a:r>
                          <a:endParaRPr lang="en-US" sz="180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56790" t="-714634" r="-1235" b="-73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48522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11542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262A736-B308-D041-82A6-B47E03F7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FEGS – GLM DE - pulses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647247-B4BB-A948-9F91-CAAB766CAED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4" r="6970"/>
          <a:stretch/>
        </p:blipFill>
        <p:spPr bwMode="auto">
          <a:xfrm>
            <a:off x="838200" y="1478814"/>
            <a:ext cx="6108119" cy="4843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84678E-E603-B445-9AD6-5F4A8C660B15}"/>
              </a:ext>
            </a:extLst>
          </p:cNvPr>
          <p:cNvSpPr/>
          <p:nvPr/>
        </p:nvSpPr>
        <p:spPr>
          <a:xfrm>
            <a:off x="6946319" y="1927011"/>
            <a:ext cx="45728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50% DE = 3.94 </a:t>
            </a:r>
            <a:r>
              <a:rPr lang="en-US" sz="2400" b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uJ</a:t>
            </a:r>
            <a:r>
              <a:rPr lang="en-US" sz="24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/m</a:t>
            </a:r>
            <a:r>
              <a:rPr lang="en-US" sz="2400" b="1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sr</a:t>
            </a:r>
          </a:p>
          <a:p>
            <a:endParaRPr lang="en-US" sz="2400" b="1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overall pulse DE of GLM is 43%</a:t>
            </a:r>
          </a:p>
          <a:p>
            <a:endParaRPr lang="en-US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Distribution Overlap Caused by…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Dynamic GLM threshold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Radiometric alignment (pixel alignment)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Spatial resolution</a:t>
            </a:r>
          </a:p>
          <a:p>
            <a:pPr marL="285750" indent="-285750">
              <a:buFontTx/>
              <a:buChar char="-"/>
            </a:pP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103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11912</TotalTime>
  <Words>663</Words>
  <Application>Microsoft Macintosh PowerPoint</Application>
  <PresentationFormat>Widescreen</PresentationFormat>
  <Paragraphs>246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MS PGothic</vt:lpstr>
      <vt:lpstr>Arial</vt:lpstr>
      <vt:lpstr>Calibri</vt:lpstr>
      <vt:lpstr>Cambria</vt:lpstr>
      <vt:lpstr>Cambria Math</vt:lpstr>
      <vt:lpstr>Helvetica</vt:lpstr>
      <vt:lpstr>Times New Roman</vt:lpstr>
      <vt:lpstr>Office Theme</vt:lpstr>
      <vt:lpstr>FEGS Validation Analysis</vt:lpstr>
      <vt:lpstr>GOES-R Field Campaign ER-2 Based Instruments</vt:lpstr>
      <vt:lpstr>FEGS – GOES-R Validation Flight Campaign</vt:lpstr>
      <vt:lpstr>PowerPoint Presentation</vt:lpstr>
      <vt:lpstr>FEGS – GLM DE - flashes</vt:lpstr>
      <vt:lpstr>FEGS – Version 2 Quality Control Filters</vt:lpstr>
      <vt:lpstr>PowerPoint Presentation</vt:lpstr>
      <vt:lpstr>FEGS – GLM DE - pulses</vt:lpstr>
      <vt:lpstr>FEGS – GLM DE - pulses</vt:lpstr>
      <vt:lpstr>FEGS – pixel alignment</vt:lpstr>
      <vt:lpstr>FEGS – GLM Validation</vt:lpstr>
      <vt:lpstr>PowerPoint Presentation</vt:lpstr>
      <vt:lpstr>FEGS – Pulse Power and Energy Distributions</vt:lpstr>
      <vt:lpstr>FEGS – Radiance Spatial Averaging</vt:lpstr>
      <vt:lpstr>FEGS – Radiance Spatial Averaging</vt:lpstr>
      <vt:lpstr>PowerPoint Presentation</vt:lpstr>
      <vt:lpstr>FEGS – Radiance Spatial Averaging</vt:lpstr>
      <vt:lpstr>QUESTIONS</vt:lpstr>
      <vt:lpstr>FEGS - Version 2 dataset analysis</vt:lpstr>
      <vt:lpstr>FEGS – Pulse Temporal Characteristics</vt:lpstr>
      <vt:lpstr>FEGS – GLM DE - flashes</vt:lpstr>
      <vt:lpstr>FEGS – DC gain (settings during GOES-R campaign)</vt:lpstr>
      <vt:lpstr>FEGS – negative DC offset at TIA output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FEGS Validation Analysis</dc:title>
  <dc:creator>Microsoft Office User</dc:creator>
  <cp:lastModifiedBy>Microsoft Office User</cp:lastModifiedBy>
  <cp:revision>148</cp:revision>
  <cp:lastPrinted>2017-09-14T00:57:55Z</cp:lastPrinted>
  <dcterms:created xsi:type="dcterms:W3CDTF">2017-09-11T14:22:58Z</dcterms:created>
  <dcterms:modified xsi:type="dcterms:W3CDTF">2018-09-10T20:54:43Z</dcterms:modified>
</cp:coreProperties>
</file>