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69" r:id="rId4"/>
    <p:sldId id="260" r:id="rId5"/>
    <p:sldId id="257" r:id="rId6"/>
    <p:sldId id="259" r:id="rId7"/>
    <p:sldId id="261" r:id="rId8"/>
    <p:sldId id="262" r:id="rId9"/>
    <p:sldId id="263" r:id="rId10"/>
    <p:sldId id="264" r:id="rId11"/>
    <p:sldId id="274" r:id="rId12"/>
    <p:sldId id="273" r:id="rId13"/>
    <p:sldId id="270" r:id="rId14"/>
    <p:sldId id="268" r:id="rId15"/>
    <p:sldId id="265" r:id="rId16"/>
    <p:sldId id="267" r:id="rId17"/>
    <p:sldId id="266" r:id="rId18"/>
    <p:sldId id="271" r:id="rId19"/>
  </p:sldIdLst>
  <p:sldSz cx="12192000" cy="6858000"/>
  <p:notesSz cx="6858000" cy="9240838"/>
  <p:defaultTextStyle>
    <a:defPPr>
      <a:defRPr lang="fi-FI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9D6"/>
    <a:srgbClr val="FED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69875" autoAdjust="0"/>
  </p:normalViewPr>
  <p:slideViewPr>
    <p:cSldViewPr snapToGrid="0" showGuides="1">
      <p:cViewPr varScale="1">
        <p:scale>
          <a:sx n="57" d="100"/>
          <a:sy n="57" d="100"/>
        </p:scale>
        <p:origin x="102" y="4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4373A-5386-4282-BB7D-EBEE8299BC8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7288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9D6C2-CA45-4F17-9203-0466F8758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20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DE7BB-B378-4A90-B28F-312F34CF5367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5700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7153"/>
            <a:ext cx="5486400" cy="36385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2971800" cy="463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193"/>
            <a:ext cx="2971800" cy="463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78604-D742-468E-8FCC-9AF67BB765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27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92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91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3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00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42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9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659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09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62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2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6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95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54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20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7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54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8604-D742-468E-8FCC-9AF67BB7658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04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8023280-5B9B-4FF2-B6E3-7F07A2A3F59F}"/>
              </a:ext>
            </a:extLst>
          </p:cNvPr>
          <p:cNvSpPr/>
          <p:nvPr/>
        </p:nvSpPr>
        <p:spPr bwMode="hidden">
          <a:xfrm rot="10800000">
            <a:off x="-36000" y="0"/>
            <a:ext cx="7569288" cy="6888000"/>
          </a:xfrm>
          <a:custGeom>
            <a:avLst/>
            <a:gdLst>
              <a:gd name="connsiteX0" fmla="*/ 0 w 6552728"/>
              <a:gd name="connsiteY0" fmla="*/ 5166000 h 5166000"/>
              <a:gd name="connsiteX1" fmla="*/ 1291500 w 6552728"/>
              <a:gd name="connsiteY1" fmla="*/ 0 h 5166000"/>
              <a:gd name="connsiteX2" fmla="*/ 6552728 w 6552728"/>
              <a:gd name="connsiteY2" fmla="*/ 0 h 5166000"/>
              <a:gd name="connsiteX3" fmla="*/ 5261228 w 6552728"/>
              <a:gd name="connsiteY3" fmla="*/ 5166000 h 5166000"/>
              <a:gd name="connsiteX4" fmla="*/ 0 w 6552728"/>
              <a:gd name="connsiteY4" fmla="*/ 5166000 h 5166000"/>
              <a:gd name="connsiteX0" fmla="*/ 0 w 6552728"/>
              <a:gd name="connsiteY0" fmla="*/ 5166000 h 5166000"/>
              <a:gd name="connsiteX1" fmla="*/ 1291500 w 6552728"/>
              <a:gd name="connsiteY1" fmla="*/ 0 h 5166000"/>
              <a:gd name="connsiteX2" fmla="*/ 6552728 w 6552728"/>
              <a:gd name="connsiteY2" fmla="*/ 0 h 5166000"/>
              <a:gd name="connsiteX3" fmla="*/ 6089903 w 6552728"/>
              <a:gd name="connsiteY3" fmla="*/ 5166000 h 5166000"/>
              <a:gd name="connsiteX4" fmla="*/ 0 w 6552728"/>
              <a:gd name="connsiteY4" fmla="*/ 5166000 h 5166000"/>
              <a:gd name="connsiteX0" fmla="*/ 0 w 6089903"/>
              <a:gd name="connsiteY0" fmla="*/ 5166000 h 5166000"/>
              <a:gd name="connsiteX1" fmla="*/ 1291500 w 6089903"/>
              <a:gd name="connsiteY1" fmla="*/ 0 h 5166000"/>
              <a:gd name="connsiteX2" fmla="*/ 6086003 w 6089903"/>
              <a:gd name="connsiteY2" fmla="*/ 0 h 5166000"/>
              <a:gd name="connsiteX3" fmla="*/ 6089903 w 6089903"/>
              <a:gd name="connsiteY3" fmla="*/ 5166000 h 5166000"/>
              <a:gd name="connsiteX4" fmla="*/ 0 w 6089903"/>
              <a:gd name="connsiteY4" fmla="*/ 5166000 h 5166000"/>
              <a:gd name="connsiteX0" fmla="*/ 0 w 6089903"/>
              <a:gd name="connsiteY0" fmla="*/ 5166000 h 5166000"/>
              <a:gd name="connsiteX1" fmla="*/ 1474018 w 6089903"/>
              <a:gd name="connsiteY1" fmla="*/ 0 h 5166000"/>
              <a:gd name="connsiteX2" fmla="*/ 6086003 w 6089903"/>
              <a:gd name="connsiteY2" fmla="*/ 0 h 5166000"/>
              <a:gd name="connsiteX3" fmla="*/ 6089903 w 6089903"/>
              <a:gd name="connsiteY3" fmla="*/ 5166000 h 5166000"/>
              <a:gd name="connsiteX4" fmla="*/ 0 w 6089903"/>
              <a:gd name="connsiteY4" fmla="*/ 5166000 h 5166000"/>
              <a:gd name="connsiteX0" fmla="*/ 0 w 6295235"/>
              <a:gd name="connsiteY0" fmla="*/ 5166000 h 5166000"/>
              <a:gd name="connsiteX1" fmla="*/ 1679350 w 6295235"/>
              <a:gd name="connsiteY1" fmla="*/ 0 h 5166000"/>
              <a:gd name="connsiteX2" fmla="*/ 6291335 w 6295235"/>
              <a:gd name="connsiteY2" fmla="*/ 0 h 5166000"/>
              <a:gd name="connsiteX3" fmla="*/ 6295235 w 6295235"/>
              <a:gd name="connsiteY3" fmla="*/ 5166000 h 5166000"/>
              <a:gd name="connsiteX4" fmla="*/ 0 w 6295235"/>
              <a:gd name="connsiteY4" fmla="*/ 5166000 h 5166000"/>
              <a:gd name="connsiteX0" fmla="*/ 0 w 6295235"/>
              <a:gd name="connsiteY0" fmla="*/ 5166000 h 5166000"/>
              <a:gd name="connsiteX1" fmla="*/ 1702165 w 6295235"/>
              <a:gd name="connsiteY1" fmla="*/ 0 h 5166000"/>
              <a:gd name="connsiteX2" fmla="*/ 6291335 w 6295235"/>
              <a:gd name="connsiteY2" fmla="*/ 0 h 5166000"/>
              <a:gd name="connsiteX3" fmla="*/ 6295235 w 6295235"/>
              <a:gd name="connsiteY3" fmla="*/ 5166000 h 5166000"/>
              <a:gd name="connsiteX4" fmla="*/ 0 w 6295235"/>
              <a:gd name="connsiteY4" fmla="*/ 5166000 h 516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5235" h="5166000">
                <a:moveTo>
                  <a:pt x="0" y="5166000"/>
                </a:moveTo>
                <a:lnTo>
                  <a:pt x="1702165" y="0"/>
                </a:lnTo>
                <a:lnTo>
                  <a:pt x="6291335" y="0"/>
                </a:lnTo>
                <a:lnTo>
                  <a:pt x="6295235" y="5166000"/>
                </a:lnTo>
                <a:lnTo>
                  <a:pt x="0" y="5166000"/>
                </a:lnTo>
                <a:close/>
              </a:path>
            </a:pathLst>
          </a:custGeom>
          <a:gradFill flip="none" rotWithShape="1">
            <a:gsLst>
              <a:gs pos="100000">
                <a:schemeClr val="tx2">
                  <a:alpha val="95000"/>
                </a:schemeClr>
              </a:gs>
              <a:gs pos="0">
                <a:schemeClr val="accent3">
                  <a:alpha val="65000"/>
                </a:schemeClr>
              </a:gs>
            </a:gsLst>
            <a:lin ang="10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4EDF31-7C8F-4311-97FD-AD15C7BC82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3437" y="6117299"/>
            <a:ext cx="1471700" cy="3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32000" y="888156"/>
            <a:ext cx="6254550" cy="2718000"/>
          </a:xfrm>
        </p:spPr>
        <p:txBody>
          <a:bodyPr lIns="90000" tIns="46800" rIns="90000" bIns="46800"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32000" y="3855600"/>
            <a:ext cx="5989571" cy="810000"/>
          </a:xfrm>
        </p:spPr>
        <p:txBody>
          <a:bodyPr lIns="90000" tIns="46800" rIns="90000" bIns="4680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180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with Image Background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1838D-7B02-44C8-90EA-21A3169199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04D6B3-8E1B-4C9D-9397-71BF83F5BD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66B29-A905-4476-B9C1-4F9923F26148}" type="datetime1">
              <a:rPr lang="en-US" smtClean="0"/>
              <a:t>9/11/2018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5525D87-BE18-4CCF-8BE0-37D304D1E2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7EFB40C-ECBA-4484-9B50-A1F8C614BE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58848" y="1317600"/>
            <a:ext cx="5760000" cy="4968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5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1838D-7B02-44C8-90EA-21A3169199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5C9D7E-C4C3-4E08-B450-36626E0D98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660DF8-A38A-468F-B1DE-E698205F2FB3}" type="datetime1">
              <a:rPr lang="en-US" smtClean="0"/>
              <a:t>9/11/2018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4E3886F-3D38-4B84-9547-FF656D6C93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553B98-2F8A-4EA5-8622-707A87BE98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23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with Image Background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1838D-7B02-44C8-90EA-21A3169199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5C9D7E-C4C3-4E08-B450-36626E0D98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FFF342-0228-4743-AFF1-584D2D2CA0D8}" type="datetime1">
              <a:rPr lang="en-US" smtClean="0"/>
              <a:t>9/11/2018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4E3886F-3D38-4B84-9547-FF656D6C93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553B98-2F8A-4EA5-8622-707A87BE98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58848" y="1317600"/>
            <a:ext cx="5760000" cy="4968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206"/>
            <a:ext cx="11514500" cy="1292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15894"/>
            <a:ext cx="11514500" cy="5075762"/>
          </a:xfrm>
          <a:noFill/>
        </p:spPr>
        <p:txBody>
          <a:bodyPr/>
          <a:lstStyle>
            <a:lvl1pPr>
              <a:defRPr sz="2300"/>
            </a:lvl1pPr>
            <a:lvl5pPr>
              <a:defRPr/>
            </a:lvl5pPr>
            <a:lvl6pPr marL="2668733" indent="0">
              <a:buNone/>
              <a:defRPr/>
            </a:lvl6pPr>
            <a:lvl7pPr marL="3153521" indent="0">
              <a:buNone/>
              <a:defRPr/>
            </a:lvl7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7A209F7-D013-4F5A-ADCE-77C8781B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6A11DC-3EB9-4BCA-9EE3-27F7BBAF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5CF6632-7497-4429-B682-54930DC4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0"/>
            <a:ext cx="11514500" cy="1292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114" y="1319832"/>
            <a:ext cx="5580000" cy="5076000"/>
          </a:xfrm>
          <a:noFill/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500" y="1319832"/>
            <a:ext cx="5580000" cy="5076000"/>
          </a:xfrm>
          <a:noFill/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6E34C11-62B3-4BDB-A0FF-87FF1DA1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4787-7BD6-4F3F-8614-7565E646CA2E}" type="datetime1">
              <a:rPr lang="en-US" smtClean="0"/>
              <a:t>9/11/2018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3E1537E-D121-4321-AD4B-E05B34A0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9E2AD3C-60BC-4575-86FF-B89B793C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87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314288"/>
            <a:ext cx="5580000" cy="648000"/>
          </a:xfrm>
        </p:spPr>
        <p:txBody>
          <a:bodyPr anchor="b"/>
          <a:lstStyle>
            <a:lvl1pPr marL="0" indent="0">
              <a:buNone/>
              <a:defRPr sz="2300" b="0">
                <a:solidFill>
                  <a:schemeClr val="accent3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000" y="1983682"/>
            <a:ext cx="5580000" cy="4428000"/>
          </a:xfrm>
          <a:noFill/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278" y="1314288"/>
            <a:ext cx="5580000" cy="648000"/>
          </a:xfrm>
        </p:spPr>
        <p:txBody>
          <a:bodyPr anchor="b"/>
          <a:lstStyle>
            <a:lvl1pPr marL="0" indent="0">
              <a:buNone/>
              <a:defRPr sz="2300" b="0">
                <a:solidFill>
                  <a:schemeClr val="accent3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6578" y="1983682"/>
            <a:ext cx="5580000" cy="4428000"/>
          </a:xfrm>
          <a:noFill/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4C6647-36CC-4F91-B5B7-5CEA6ADE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0C78-D327-44ED-8A20-983822E99628}" type="datetime1">
              <a:rPr lang="en-US" smtClean="0"/>
              <a:t>9/11/2018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893FF38-C280-440A-A340-CBE7632E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7F991D9-B34F-41BD-AF85-B9A9EB64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08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0"/>
            <a:ext cx="11514500" cy="1292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5EEE777-55D1-4DAA-B511-20E295C01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2DB7-B42F-4DF6-A20D-3E41A4233416}" type="datetime1">
              <a:rPr lang="en-US" smtClean="0"/>
              <a:t>9/11/2018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87DA2E0-A05E-4B14-9405-5281CC04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D5CA771-1AD2-48DB-B490-D90FD782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77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416CF-AE6E-44A1-9F34-7CBFACFD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A0FA-855B-4D45-B067-FC205F85B4FE}" type="datetime1">
              <a:rPr lang="en-US" smtClean="0"/>
              <a:t>9/11/2018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B446E-03A2-458C-95E9-CB7B4D0B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43126-D3CE-4C66-8C1A-4F4D722A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69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½ Page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2A0-C05E-4CD2-874E-983E9902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96757" y="1317114"/>
            <a:ext cx="5580000" cy="5076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250" y="1317114"/>
            <a:ext cx="5760000" cy="5076000"/>
          </a:xfrm>
          <a:noFill/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BF8106-86B0-4949-BE54-33E0E694BC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8A25B2-6A4A-408F-B123-88BB6EDB66AC}" type="datetime1">
              <a:rPr lang="en-US" smtClean="0"/>
              <a:t>9/11/2018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922B758-F44D-43F3-B4B3-894AA8B947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2DB841-71CD-4427-87C0-B3FC307104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71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½ Page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2A0-C05E-4CD2-874E-983E9902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0000" y="1317600"/>
            <a:ext cx="5580000" cy="5076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2800" y="1317600"/>
            <a:ext cx="5760000" cy="5076000"/>
          </a:xfrm>
          <a:noFill/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BF8106-86B0-4949-BE54-33E0E694BC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720FA5-1440-42D9-8988-0978DE181718}" type="datetime1">
              <a:rPr lang="en-US" smtClean="0"/>
              <a:t>9/11/2018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922B758-F44D-43F3-B4B3-894AA8B947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2DB841-71CD-4427-87C0-B3FC307104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8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itle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1838D-7B02-44C8-90EA-21A3169199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04D6B3-8E1B-4C9D-9397-71BF83F5BD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9AB2D7-2B88-4B81-9A75-A466A96DF6DA}" type="datetime1">
              <a:rPr lang="en-US" smtClean="0"/>
              <a:t>9/11/2018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5525D87-BE18-4CCF-8BE0-37D304D1E2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7EFB40C-ECBA-4484-9B50-A1F8C614BE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4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0"/>
            <a:ext cx="11514500" cy="1292400"/>
          </a:xfrm>
          <a:prstGeom prst="rect">
            <a:avLst/>
          </a:prstGeom>
        </p:spPr>
        <p:txBody>
          <a:bodyPr vert="horz" lIns="0" tIns="252000" rIns="90000" bIns="4680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848" y="1314288"/>
            <a:ext cx="11515652" cy="5076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1419200" y="6591600"/>
            <a:ext cx="432000" cy="266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fld id="{8DFFF04F-2FCD-4178-A0E9-336EE53269B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9648000" y="6591600"/>
            <a:ext cx="960000" cy="266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fld id="{3A413A94-276D-447A-9D2B-B167066902F9}" type="datetime1">
              <a:rPr lang="en-US" smtClean="0"/>
              <a:t>9/11/2018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016000" y="6591600"/>
            <a:ext cx="3358800" cy="266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2018 GLM Science Meeting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 bwMode="black">
          <a:xfrm>
            <a:off x="10785600" y="6591600"/>
            <a:ext cx="646011" cy="266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100" b="0" dirty="0">
                <a:solidFill>
                  <a:schemeClr val="bg1"/>
                </a:solidFill>
              </a:rPr>
              <a:t> © </a:t>
            </a:r>
            <a:r>
              <a:rPr lang="en-US" sz="1100" b="0" baseline="0" dirty="0">
                <a:solidFill>
                  <a:schemeClr val="bg1"/>
                </a:solidFill>
              </a:rPr>
              <a:t>Vaisala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7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8" r:id="rId7"/>
    <p:sldLayoutId id="2147483853" r:id="rId8"/>
    <p:sldLayoutId id="2147483854" r:id="rId9"/>
    <p:sldLayoutId id="2147483856" r:id="rId10"/>
    <p:sldLayoutId id="2147483855" r:id="rId11"/>
    <p:sldLayoutId id="2147483857" r:id="rId12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009AC8"/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1219170" rtl="0" eaLnBrk="1" latinLnBrk="0" hangingPunct="1">
        <a:spcBef>
          <a:spcPts val="800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rgbClr val="4C4C4C"/>
          </a:solidFill>
          <a:latin typeface="+mn-lt"/>
          <a:ea typeface="+mn-ea"/>
          <a:cs typeface="+mn-cs"/>
        </a:defRPr>
      </a:lvl1pPr>
      <a:lvl2pPr marL="527987" indent="-239994" algn="l" defTabSz="1219170" rtl="0" eaLnBrk="1" latinLnBrk="0" hangingPunct="1">
        <a:spcBef>
          <a:spcPts val="133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rgbClr val="4C4C4C"/>
          </a:solidFill>
          <a:latin typeface="+mn-lt"/>
          <a:ea typeface="+mn-ea"/>
          <a:cs typeface="+mn-cs"/>
        </a:defRPr>
      </a:lvl2pPr>
      <a:lvl3pPr marL="815980" indent="-239994" algn="l" defTabSz="1219170" rtl="0" eaLnBrk="1" latinLnBrk="0" hangingPunct="1">
        <a:spcBef>
          <a:spcPts val="133"/>
        </a:spcBef>
        <a:buClr>
          <a:schemeClr val="accent2"/>
        </a:buClr>
        <a:buFont typeface="Times New Roman" pitchFamily="18" charset="0"/>
        <a:buChar char="–"/>
        <a:defRPr sz="2300" kern="1200">
          <a:solidFill>
            <a:srgbClr val="4C4C4C"/>
          </a:solidFill>
          <a:latin typeface="+mn-lt"/>
          <a:ea typeface="+mn-ea"/>
          <a:cs typeface="+mn-cs"/>
        </a:defRPr>
      </a:lvl3pPr>
      <a:lvl4pPr marL="1199970" indent="-254394" algn="l" defTabSz="1219170" rtl="0" eaLnBrk="1" latinLnBrk="0" hangingPunct="1">
        <a:spcBef>
          <a:spcPts val="133"/>
        </a:spcBef>
        <a:buClr>
          <a:schemeClr val="accent2"/>
        </a:buClr>
        <a:buFont typeface="Times New Roman" pitchFamily="18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4pPr>
      <a:lvl5pPr marL="1535962" indent="-254394" algn="l" defTabSz="1219170" rtl="0" eaLnBrk="1" latinLnBrk="0" hangingPunct="1">
        <a:spcBef>
          <a:spcPts val="133"/>
        </a:spcBef>
        <a:buClr>
          <a:schemeClr val="accent2"/>
        </a:buClr>
        <a:buFont typeface="Times New Roman" pitchFamily="18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5pPr>
      <a:lvl6pPr marL="1908000" indent="-239994" algn="l" defTabSz="1219170" rtl="0" eaLnBrk="1" latinLnBrk="0" hangingPunct="1">
        <a:spcBef>
          <a:spcPts val="0"/>
        </a:spcBef>
        <a:buClr>
          <a:schemeClr val="accent2"/>
        </a:buClr>
        <a:buFont typeface="Times New Roman" pitchFamily="18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6pPr>
      <a:lvl7pPr marL="2268000" indent="-239994" algn="l" defTabSz="1219170" rtl="0" eaLnBrk="1" latinLnBrk="0" hangingPunct="1">
        <a:spcBef>
          <a:spcPts val="0"/>
        </a:spcBef>
        <a:buClr>
          <a:schemeClr val="accent2"/>
        </a:buClr>
        <a:buFont typeface="Times New Roman" pitchFamily="18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7pPr>
      <a:lvl8pPr marL="2628000" indent="-239994" algn="l" defTabSz="1219170" rtl="0" eaLnBrk="1" latinLnBrk="0" hangingPunct="1">
        <a:spcBef>
          <a:spcPts val="0"/>
        </a:spcBef>
        <a:buClr>
          <a:schemeClr val="accent2"/>
        </a:buClr>
        <a:buFont typeface="Times New Roman" pitchFamily="18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8pPr>
      <a:lvl9pPr marL="2748006" indent="0" algn="l" defTabSz="1219170" rtl="0" eaLnBrk="1" latinLnBrk="0" hangingPunct="1">
        <a:spcBef>
          <a:spcPts val="0"/>
        </a:spcBef>
        <a:buClr>
          <a:schemeClr val="accent2"/>
        </a:buClr>
        <a:buFont typeface="Arial" pitchFamily="34" charset="0"/>
        <a:buNone/>
        <a:defRPr sz="2000" kern="1200">
          <a:solidFill>
            <a:srgbClr val="4C4C4C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37" userDrawn="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GLM / NLDN / GLD360: A case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2018 GLM Science </a:t>
            </a:r>
            <a:r>
              <a:rPr lang="en-US" dirty="0" smtClean="0"/>
              <a:t>Team Meeting</a:t>
            </a:r>
            <a:endParaRPr lang="en-US" dirty="0"/>
          </a:p>
          <a:p>
            <a:r>
              <a:rPr lang="en-US" dirty="0"/>
              <a:t>Huntsville, AL</a:t>
            </a:r>
          </a:p>
          <a:p>
            <a:endParaRPr lang="en-US" dirty="0"/>
          </a:p>
          <a:p>
            <a:r>
              <a:rPr lang="en-US" dirty="0"/>
              <a:t>Ryan Said</a:t>
            </a:r>
          </a:p>
          <a:p>
            <a:r>
              <a:rPr lang="en-US" dirty="0"/>
              <a:t>Martin Murphy</a:t>
            </a:r>
          </a:p>
        </p:txBody>
      </p:sp>
    </p:spTree>
    <p:extLst>
      <p:ext uri="{BB962C8B-B14F-4D97-AF65-F5344CB8AC3E}">
        <p14:creationId xmlns:p14="http://schemas.microsoft.com/office/powerpoint/2010/main" val="148395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Finer resolution: 0.05° grid at 03:10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36" y="1445523"/>
            <a:ext cx="3213454" cy="208956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10</a:t>
            </a:fld>
            <a:endParaRPr lang="en-GB"/>
          </a:p>
        </p:txBody>
      </p:sp>
      <p:pic>
        <p:nvPicPr>
          <p:cNvPr id="9" name="Picture 8" descr="C:\Users\RSAI\Docs\Conferences\GLM2018\Presentation\Data\SummaryPlots\0310MRM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4" y="1449112"/>
            <a:ext cx="3213454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38" y="3697286"/>
            <a:ext cx="3213454" cy="2084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36" y="3679415"/>
            <a:ext cx="3227164" cy="2087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46872" y="2912959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600" y="309458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NLDN Strokes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958270" y="5353554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GLD360 Strokes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50392" y="5473102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Grp </a:t>
            </a:r>
            <a:r>
              <a:rPr lang="en-US" dirty="0" smtClean="0"/>
              <a:t>Density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80" y="1454915"/>
            <a:ext cx="3199012" cy="20801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30777" y="3073422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</a:t>
            </a:r>
            <a:r>
              <a:rPr lang="en-US" dirty="0" smtClean="0"/>
              <a:t>Group centroids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58805"/>
              </p:ext>
            </p:extLst>
          </p:nvPr>
        </p:nvGraphicFramePr>
        <p:xfrm>
          <a:off x="1289823" y="4354119"/>
          <a:ext cx="194426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89">
                  <a:extLst>
                    <a:ext uri="{9D8B030D-6E8A-4147-A177-3AD203B41FA5}">
                      <a16:colId xmlns:a16="http://schemas.microsoft.com/office/drawing/2014/main" val="887063748"/>
                    </a:ext>
                  </a:extLst>
                </a:gridCol>
                <a:gridCol w="648089">
                  <a:extLst>
                    <a:ext uri="{9D8B030D-6E8A-4147-A177-3AD203B41FA5}">
                      <a16:colId xmlns:a16="http://schemas.microsoft.com/office/drawing/2014/main" val="327141889"/>
                    </a:ext>
                  </a:extLst>
                </a:gridCol>
                <a:gridCol w="648089">
                  <a:extLst>
                    <a:ext uri="{9D8B030D-6E8A-4147-A177-3AD203B41FA5}">
                      <a16:colId xmlns:a16="http://schemas.microsoft.com/office/drawing/2014/main" val="3249363321"/>
                    </a:ext>
                  </a:extLst>
                </a:gridCol>
              </a:tblGrid>
              <a:tr h="453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66256"/>
                  </a:ext>
                </a:extLst>
              </a:tr>
              <a:tr h="453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024498"/>
                  </a:ext>
                </a:extLst>
              </a:tr>
              <a:tr h="453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18979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645920" y="4591250"/>
            <a:ext cx="1044703" cy="959457"/>
          </a:xfrm>
          <a:prstGeom prst="rect">
            <a:avLst/>
          </a:prstGeom>
          <a:solidFill>
            <a:srgbClr val="FEDDC5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27183" y="5005137"/>
            <a:ext cx="77002" cy="770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211377" y="567928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0846" y="5265251"/>
            <a:ext cx="90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Grp Area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65684" y="478246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93135" y="4541068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0.5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3596992" y="4782462"/>
            <a:ext cx="385011" cy="414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7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Area. 0.1° grid, 03:10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498" b="6631"/>
          <a:stretch/>
        </p:blipFill>
        <p:spPr>
          <a:xfrm>
            <a:off x="2181808" y="1130363"/>
            <a:ext cx="4206398" cy="26564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02463" y="6591600"/>
            <a:ext cx="960000" cy="266400"/>
          </a:xfrm>
        </p:spPr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9819" y="6561513"/>
            <a:ext cx="3358800" cy="266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53" t="359" r="5407" b="3155"/>
          <a:stretch/>
        </p:blipFill>
        <p:spPr>
          <a:xfrm>
            <a:off x="7105961" y="1061294"/>
            <a:ext cx="4080388" cy="276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954" y="1098638"/>
            <a:ext cx="462253" cy="268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98318" y="599629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GLM Mean flash area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04554" y="668698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GLM Flash density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014" t="10824" r="4368" b="3867"/>
          <a:stretch/>
        </p:blipFill>
        <p:spPr>
          <a:xfrm>
            <a:off x="7100512" y="3896704"/>
            <a:ext cx="4072450" cy="2552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6874" r="7041" b="4032"/>
          <a:stretch/>
        </p:blipFill>
        <p:spPr>
          <a:xfrm>
            <a:off x="2171976" y="3896704"/>
            <a:ext cx="4216230" cy="2715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684" y="3871697"/>
            <a:ext cx="487672" cy="27658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887" y="4783667"/>
            <a:ext cx="176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Integrated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7238" y="1685656"/>
            <a:ext cx="175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Flash centroids</a:t>
            </a:r>
            <a:endParaRPr lang="en-US" dirty="0"/>
          </a:p>
        </p:txBody>
      </p:sp>
      <p:pic>
        <p:nvPicPr>
          <p:cNvPr id="19" name="Picture 18" descr="C:\Users\RSAI\Docs\Conferences\GLM2018\Presentation\Data\SummaryPlots\0310MRMS.png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69" y="3205756"/>
            <a:ext cx="1816151" cy="12368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0948374" y="788042"/>
            <a:ext cx="1164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log10(km^2)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584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GLM </a:t>
            </a:r>
            <a:r>
              <a:rPr lang="en-US" dirty="0" err="1"/>
              <a:t>pixelation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2DB7-B42F-4DF6-A20D-3E41A4233416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3" y="835836"/>
            <a:ext cx="4199685" cy="431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r="1959" b="10261"/>
          <a:stretch/>
        </p:blipFill>
        <p:spPr>
          <a:xfrm>
            <a:off x="4790851" y="813105"/>
            <a:ext cx="6916708" cy="4335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940" y="5262974"/>
            <a:ext cx="29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location difference to NLDN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7730" y="5270346"/>
            <a:ext cx="640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NLDN and GLM storm tracks (Flash data): Many GLM locations still “snap to grid”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111913" y="835836"/>
            <a:ext cx="1148856" cy="782356"/>
            <a:chOff x="5111913" y="835836"/>
            <a:chExt cx="1148856" cy="782356"/>
          </a:xfrm>
        </p:grpSpPr>
        <p:sp>
          <p:nvSpPr>
            <p:cNvPr id="11" name="TextBox 10"/>
            <p:cNvSpPr txBox="1"/>
            <p:nvPr/>
          </p:nvSpPr>
          <p:spPr>
            <a:xfrm>
              <a:off x="5236130" y="835836"/>
              <a:ext cx="1024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NLDN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111913" y="973633"/>
              <a:ext cx="975732" cy="644559"/>
              <a:chOff x="4711262" y="973633"/>
              <a:chExt cx="975732" cy="64455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846" y="973633"/>
                <a:ext cx="105508" cy="10782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10800000">
                <a:off x="4711262" y="1296413"/>
                <a:ext cx="178676" cy="202919"/>
              </a:xfrm>
              <a:prstGeom prst="triangle">
                <a:avLst/>
              </a:prstGeom>
              <a:solidFill>
                <a:srgbClr val="49D9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835479" y="1156527"/>
                <a:ext cx="8515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GLM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430019" y="2332456"/>
            <a:ext cx="4908163" cy="2515454"/>
            <a:chOff x="5029368" y="2332456"/>
            <a:chExt cx="4908163" cy="251545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7104993" y="2768173"/>
              <a:ext cx="840828" cy="20734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295713" y="2620031"/>
              <a:ext cx="840828" cy="20734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674752" y="2774456"/>
              <a:ext cx="840828" cy="20734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29368" y="2759706"/>
              <a:ext cx="840828" cy="20734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95713" y="2905273"/>
              <a:ext cx="2669611" cy="2583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51209" y="3568578"/>
              <a:ext cx="2669611" cy="2583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67920" y="2332456"/>
              <a:ext cx="2669611" cy="2583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770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Hot spots for NLDN / GLD generally coincide with high reflectivity regions</a:t>
            </a:r>
          </a:p>
          <a:p>
            <a:r>
              <a:rPr lang="en-US" dirty="0"/>
              <a:t>Spatial coverage between NLDN / GLD about the same</a:t>
            </a:r>
          </a:p>
          <a:p>
            <a:r>
              <a:rPr lang="en-US" dirty="0"/>
              <a:t>GLM shows broader spatial area (especially groups), but activity hot spots do not always coincide with ground-based LLS or radar reflectivity</a:t>
            </a:r>
          </a:p>
          <a:p>
            <a:pPr lvl="1"/>
            <a:r>
              <a:rPr lang="en-US" dirty="0" smtClean="0"/>
              <a:t>Possible explanation: </a:t>
            </a:r>
          </a:p>
          <a:p>
            <a:pPr lvl="2"/>
            <a:r>
              <a:rPr lang="en-US" dirty="0" smtClean="0"/>
              <a:t>DE </a:t>
            </a:r>
            <a:r>
              <a:rPr lang="en-US" dirty="0"/>
              <a:t>lower in higher optical depth </a:t>
            </a:r>
            <a:r>
              <a:rPr lang="en-US" dirty="0" smtClean="0"/>
              <a:t>region (ice water path)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358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flash / stroke / group counts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7" y="921403"/>
            <a:ext cx="7844752" cy="50752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14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090737" y="921402"/>
            <a:ext cx="2695073" cy="2688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74550" y="5996640"/>
            <a:ext cx="487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GLD360 stroke density for 6 hours</a:t>
            </a:r>
          </a:p>
        </p:txBody>
      </p:sp>
    </p:spTree>
    <p:extLst>
      <p:ext uri="{BB962C8B-B14F-4D97-AF65-F5344CB8AC3E}">
        <p14:creationId xmlns:p14="http://schemas.microsoft.com/office/powerpoint/2010/main" val="2157399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Rate vs </a:t>
            </a:r>
            <a:r>
              <a:rPr lang="en-US" dirty="0"/>
              <a:t>T</a:t>
            </a:r>
            <a:r>
              <a:rPr lang="en-US" dirty="0" smtClean="0"/>
              <a:t>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166" y="803478"/>
            <a:ext cx="8226834" cy="544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5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16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Stroke, Group </a:t>
            </a:r>
            <a:r>
              <a:rPr lang="en-US" dirty="0"/>
              <a:t>R</a:t>
            </a:r>
            <a:r>
              <a:rPr lang="en-US" dirty="0" smtClean="0"/>
              <a:t>ate vs </a:t>
            </a:r>
            <a:r>
              <a:rPr lang="en-US" dirty="0"/>
              <a:t>T</a:t>
            </a:r>
            <a:r>
              <a:rPr lang="en-US" dirty="0" smtClean="0"/>
              <a:t>ime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03" y="803478"/>
            <a:ext cx="8226297" cy="54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Stroke, Group </a:t>
            </a:r>
            <a:r>
              <a:rPr lang="en-US" dirty="0"/>
              <a:t>R</a:t>
            </a:r>
            <a:r>
              <a:rPr lang="en-US" dirty="0" smtClean="0"/>
              <a:t>ate vs Flash </a:t>
            </a:r>
            <a:r>
              <a:rPr lang="en-US" dirty="0"/>
              <a:t>R</a:t>
            </a:r>
            <a:r>
              <a:rPr lang="en-US" dirty="0" smtClean="0"/>
              <a:t>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242" y="1021692"/>
            <a:ext cx="5399742" cy="53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4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788276"/>
            <a:ext cx="11514500" cy="5382663"/>
          </a:xfrm>
        </p:spPr>
        <p:txBody>
          <a:bodyPr/>
          <a:lstStyle/>
          <a:p>
            <a:r>
              <a:rPr lang="en-US" dirty="0"/>
              <a:t>Numbers of flashes agree in early stage; spikes in flash count not always correlated</a:t>
            </a:r>
          </a:p>
          <a:p>
            <a:pPr lvl="1"/>
            <a:r>
              <a:rPr lang="en-US" dirty="0"/>
              <a:t>Possibly same symptom seen in spatial maps: better DE with shallower optical depth?</a:t>
            </a:r>
          </a:p>
          <a:p>
            <a:pPr lvl="1"/>
            <a:r>
              <a:rPr lang="en-US" dirty="0"/>
              <a:t>Another possibility: once flash rate is sufficiently high, it’s too difficult to tell what a “flash” is</a:t>
            </a:r>
          </a:p>
          <a:p>
            <a:r>
              <a:rPr lang="en-US" dirty="0"/>
              <a:t>GLM group counts </a:t>
            </a:r>
            <a:r>
              <a:rPr lang="en-US" dirty="0" smtClean="0"/>
              <a:t>more variable compared to flash </a:t>
            </a:r>
            <a:r>
              <a:rPr lang="en-US" dirty="0"/>
              <a:t>counts from any dataset</a:t>
            </a:r>
          </a:p>
          <a:p>
            <a:pPr lvl="1"/>
            <a:r>
              <a:rPr lang="en-US" dirty="0"/>
              <a:t>Spatially / temporally extensive flashes with large area in well developed </a:t>
            </a:r>
            <a:r>
              <a:rPr lang="en-US" dirty="0" smtClean="0"/>
              <a:t>thunderstorm </a:t>
            </a:r>
            <a:r>
              <a:rPr lang="en-US" dirty="0"/>
              <a:t>cells / </a:t>
            </a:r>
            <a:r>
              <a:rPr lang="en-US" dirty="0" err="1"/>
              <a:t>stratiform</a:t>
            </a:r>
            <a:r>
              <a:rPr lang="en-US" dirty="0"/>
              <a:t> regions? </a:t>
            </a:r>
          </a:p>
          <a:p>
            <a:r>
              <a:rPr lang="en-US" dirty="0">
                <a:sym typeface="Wingdings" panose="05000000000000000000" pitchFamily="2" charset="2"/>
              </a:rPr>
              <a:t>GLD360 seems to have better relative detection in later part of the storm (perhaps better detection of horizontal channels?)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Very little spatial difference flash/stroke density vs. NLDN</a:t>
            </a:r>
          </a:p>
          <a:p>
            <a:r>
              <a:rPr lang="en-US" dirty="0">
                <a:sym typeface="Wingdings" panose="05000000000000000000" pitchFamily="2" charset="2"/>
              </a:rPr>
              <a:t>Future work: </a:t>
            </a:r>
            <a:r>
              <a:rPr lang="en-US" dirty="0" smtClean="0">
                <a:sym typeface="Wingdings" panose="05000000000000000000" pitchFamily="2" charset="2"/>
              </a:rPr>
              <a:t>analyze individual flashes to </a:t>
            </a:r>
            <a:r>
              <a:rPr lang="en-US" dirty="0">
                <a:sym typeface="Wingdings" panose="05000000000000000000" pitchFamily="2" charset="2"/>
              </a:rPr>
              <a:t>test </a:t>
            </a:r>
            <a:r>
              <a:rPr lang="en-US" dirty="0" smtClean="0">
                <a:sym typeface="Wingdings" panose="05000000000000000000" pitchFamily="2" charset="2"/>
              </a:rPr>
              <a:t>these </a:t>
            </a:r>
            <a:r>
              <a:rPr lang="en-US" dirty="0">
                <a:sym typeface="Wingdings" panose="05000000000000000000" pitchFamily="2" charset="2"/>
              </a:rPr>
              <a:t>hypotheses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of View </a:t>
            </a:r>
            <a:r>
              <a:rPr lang="en-US" dirty="0">
                <a:sym typeface="Wingdings" panose="05000000000000000000" pitchFamily="2" charset="2"/>
              </a:rPr>
              <a:t> Storm   Flash level analysis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This talk: Storm level analysis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Limitations: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O</a:t>
            </a:r>
            <a:r>
              <a:rPr lang="en-US" dirty="0" smtClean="0">
                <a:sym typeface="Wingdings" panose="05000000000000000000" pitchFamily="2" charset="2"/>
              </a:rPr>
              <a:t>nly analyze </a:t>
            </a:r>
            <a:r>
              <a:rPr lang="en-US" dirty="0">
                <a:sym typeface="Wingdings" panose="05000000000000000000" pitchFamily="2" charset="2"/>
              </a:rPr>
              <a:t>one storm in Colorado, for 6 </a:t>
            </a:r>
            <a:r>
              <a:rPr lang="en-US" dirty="0" smtClean="0">
                <a:sym typeface="Wingdings" panose="05000000000000000000" pitchFamily="2" charset="2"/>
              </a:rPr>
              <a:t>hours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Only use flash, group data</a:t>
            </a:r>
            <a:endParaRPr lang="en-US" dirty="0">
              <a:sym typeface="Wingdings" panose="05000000000000000000" pitchFamily="2" charset="2"/>
            </a:endParaRPr>
          </a:p>
          <a:p>
            <a:pPr marL="287993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Questions: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How does spatial / temporal distribution of each LLS differ?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GLM group vs flash rate vs ground-based 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69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2018-06-19 00:00 – 06:00 UTC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E2EF-5B91-48D9-AD66-9BFB7F0E2FFD}" type="datetime1">
              <a:rPr lang="en-US" smtClean="0"/>
              <a:t>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3</a:t>
            </a:fld>
            <a:endParaRPr lang="en-GB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22107" y="1928946"/>
            <a:ext cx="4714875" cy="326961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999089" y="1928946"/>
            <a:ext cx="4786630" cy="3168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6295" y="1367309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Flash Density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5973" y="1382443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GLD360 Flash RDE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64067" y="2690645"/>
            <a:ext cx="413887" cy="245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848636" y="1954991"/>
            <a:ext cx="531521" cy="3115924"/>
            <a:chOff x="11077908" y="1651947"/>
            <a:chExt cx="640231" cy="37532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16021" t="21218" r="82753" b="52629"/>
            <a:stretch/>
          </p:blipFill>
          <p:spPr>
            <a:xfrm>
              <a:off x="11419200" y="1719322"/>
              <a:ext cx="298939" cy="35872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247826" y="512815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77908" y="165194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100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162868" y="337445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50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999089" y="4109117"/>
            <a:ext cx="158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Blooming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rtifact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51380" y="2966986"/>
            <a:ext cx="635267" cy="119353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00:10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933A-281A-4DAD-BAF7-4536CF621C3E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4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65" y="1460849"/>
            <a:ext cx="465084" cy="3108723"/>
          </a:xfrm>
        </p:spPr>
      </p:pic>
      <p:pic>
        <p:nvPicPr>
          <p:cNvPr id="7" name="Picture 6" descr="C:\Users\RSAI\AppData\Local\Microsoft\Windows\INetCache\Content.Word\0010MRM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24" y="1553869"/>
            <a:ext cx="3416434" cy="242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SAI\Docs\Conferences\GLM2018\Presentation\Data\SummaryPlots\0010NLDNS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4" y="1553869"/>
            <a:ext cx="3404529" cy="240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0010GLMFP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23" y="3980135"/>
            <a:ext cx="3412467" cy="24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010GLMGP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89" y="3961848"/>
            <a:ext cx="3416433" cy="24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17483" y="2678502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8020" y="2678502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NLDN Strokes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9034" y="5229246"/>
            <a:ext cx="2015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</a:t>
            </a:r>
            <a:r>
              <a:rPr lang="en-US" dirty="0" smtClean="0"/>
              <a:t>Flashes</a:t>
            </a:r>
          </a:p>
          <a:p>
            <a:r>
              <a:rPr lang="en-US" dirty="0" smtClean="0"/>
              <a:t>(Centroids)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90513" y="522924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</a:t>
            </a:r>
            <a:r>
              <a:rPr lang="en-US" dirty="0" smtClean="0"/>
              <a:t>Groups</a:t>
            </a:r>
          </a:p>
          <a:p>
            <a:r>
              <a:rPr lang="en-US" dirty="0" smtClean="0"/>
              <a:t>(Centroids)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00" y="1840073"/>
            <a:ext cx="619211" cy="36200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49098" y="1467223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Log10(# counts)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0553" y="261468"/>
            <a:ext cx="6779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0.1 </a:t>
            </a:r>
            <a:r>
              <a:rPr lang="en-US" dirty="0" err="1"/>
              <a:t>deg</a:t>
            </a:r>
            <a:r>
              <a:rPr lang="en-US" dirty="0"/>
              <a:t> grid for all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snapshot of reflectivity at 0 °C (MRMS)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 minutes of LLS centered on indicated 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0827" y="118453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dBZ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556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6700" y="130334"/>
            <a:ext cx="11514500" cy="1292400"/>
          </a:xfrm>
        </p:spPr>
        <p:txBody>
          <a:bodyPr/>
          <a:lstStyle/>
          <a:p>
            <a:r>
              <a:rPr lang="en-US" dirty="0"/>
              <a:t>01:10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933A-281A-4DAD-BAF7-4536CF621C3E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 descr="C:\Users\RSAI\Docs\Conferences\GLM2018\Presentation\Data\SummaryPlots\0110MR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92" y="1081454"/>
            <a:ext cx="3694890" cy="268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C:\Users\RSAI\Docs\Conferences\GLM2018\Presentation\Data\SummaryPlots\0110NLDNSP.pn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18" y="1081454"/>
            <a:ext cx="3503081" cy="270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RSAI\Docs\Conferences\GLM2018\Presentation\Data\SummaryPlots\0110GLMF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92" y="3761973"/>
            <a:ext cx="3689028" cy="24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RSAI\Docs\Conferences\GLM2018\Presentation\Data\SummaryPlots\0110GLMG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19" y="3789083"/>
            <a:ext cx="3503080" cy="2471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40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02:10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933A-281A-4DAD-BAF7-4536CF621C3E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6</a:t>
            </a:fld>
            <a:endParaRPr lang="en-GB"/>
          </a:p>
        </p:txBody>
      </p:sp>
      <p:pic>
        <p:nvPicPr>
          <p:cNvPr id="12" name="Picture 11" descr="C:\Users\RSAI\Docs\Conferences\GLM2018\Presentation\Data\SummaryPlots\0210MR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5" y="984738"/>
            <a:ext cx="3646612" cy="249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RSAI\Docs\Conferences\GLM2018\Presentation\Data\SummaryPlots\0210NLDNS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984738"/>
            <a:ext cx="3618674" cy="252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RSAI\Docs\Conferences\GLM2018\Presentation\Data\SummaryPlots\0210GLMF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4" y="3479702"/>
            <a:ext cx="3626611" cy="264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RSAI\Docs\Conferences\GLM2018\Presentation\Data\SummaryPlots\0210GLMG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92" y="3497991"/>
            <a:ext cx="3632008" cy="2630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62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03:10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933A-281A-4DAD-BAF7-4536CF621C3E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7</a:t>
            </a:fld>
            <a:endParaRPr lang="en-GB"/>
          </a:p>
        </p:txBody>
      </p:sp>
      <p:pic>
        <p:nvPicPr>
          <p:cNvPr id="11" name="Picture 10" descr="C:\Users\RSAI\Docs\Conferences\GLM2018\Presentation\Data\SummaryPlots\0310MR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85" y="888024"/>
            <a:ext cx="3604026" cy="249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RSAI\Docs\Conferences\GLM2018\Presentation\Data\SummaryPlots\0310NLDNS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10" y="888024"/>
            <a:ext cx="3579289" cy="24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RSAI\Docs\Conferences\GLM2018\Presentation\Data\SummaryPlots\0310GLMF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85" y="3363550"/>
            <a:ext cx="3604026" cy="265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 descr="C:\Users\RSAI\Docs\Conferences\GLM2018\Presentation\Data\SummaryPlots\0310GLMGP.pn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11" y="3361508"/>
            <a:ext cx="3579288" cy="2652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73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04:10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933A-281A-4DAD-BAF7-4536CF621C3E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8</a:t>
            </a:fld>
            <a:endParaRPr lang="en-GB"/>
          </a:p>
        </p:txBody>
      </p:sp>
      <p:pic>
        <p:nvPicPr>
          <p:cNvPr id="12" name="Picture 11" descr="C:\Users\RSAI\Docs\Conferences\GLM2018\Presentation\Data\SummaryPlots\0410MRMS.pn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46" y="888024"/>
            <a:ext cx="3669774" cy="257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RSAI\Docs\Conferences\GLM2018\Presentation\Data\SummaryPlots\0410NLDNS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18" y="888024"/>
            <a:ext cx="3669772" cy="257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RSAI\Docs\Conferences\GLM2018\Presentation\Data\SummaryPlots\0410GLMF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45" y="3459269"/>
            <a:ext cx="3669774" cy="267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RSAI\Docs\Conferences\GLM2018\Presentation\Data\SummaryPlots\0410GLMG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16" y="3459268"/>
            <a:ext cx="3669773" cy="267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91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05:10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933A-281A-4DAD-BAF7-4536CF621C3E}" type="datetime1">
              <a:rPr lang="en-US" smtClean="0"/>
              <a:t>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04F-2FCD-4178-A0E9-336EE53269B2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 descr="C:\Users\RSAI\Docs\Conferences\GLM2018\Presentation\Data\SummaryPlots\0510MRMS.pn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78" y="949569"/>
            <a:ext cx="3564890" cy="246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RSAI\Docs\Conferences\GLM2018\Presentation\Data\SummaryPlots\0510NLDNS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67" y="949569"/>
            <a:ext cx="3583256" cy="248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RSAI\Docs\Conferences\GLM2018\Presentation\Data\SummaryPlots\0510GLMF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78" y="3406490"/>
            <a:ext cx="3564889" cy="260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RSAI\Docs\Conferences\GLM2018\Presentation\Data\SummaryPlots\0510GLMG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67" y="3407736"/>
            <a:ext cx="3583256" cy="2606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635059"/>
      </p:ext>
    </p:extLst>
  </p:cSld>
  <p:clrMapOvr>
    <a:masterClrMapping/>
  </p:clrMapOvr>
</p:sld>
</file>

<file path=ppt/theme/theme1.xml><?xml version="1.0" encoding="utf-8"?>
<a:theme xmlns:a="http://schemas.openxmlformats.org/drawingml/2006/main" name="Vaisala">
  <a:themeElements>
    <a:clrScheme name="New Vaisala">
      <a:dk1>
        <a:srgbClr val="000000"/>
      </a:dk1>
      <a:lt1>
        <a:srgbClr val="FFFFFF"/>
      </a:lt1>
      <a:dk2>
        <a:srgbClr val="0099B5"/>
      </a:dk2>
      <a:lt2>
        <a:srgbClr val="7D7D7D"/>
      </a:lt2>
      <a:accent1>
        <a:srgbClr val="00728F"/>
      </a:accent1>
      <a:accent2>
        <a:srgbClr val="D15B05"/>
      </a:accent2>
      <a:accent3>
        <a:srgbClr val="009AC8"/>
      </a:accent3>
      <a:accent4>
        <a:srgbClr val="006600"/>
      </a:accent4>
      <a:accent5>
        <a:srgbClr val="AABCC6"/>
      </a:accent5>
      <a:accent6>
        <a:srgbClr val="FFDE6C"/>
      </a:accent6>
      <a:hlink>
        <a:srgbClr val="D15B05"/>
      </a:hlink>
      <a:folHlink>
        <a:srgbClr val="FFDE6C"/>
      </a:folHlink>
    </a:clrScheme>
    <a:fontScheme name="Vais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isala 16_9 wide.potx" id="{FA09AD71-D991-4CA7-8F58-AB9FFA2D3AB0}" vid="{4398D136-DDB5-4933-9492-79BB1695C3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Vaisala 16_9 wide</Template>
  <TotalTime>1865</TotalTime>
  <Words>479</Words>
  <Application>Microsoft Office PowerPoint</Application>
  <PresentationFormat>Widescreen</PresentationFormat>
  <Paragraphs>134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Vaisala</vt:lpstr>
      <vt:lpstr>GLM / NLDN / GLD360: A case study</vt:lpstr>
      <vt:lpstr>Introduction</vt:lpstr>
      <vt:lpstr>2018-06-19 00:00 – 06:00 UTC</vt:lpstr>
      <vt:lpstr>00:10</vt:lpstr>
      <vt:lpstr>01:10</vt:lpstr>
      <vt:lpstr>02:10</vt:lpstr>
      <vt:lpstr>03:10</vt:lpstr>
      <vt:lpstr>04:10</vt:lpstr>
      <vt:lpstr>05:10</vt:lpstr>
      <vt:lpstr>Finer resolution: 0.05° grid at 03:10</vt:lpstr>
      <vt:lpstr>Flash Area. 0.1° grid, 03:10</vt:lpstr>
      <vt:lpstr>Note on GLM pixelation</vt:lpstr>
      <vt:lpstr>Observations</vt:lpstr>
      <vt:lpstr>Temporal flash / stroke / group counts</vt:lpstr>
      <vt:lpstr>Flash Rate vs Time</vt:lpstr>
      <vt:lpstr>Stroke, Group Rate vs Time</vt:lpstr>
      <vt:lpstr>Stroke, Group Rate vs Flash Rate</vt:lpstr>
      <vt:lpstr>Summary </vt:lpstr>
    </vt:vector>
  </TitlesOfParts>
  <Company>Vaisala Oyj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Said Ryan</dc:creator>
  <cp:lastModifiedBy>Said Ryan</cp:lastModifiedBy>
  <cp:revision>61</cp:revision>
  <cp:lastPrinted>2018-09-10T16:59:15Z</cp:lastPrinted>
  <dcterms:created xsi:type="dcterms:W3CDTF">2018-09-07T20:22:48Z</dcterms:created>
  <dcterms:modified xsi:type="dcterms:W3CDTF">2018-09-11T17:07:15Z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5842b46-9b7a-431a-b662-8cc44ff92a4e_Enabled">
    <vt:lpwstr>True</vt:lpwstr>
  </property>
  <property fmtid="{D5CDD505-2E9C-101B-9397-08002B2CF9AE}" pid="3" name="MSIP_Label_d5842b46-9b7a-431a-b662-8cc44ff92a4e_SiteId">
    <vt:lpwstr>6d7393e0-41f5-4c2e-9b12-4c2be5da5c57</vt:lpwstr>
  </property>
  <property fmtid="{D5CDD505-2E9C-101B-9397-08002B2CF9AE}" pid="4" name="MSIP_Label_d5842b46-9b7a-431a-b662-8cc44ff92a4e_Ref">
    <vt:lpwstr>https://api.informationprotection.azure.com/api/6d7393e0-41f5-4c2e-9b12-4c2be5da5c57</vt:lpwstr>
  </property>
  <property fmtid="{D5CDD505-2E9C-101B-9397-08002B2CF9AE}" pid="5" name="MSIP_Label_d5842b46-9b7a-431a-b662-8cc44ff92a4e_Owner">
    <vt:lpwstr>tiina.kiianlehto@vaisala.com</vt:lpwstr>
  </property>
  <property fmtid="{D5CDD505-2E9C-101B-9397-08002B2CF9AE}" pid="6" name="MSIP_Label_d5842b46-9b7a-431a-b662-8cc44ff92a4e_SetDate">
    <vt:lpwstr>2017-12-08T10:40:18.2870561+02:00</vt:lpwstr>
  </property>
  <property fmtid="{D5CDD505-2E9C-101B-9397-08002B2CF9AE}" pid="7" name="MSIP_Label_d5842b46-9b7a-431a-b662-8cc44ff92a4e_Name">
    <vt:lpwstr>Restricted</vt:lpwstr>
  </property>
  <property fmtid="{D5CDD505-2E9C-101B-9397-08002B2CF9AE}" pid="8" name="MSIP_Label_d5842b46-9b7a-431a-b662-8cc44ff92a4e_Application">
    <vt:lpwstr>Microsoft Azure Information Protection</vt:lpwstr>
  </property>
  <property fmtid="{D5CDD505-2E9C-101B-9397-08002B2CF9AE}" pid="9" name="MSIP_Label_d5842b46-9b7a-431a-b662-8cc44ff92a4e_Extended_MSFT_Method">
    <vt:lpwstr>Automatic</vt:lpwstr>
  </property>
  <property fmtid="{D5CDD505-2E9C-101B-9397-08002B2CF9AE}" pid="10" name="MSIP_Label_7246d30e-a6af-4059-9b44-a42233242e28_Enabled">
    <vt:lpwstr>True</vt:lpwstr>
  </property>
  <property fmtid="{D5CDD505-2E9C-101B-9397-08002B2CF9AE}" pid="11" name="MSIP_Label_7246d30e-a6af-4059-9b44-a42233242e28_SiteId">
    <vt:lpwstr>6d7393e0-41f5-4c2e-9b12-4c2be5da5c57</vt:lpwstr>
  </property>
  <property fmtid="{D5CDD505-2E9C-101B-9397-08002B2CF9AE}" pid="12" name="MSIP_Label_7246d30e-a6af-4059-9b44-a42233242e28_Ref">
    <vt:lpwstr>https://api.informationprotection.azure.com/api/6d7393e0-41f5-4c2e-9b12-4c2be5da5c57</vt:lpwstr>
  </property>
  <property fmtid="{D5CDD505-2E9C-101B-9397-08002B2CF9AE}" pid="13" name="MSIP_Label_7246d30e-a6af-4059-9b44-a42233242e28_Owner">
    <vt:lpwstr>tiina.kiianlehto@vaisala.com</vt:lpwstr>
  </property>
  <property fmtid="{D5CDD505-2E9C-101B-9397-08002B2CF9AE}" pid="14" name="MSIP_Label_7246d30e-a6af-4059-9b44-a42233242e28_SetDate">
    <vt:lpwstr>2017-12-08T10:40:18.2880562+02:00</vt:lpwstr>
  </property>
  <property fmtid="{D5CDD505-2E9C-101B-9397-08002B2CF9AE}" pid="15" name="MSIP_Label_7246d30e-a6af-4059-9b44-a42233242e28_Name">
    <vt:lpwstr>No Label</vt:lpwstr>
  </property>
  <property fmtid="{D5CDD505-2E9C-101B-9397-08002B2CF9AE}" pid="16" name="MSIP_Label_7246d30e-a6af-4059-9b44-a42233242e28_Application">
    <vt:lpwstr>Microsoft Azure Information Protection</vt:lpwstr>
  </property>
  <property fmtid="{D5CDD505-2E9C-101B-9397-08002B2CF9AE}" pid="17" name="MSIP_Label_7246d30e-a6af-4059-9b44-a42233242e28_Extended_MSFT_Method">
    <vt:lpwstr>Automatic</vt:lpwstr>
  </property>
  <property fmtid="{D5CDD505-2E9C-101B-9397-08002B2CF9AE}" pid="18" name="MSIP_Label_7246d30e-a6af-4059-9b44-a42233242e28_Parent">
    <vt:lpwstr>d5842b46-9b7a-431a-b662-8cc44ff92a4e</vt:lpwstr>
  </property>
  <property fmtid="{D5CDD505-2E9C-101B-9397-08002B2CF9AE}" pid="19" name="Sensitivity">
    <vt:lpwstr>Restricted No Label</vt:lpwstr>
  </property>
  <property fmtid="{D5CDD505-2E9C-101B-9397-08002B2CF9AE}" pid="20" name="_AdHocReviewCycleID">
    <vt:i4>-1737519038</vt:i4>
  </property>
  <property fmtid="{D5CDD505-2E9C-101B-9397-08002B2CF9AE}" pid="21" name="_NewReviewCycle">
    <vt:lpwstr/>
  </property>
  <property fmtid="{D5CDD505-2E9C-101B-9397-08002B2CF9AE}" pid="22" name="_EmailSubject">
    <vt:lpwstr>GLM Science Meeting Details September 11-13, including arrival, parking, and WebEx/Telecon info</vt:lpwstr>
  </property>
  <property fmtid="{D5CDD505-2E9C-101B-9397-08002B2CF9AE}" pid="23" name="_AuthorEmail">
    <vt:lpwstr>ryan.said@vaisala.com</vt:lpwstr>
  </property>
  <property fmtid="{D5CDD505-2E9C-101B-9397-08002B2CF9AE}" pid="24" name="_AuthorEmailDisplayName">
    <vt:lpwstr>Said Ryan</vt:lpwstr>
  </property>
</Properties>
</file>