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5"/>
    <p:sldMasterId id="2147483816" r:id="rId6"/>
    <p:sldMasterId id="2147483853" r:id="rId7"/>
    <p:sldMasterId id="2147483889" r:id="rId8"/>
  </p:sldMasterIdLst>
  <p:notesMasterIdLst>
    <p:notesMasterId r:id="rId38"/>
  </p:notesMasterIdLst>
  <p:handoutMasterIdLst>
    <p:handoutMasterId r:id="rId39"/>
  </p:handoutMasterIdLst>
  <p:sldIdLst>
    <p:sldId id="260" r:id="rId9"/>
    <p:sldId id="261" r:id="rId10"/>
    <p:sldId id="334" r:id="rId11"/>
    <p:sldId id="314" r:id="rId12"/>
    <p:sldId id="398" r:id="rId13"/>
    <p:sldId id="460" r:id="rId14"/>
    <p:sldId id="435" r:id="rId15"/>
    <p:sldId id="437" r:id="rId16"/>
    <p:sldId id="442" r:id="rId17"/>
    <p:sldId id="444" r:id="rId18"/>
    <p:sldId id="445" r:id="rId19"/>
    <p:sldId id="357" r:id="rId20"/>
    <p:sldId id="391" r:id="rId21"/>
    <p:sldId id="414" r:id="rId22"/>
    <p:sldId id="427" r:id="rId23"/>
    <p:sldId id="457" r:id="rId24"/>
    <p:sldId id="456" r:id="rId25"/>
    <p:sldId id="458" r:id="rId26"/>
    <p:sldId id="459" r:id="rId27"/>
    <p:sldId id="455" r:id="rId28"/>
    <p:sldId id="380" r:id="rId29"/>
    <p:sldId id="440" r:id="rId30"/>
    <p:sldId id="438" r:id="rId31"/>
    <p:sldId id="439" r:id="rId32"/>
    <p:sldId id="441" r:id="rId33"/>
    <p:sldId id="392" r:id="rId34"/>
    <p:sldId id="288" r:id="rId35"/>
    <p:sldId id="461" r:id="rId36"/>
    <p:sldId id="421" r:id="rId37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rial Unicode MS" panose="020B0604020202020204" pitchFamily="34" charset="-128"/>
      <p:regular r:id="rId44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F3399"/>
    <a:srgbClr val="FF00FF"/>
    <a:srgbClr val="FFFF99"/>
    <a:srgbClr val="66CCFF"/>
    <a:srgbClr val="FFFF66"/>
    <a:srgbClr val="BFBFBF"/>
    <a:srgbClr val="3A601B"/>
    <a:srgbClr val="00FFFF"/>
    <a:srgbClr val="00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5452" autoAdjust="0"/>
  </p:normalViewPr>
  <p:slideViewPr>
    <p:cSldViewPr snapToGrid="0" showGuides="1">
      <p:cViewPr varScale="1">
        <p:scale>
          <a:sx n="69" d="100"/>
          <a:sy n="69" d="100"/>
        </p:scale>
        <p:origin x="-1866" y="-108"/>
      </p:cViewPr>
      <p:guideLst>
        <p:guide orient="horz" pos="3122"/>
        <p:guide pos="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B2DB1A-FE7D-4E81-99E9-82ED03EC7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5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AE704C-9425-4C8B-B5B1-BF2BAD593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72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02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42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AE704C-9425-4C8B-B5B1-BF2BAD593AE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0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6F1DE-94E2-4FBF-8D4C-7DEE29BBF1A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85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746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76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B8E89-38C2-440E-937B-D00BD3CD7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9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708"/>
            <a:ext cx="9144000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31224" cy="1143000"/>
          </a:xfr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rgbClr val="3A601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6"/>
            <a:ext cx="7931224" cy="4713387"/>
          </a:xfrm>
        </p:spPr>
        <p:txBody>
          <a:bodyPr/>
          <a:lstStyle>
            <a:lvl1pPr>
              <a:buClr>
                <a:srgbClr val="FF0000"/>
              </a:buClr>
              <a:defRPr sz="2400" baseline="0"/>
            </a:lvl1pPr>
            <a:lvl2pPr>
              <a:buClr>
                <a:srgbClr val="3A601B"/>
              </a:buClr>
              <a:defRPr sz="2000" baseline="0"/>
            </a:lvl2pPr>
            <a:lvl3pPr marL="1143000" indent="-228600">
              <a:buClr>
                <a:srgbClr val="C8A200"/>
              </a:buClr>
              <a:buFont typeface="Wingdings" pitchFamily="2" charset="2"/>
              <a:buChar char="§"/>
              <a:defRPr sz="1800" baseline="0"/>
            </a:lvl3pPr>
            <a:lvl4pPr>
              <a:defRPr sz="1600" baseline="0"/>
            </a:lvl4pPr>
            <a:lvl5pPr>
              <a:defRPr sz="14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3352-776E-4B2D-A0CF-41D28A7526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Slide </a:t>
            </a:r>
            <a:fld id="{91C14506-53C4-40BA-B583-704AFA4DCB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- 28 March 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27584" y="1052736"/>
            <a:ext cx="8316416" cy="0"/>
          </a:xfrm>
          <a:prstGeom prst="line">
            <a:avLst/>
          </a:prstGeom>
          <a:ln w="28575">
            <a:solidFill>
              <a:srgbClr val="3A60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064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AF232-9B16-473B-99CD-2DEE77FD77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40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374C-E6CF-4E1C-A55D-DF9B29B9F6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0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0C8-C680-45C2-A2A5-23D3D9252D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4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ECBC5-6AD1-4F6C-8789-DFE56D2238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58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A47B1-BD78-4D0B-9A79-D8FFCE8B48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29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07B9-694D-4D83-AB06-BEE2984736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8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8864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883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0524-6E67-41BB-8D37-C4AB39270B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1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C10E-5DB8-48B0-B3BF-56D3CA3572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48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8BD5-2C73-4EE5-8A08-59A16D5C12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Slide &lt;#&gt; - 28 March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56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007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18864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731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221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58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815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88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4888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27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27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5945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3462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8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186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161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452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2375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798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67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21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0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212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61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5888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350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36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24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192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44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11/09/2018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888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4888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27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271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48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27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59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64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10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735013" y="188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5013" y="1484784"/>
            <a:ext cx="8229600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 smtClean="0"/>
              <a:t>Click to edit Master text styles</a:t>
            </a:r>
          </a:p>
          <a:p>
            <a:pPr lvl="1"/>
            <a:r>
              <a:rPr lang="en-CA" altLang="en-US" dirty="0" smtClean="0"/>
              <a:t>Second level</a:t>
            </a:r>
          </a:p>
          <a:p>
            <a:pPr lvl="2"/>
            <a:r>
              <a:rPr lang="en-CA" altLang="en-US" dirty="0" smtClean="0"/>
              <a:t>Third level</a:t>
            </a:r>
          </a:p>
          <a:p>
            <a:pPr lvl="3"/>
            <a:r>
              <a:rPr lang="en-CA" altLang="en-US" dirty="0" smtClean="0"/>
              <a:t>Fourth level</a:t>
            </a:r>
          </a:p>
          <a:p>
            <a:pPr lvl="4"/>
            <a:r>
              <a:rPr lang="en-CA" altLang="en-US" dirty="0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1FD03F4-A441-4B98-98EF-DC3BD4234D4E}" type="datetime1">
              <a:rPr kumimoji="0"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11/09/2018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t>Slide &lt;#&gt; - 28 March 2014</a:t>
            </a:r>
            <a:endParaRPr kumimoji="0"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E84AB2-A68C-446D-B258-F807154688F9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5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735013" y="188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5013" y="1484784"/>
            <a:ext cx="8229600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 smtClean="0"/>
              <a:t>Click to edit Master text styles</a:t>
            </a:r>
          </a:p>
          <a:p>
            <a:pPr lvl="1"/>
            <a:r>
              <a:rPr lang="en-CA" altLang="en-US" dirty="0" smtClean="0"/>
              <a:t>Second level</a:t>
            </a:r>
          </a:p>
          <a:p>
            <a:pPr lvl="2"/>
            <a:r>
              <a:rPr lang="en-CA" altLang="en-US" dirty="0" smtClean="0"/>
              <a:t>Third level</a:t>
            </a:r>
          </a:p>
          <a:p>
            <a:pPr lvl="3"/>
            <a:r>
              <a:rPr lang="en-CA" altLang="en-US" dirty="0" smtClean="0"/>
              <a:t>Fourth level</a:t>
            </a:r>
          </a:p>
          <a:p>
            <a:pPr lvl="4"/>
            <a:r>
              <a:rPr lang="en-CA" altLang="en-US" dirty="0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7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037ADB-4FB9-482D-A1A4-E1F489B212F5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11/09/2018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E84AB2-A68C-446D-B258-F807154688F9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1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561773"/>
            <a:ext cx="9144000" cy="1600679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en-US" sz="4000" dirty="0" smtClean="0"/>
              <a:t>GLM validation over southern Canada using CLDN and SOLMA:</a:t>
            </a:r>
            <a:br>
              <a:rPr lang="en-US" sz="4000" dirty="0" smtClean="0"/>
            </a:br>
            <a:r>
              <a:rPr lang="en-US" sz="4000" dirty="0" smtClean="0"/>
              <a:t>- </a:t>
            </a:r>
            <a:r>
              <a:rPr lang="en-US" sz="4000" dirty="0" smtClean="0"/>
              <a:t>“Final” Resu</a:t>
            </a:r>
            <a:r>
              <a:rPr lang="en-US" sz="4000" dirty="0" smtClean="0"/>
              <a:t>lts -</a:t>
            </a:r>
            <a:endParaRPr lang="fr-CA" altLang="en-US" sz="4000" dirty="0" smtClean="0"/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589954"/>
            <a:ext cx="9144000" cy="1944687"/>
          </a:xfrm>
          <a:solidFill>
            <a:srgbClr val="FFFFFF"/>
          </a:solidFill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zh-TW" sz="1800" b="1" i="1" dirty="0" smtClean="0"/>
              <a:t>2018 GLM Annual Science Team Meeting </a:t>
            </a:r>
          </a:p>
          <a:p>
            <a:pPr marL="0" indent="0" algn="ctr" eaLnBrk="1" hangingPunct="1">
              <a:buFontTx/>
              <a:buNone/>
            </a:pPr>
            <a:r>
              <a:rPr lang="en-US" altLang="zh-TW" sz="1800" b="1" i="1" dirty="0" smtClean="0"/>
              <a:t>Huntsville, AL</a:t>
            </a:r>
            <a:br>
              <a:rPr lang="en-US" altLang="zh-TW" sz="1800" b="1" i="1" dirty="0" smtClean="0"/>
            </a:br>
            <a:endParaRPr lang="en-US" altLang="zh-TW" sz="800" b="1" i="1" dirty="0" smtClean="0"/>
          </a:p>
          <a:p>
            <a:pPr marL="0" indent="0" algn="ctr" eaLnBrk="1" hangingPunct="1">
              <a:buFontTx/>
              <a:buNone/>
            </a:pPr>
            <a:r>
              <a:rPr lang="en-US" altLang="zh-TW" sz="1800" b="1" dirty="0" smtClean="0"/>
              <a:t>David Sills, Hong Lin, Brian Greaves, Helen Yang</a:t>
            </a:r>
          </a:p>
          <a:p>
            <a:pPr marL="0" indent="0" algn="ctr" eaLnBrk="1" hangingPunct="1">
              <a:buFontTx/>
              <a:buNone/>
            </a:pPr>
            <a:r>
              <a:rPr lang="en-US" altLang="zh-TW" sz="1800" b="1" dirty="0" smtClean="0"/>
              <a:t>S&amp;T / MSC, ECCC </a:t>
            </a:r>
          </a:p>
          <a:p>
            <a:pPr marL="0" indent="0" algn="ctr" eaLnBrk="1" hangingPunct="1">
              <a:buFontTx/>
              <a:buNone/>
            </a:pPr>
            <a:r>
              <a:rPr lang="en-US" altLang="zh-TW" sz="1800" b="1" dirty="0" smtClean="0"/>
              <a:t>12 </a:t>
            </a:r>
            <a:r>
              <a:rPr lang="en-US" altLang="zh-TW" sz="1800" b="1" dirty="0" smtClean="0"/>
              <a:t>Sep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510" y="880533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9329" flipH="1" flipV="1">
            <a:off x="1716571" y="4847086"/>
            <a:ext cx="744892" cy="13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 rot="16200000">
            <a:off x="4145281" y="2698089"/>
            <a:ext cx="2191690" cy="5648683"/>
            <a:chOff x="220310" y="1376792"/>
            <a:chExt cx="2191690" cy="564868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71600" y="1556792"/>
              <a:ext cx="0" cy="47525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220310" y="1376792"/>
              <a:ext cx="2191690" cy="5648683"/>
              <a:chOff x="220310" y="1376792"/>
              <a:chExt cx="2191690" cy="5648683"/>
            </a:xfrm>
          </p:grpSpPr>
          <p:sp>
            <p:nvSpPr>
              <p:cNvPr id="31" name="TextBox 30"/>
              <p:cNvSpPr txBox="1"/>
              <p:nvPr/>
            </p:nvSpPr>
            <p:spPr>
              <a:xfrm rot="5400000">
                <a:off x="1304795" y="1563943"/>
                <a:ext cx="774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000" dirty="0" smtClean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rPr>
                  <a:t>GLM</a:t>
                </a:r>
                <a:endParaRPr kumimoji="0" lang="en-US" sz="2000" dirty="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20310" y="1556792"/>
                <a:ext cx="2191690" cy="5468683"/>
                <a:chOff x="220310" y="1556792"/>
                <a:chExt cx="2191690" cy="5468683"/>
              </a:xfrm>
            </p:grpSpPr>
            <p:sp>
              <p:nvSpPr>
                <p:cNvPr id="33" name="Pie 32"/>
                <p:cNvSpPr>
                  <a:spLocks/>
                </p:cNvSpPr>
                <p:nvPr/>
              </p:nvSpPr>
              <p:spPr>
                <a:xfrm>
                  <a:off x="972000" y="5585475"/>
                  <a:ext cx="1440000" cy="1440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noFill/>
                <a:ln w="19050">
                  <a:solidFill>
                    <a:srgbClr val="C00000"/>
                  </a:solidFill>
                </a:ln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971600" y="5589240"/>
                  <a:ext cx="0" cy="7200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71600" y="6309320"/>
                  <a:ext cx="720080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72000" y="1556792"/>
                  <a:ext cx="503656" cy="424847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971600" y="5445224"/>
                  <a:ext cx="864096" cy="8547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970374" y="5590502"/>
                  <a:ext cx="462818" cy="7116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38"/>
                <p:cNvSpPr>
                  <a:spLocks noChangeAspect="1"/>
                </p:cNvSpPr>
                <p:nvPr/>
              </p:nvSpPr>
              <p:spPr>
                <a:xfrm>
                  <a:off x="1394168" y="5579429"/>
                  <a:ext cx="45720" cy="75609"/>
                </a:xfrm>
                <a:prstGeom prst="ellipse">
                  <a:avLst/>
                </a:prstGeom>
                <a:noFill/>
                <a:ln w="9525">
                  <a:solidFill>
                    <a:srgbClr val="002060"/>
                  </a:solidFill>
                </a:ln>
                <a:scene3d>
                  <a:camera prst="orthographicFront">
                    <a:rot lat="0" lon="0" rev="195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 rot="5400000">
                  <a:off x="-148770" y="5214766"/>
                  <a:ext cx="144604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GLM </a:t>
                  </a:r>
                  <a:b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</a:br>
                  <a:r>
                    <a:rPr kumimoji="0" lang="en-US" sz="2000" dirty="0" err="1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Subpoint</a:t>
                  </a:r>
                  <a:endParaRPr kumimoji="0" lang="en-US" sz="2000" dirty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2" name="Group 41"/>
          <p:cNvGrpSpPr/>
          <p:nvPr/>
        </p:nvGrpSpPr>
        <p:grpSpPr>
          <a:xfrm rot="16200000">
            <a:off x="2763542" y="1977615"/>
            <a:ext cx="5348841" cy="1502103"/>
            <a:chOff x="2484759" y="3886610"/>
            <a:chExt cx="5348841" cy="1502103"/>
          </a:xfrm>
          <a:scene3d>
            <a:camera prst="orthographicFront">
              <a:rot lat="0" lon="0" rev="18960000"/>
            </a:camera>
            <a:lightRig rig="threePt" dir="t"/>
          </a:scene3d>
        </p:grpSpPr>
        <p:cxnSp>
          <p:nvCxnSpPr>
            <p:cNvPr id="44" name="Straight Connector 43"/>
            <p:cNvCxnSpPr/>
            <p:nvPr/>
          </p:nvCxnSpPr>
          <p:spPr>
            <a:xfrm>
              <a:off x="3600000" y="5040000"/>
              <a:ext cx="3960000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40000" y="3960000"/>
              <a:ext cx="4320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198400" y="3886610"/>
              <a:ext cx="0" cy="11533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-3060000" flipV="1">
              <a:off x="4284759" y="2108614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-3060000" flipV="1">
              <a:off x="6033600" y="210861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-3060000" flipV="1">
              <a:off x="5114982" y="210722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482803" y="5209367"/>
              <a:ext cx="133200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201363" y="4513491"/>
              <a:ext cx="4320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198907" y="5388713"/>
              <a:ext cx="1134000" cy="0"/>
            </a:xfrm>
            <a:prstGeom prst="straightConnector1">
              <a:avLst/>
            </a:prstGeom>
            <a:ln w="15875">
              <a:solidFill>
                <a:schemeClr val="bg1">
                  <a:lumMod val="50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 rot="18573176">
            <a:off x="6978725" y="742602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Surface of Earth</a:t>
            </a:r>
            <a:endParaRPr kumimoji="0" lang="en-US" sz="2000" dirty="0">
              <a:solidFill>
                <a:schemeClr val="bg2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 rot="18848991">
            <a:off x="3275387" y="3348318"/>
            <a:ext cx="217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6 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km cloud 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side</a:t>
            </a:r>
            <a:endParaRPr kumimoji="0" lang="en-US" sz="20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72787" y="2484748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accent1"/>
                </a:solidFill>
                <a:latin typeface="Arial"/>
                <a:ea typeface="+mn-ea"/>
                <a:cs typeface="+mn-cs"/>
              </a:rPr>
              <a:t>To GLM satellite</a:t>
            </a:r>
            <a:endParaRPr kumimoji="0" lang="en-US" sz="2000" dirty="0">
              <a:solidFill>
                <a:schemeClr val="accent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77887" y="4122260"/>
            <a:ext cx="1124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i="1" dirty="0" smtClean="0">
                <a:solidFill>
                  <a:srgbClr val="C00000"/>
                </a:solidFill>
              </a:rPr>
              <a:t>Shifted </a:t>
            </a:r>
            <a:br>
              <a:rPr lang="en-CA" sz="2000" b="1" i="1" dirty="0" smtClean="0">
                <a:solidFill>
                  <a:srgbClr val="C00000"/>
                </a:solidFill>
              </a:rPr>
            </a:br>
            <a:r>
              <a:rPr lang="en-CA" sz="2000" b="1" i="1" dirty="0" smtClean="0">
                <a:solidFill>
                  <a:srgbClr val="C00000"/>
                </a:solidFill>
              </a:rPr>
              <a:t>south </a:t>
            </a:r>
            <a:br>
              <a:rPr lang="en-CA" sz="2000" b="1" i="1" dirty="0" smtClean="0">
                <a:solidFill>
                  <a:srgbClr val="C00000"/>
                </a:solidFill>
              </a:rPr>
            </a:br>
            <a:r>
              <a:rPr lang="en-CA" sz="2000" b="1" i="1" dirty="0" smtClean="0">
                <a:solidFill>
                  <a:srgbClr val="C00000"/>
                </a:solidFill>
              </a:rPr>
              <a:t>~6 </a:t>
            </a:r>
            <a:r>
              <a:rPr lang="en-CA" sz="2000" b="1" i="1" dirty="0" smtClean="0">
                <a:solidFill>
                  <a:srgbClr val="C00000"/>
                </a:solidFill>
              </a:rPr>
              <a:t>km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001914" y="2883411"/>
            <a:ext cx="288000" cy="288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78683" y="3329907"/>
            <a:ext cx="306340" cy="2957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394790" y="2653920"/>
            <a:ext cx="1749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Model location offset  for 12 km</a:t>
            </a:r>
            <a:endParaRPr kumimoji="0" lang="en-US" sz="2000" dirty="0">
              <a:solidFill>
                <a:srgbClr val="C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9093047">
            <a:off x="6180556" y="2802923"/>
            <a:ext cx="528034" cy="25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593926" y="2359378"/>
            <a:ext cx="1027289" cy="1016000"/>
          </a:xfrm>
          <a:custGeom>
            <a:avLst/>
            <a:gdLst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508000 w 1027289"/>
              <a:gd name="connsiteY3" fmla="*/ 361244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2 w 1027289"/>
              <a:gd name="connsiteY6" fmla="*/ 395111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316089 w 1027289"/>
              <a:gd name="connsiteY6" fmla="*/ 4064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62845 w 1027289"/>
              <a:gd name="connsiteY3" fmla="*/ 248355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289" h="1016000">
                <a:moveTo>
                  <a:pt x="790222" y="1016000"/>
                </a:moveTo>
                <a:lnTo>
                  <a:pt x="1027289" y="767644"/>
                </a:lnTo>
                <a:lnTo>
                  <a:pt x="778933" y="632177"/>
                </a:lnTo>
                <a:lnTo>
                  <a:pt x="462845" y="248355"/>
                </a:lnTo>
                <a:lnTo>
                  <a:pt x="417689" y="0"/>
                </a:lnTo>
                <a:lnTo>
                  <a:pt x="0" y="428977"/>
                </a:lnTo>
                <a:lnTo>
                  <a:pt x="282223" y="462844"/>
                </a:lnTo>
                <a:lnTo>
                  <a:pt x="643466" y="756355"/>
                </a:lnTo>
                <a:lnTo>
                  <a:pt x="790222" y="1016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060886" y="875792"/>
            <a:ext cx="271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Assuming 45</a:t>
            </a:r>
            <a:r>
              <a:rPr lang="en-CA" dirty="0" smtClean="0">
                <a:latin typeface="Calibri"/>
              </a:rPr>
              <a:t>⁰N latitude…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510" y="880533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9329" flipH="1" flipV="1">
            <a:off x="1716571" y="4847086"/>
            <a:ext cx="744892" cy="13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/>
          <p:nvPr/>
        </p:nvGrpSpPr>
        <p:grpSpPr>
          <a:xfrm rot="16200000">
            <a:off x="2763542" y="1977615"/>
            <a:ext cx="5348841" cy="1502103"/>
            <a:chOff x="2484759" y="3886610"/>
            <a:chExt cx="5348841" cy="1502103"/>
          </a:xfrm>
          <a:scene3d>
            <a:camera prst="orthographicFront">
              <a:rot lat="0" lon="0" rev="18960000"/>
            </a:camera>
            <a:lightRig rig="threePt" dir="t"/>
          </a:scene3d>
        </p:grpSpPr>
        <p:cxnSp>
          <p:nvCxnSpPr>
            <p:cNvPr id="44" name="Straight Connector 43"/>
            <p:cNvCxnSpPr/>
            <p:nvPr/>
          </p:nvCxnSpPr>
          <p:spPr>
            <a:xfrm>
              <a:off x="3600000" y="5040000"/>
              <a:ext cx="3960000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40000" y="3960000"/>
              <a:ext cx="4320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198400" y="3886610"/>
              <a:ext cx="0" cy="11533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-3060000" flipV="1">
              <a:off x="4284759" y="2108614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-3060000" flipV="1">
              <a:off x="6033600" y="210861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-3060000" flipV="1">
              <a:off x="5114982" y="210722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482803" y="5209367"/>
              <a:ext cx="133200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201363" y="4513491"/>
              <a:ext cx="4320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198907" y="5388713"/>
              <a:ext cx="1134000" cy="0"/>
            </a:xfrm>
            <a:prstGeom prst="straightConnector1">
              <a:avLst/>
            </a:prstGeom>
            <a:ln w="15875">
              <a:solidFill>
                <a:schemeClr val="bg1">
                  <a:lumMod val="50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 rot="18573176">
            <a:off x="6978725" y="742602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Surface of Earth</a:t>
            </a:r>
            <a:endParaRPr kumimoji="0" lang="en-US" sz="2000" dirty="0">
              <a:solidFill>
                <a:schemeClr val="bg2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 rot="18848991">
            <a:off x="3275387" y="3348318"/>
            <a:ext cx="217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6 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km cloud </a:t>
            </a: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side</a:t>
            </a:r>
            <a:endParaRPr kumimoji="0" lang="en-US" sz="20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72787" y="2484748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accent1"/>
                </a:solidFill>
                <a:latin typeface="Arial"/>
                <a:ea typeface="+mn-ea"/>
                <a:cs typeface="+mn-cs"/>
              </a:rPr>
              <a:t>To GLM satellite</a:t>
            </a:r>
            <a:endParaRPr kumimoji="0" lang="en-US" sz="2000" dirty="0">
              <a:solidFill>
                <a:schemeClr val="accent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77887" y="4122260"/>
            <a:ext cx="1124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i="1" dirty="0" smtClean="0">
                <a:solidFill>
                  <a:srgbClr val="C00000"/>
                </a:solidFill>
              </a:rPr>
              <a:t>Shifted </a:t>
            </a:r>
            <a:br>
              <a:rPr lang="en-CA" sz="2000" b="1" i="1" dirty="0" smtClean="0">
                <a:solidFill>
                  <a:srgbClr val="C00000"/>
                </a:solidFill>
              </a:rPr>
            </a:br>
            <a:r>
              <a:rPr lang="en-CA" sz="2000" b="1" i="1" dirty="0" smtClean="0">
                <a:solidFill>
                  <a:srgbClr val="C00000"/>
                </a:solidFill>
              </a:rPr>
              <a:t>south </a:t>
            </a:r>
            <a:br>
              <a:rPr lang="en-CA" sz="2000" b="1" i="1" dirty="0" smtClean="0">
                <a:solidFill>
                  <a:srgbClr val="C00000"/>
                </a:solidFill>
              </a:rPr>
            </a:br>
            <a:r>
              <a:rPr lang="en-CA" sz="2000" b="1" i="1" dirty="0" smtClean="0">
                <a:solidFill>
                  <a:srgbClr val="C00000"/>
                </a:solidFill>
              </a:rPr>
              <a:t>~6 </a:t>
            </a:r>
            <a:r>
              <a:rPr lang="en-CA" sz="2000" b="1" i="1" dirty="0" smtClean="0">
                <a:solidFill>
                  <a:srgbClr val="C00000"/>
                </a:solidFill>
              </a:rPr>
              <a:t>km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001914" y="2883411"/>
            <a:ext cx="288000" cy="288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78683" y="3329907"/>
            <a:ext cx="306340" cy="2957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394790" y="2653920"/>
            <a:ext cx="1749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Model location offset  for 12 km</a:t>
            </a:r>
            <a:endParaRPr kumimoji="0" lang="en-US" sz="2000" dirty="0">
              <a:solidFill>
                <a:srgbClr val="C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9093047">
            <a:off x="6180556" y="2802923"/>
            <a:ext cx="528034" cy="25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593926" y="2359378"/>
            <a:ext cx="1027289" cy="1016000"/>
          </a:xfrm>
          <a:custGeom>
            <a:avLst/>
            <a:gdLst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508000 w 1027289"/>
              <a:gd name="connsiteY3" fmla="*/ 361244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2 w 1027289"/>
              <a:gd name="connsiteY6" fmla="*/ 395111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316089 w 1027289"/>
              <a:gd name="connsiteY6" fmla="*/ 4064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62845 w 1027289"/>
              <a:gd name="connsiteY3" fmla="*/ 248355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289" h="1016000">
                <a:moveTo>
                  <a:pt x="790222" y="1016000"/>
                </a:moveTo>
                <a:lnTo>
                  <a:pt x="1027289" y="767644"/>
                </a:lnTo>
                <a:lnTo>
                  <a:pt x="778933" y="632177"/>
                </a:lnTo>
                <a:lnTo>
                  <a:pt x="462845" y="248355"/>
                </a:lnTo>
                <a:lnTo>
                  <a:pt x="417689" y="0"/>
                </a:lnTo>
                <a:lnTo>
                  <a:pt x="0" y="428977"/>
                </a:lnTo>
                <a:lnTo>
                  <a:pt x="282223" y="462844"/>
                </a:lnTo>
                <a:lnTo>
                  <a:pt x="643466" y="756355"/>
                </a:lnTo>
                <a:lnTo>
                  <a:pt x="790222" y="1016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51420" y="5540024"/>
            <a:ext cx="5580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 smtClean="0"/>
              <a:t>Great Lakes lake-effect snow (with lightning) </a:t>
            </a:r>
            <a:br>
              <a:rPr lang="en-CA" sz="2000" dirty="0" smtClean="0"/>
            </a:br>
            <a:r>
              <a:rPr lang="en-CA" sz="2000" dirty="0" smtClean="0"/>
              <a:t>has very low cloud tops (4-6 km) 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1060886" y="875792"/>
            <a:ext cx="271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Assuming 45</a:t>
            </a:r>
            <a:r>
              <a:rPr lang="en-CA" dirty="0" smtClean="0">
                <a:latin typeface="Calibri"/>
              </a:rPr>
              <a:t>⁰N latitude…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7" name="Rectangle 3"/>
          <p:cNvSpPr>
            <a:spLocks noGrp="1" noChangeArrowheads="1"/>
          </p:cNvSpPr>
          <p:nvPr>
            <p:ph type="title"/>
          </p:nvPr>
        </p:nvSpPr>
        <p:spPr>
          <a:xfrm>
            <a:off x="819150" y="206904"/>
            <a:ext cx="8324850" cy="1143000"/>
          </a:xfrm>
          <a:noFill/>
          <a:ln/>
        </p:spPr>
        <p:txBody>
          <a:bodyPr/>
          <a:lstStyle/>
          <a:p>
            <a:r>
              <a:rPr lang="en-CA" altLang="en-US" b="1" dirty="0" smtClean="0">
                <a:solidFill>
                  <a:srgbClr val="3A601B"/>
                </a:solidFill>
              </a:rPr>
              <a:t>GLM Validation Plan </a:t>
            </a:r>
            <a:r>
              <a:rPr lang="en-CA" altLang="en-US" dirty="0" smtClean="0"/>
              <a:t>– </a:t>
            </a:r>
            <a:r>
              <a:rPr lang="en-CA" altLang="en-US" dirty="0"/>
              <a:t>‘Deep Dives’</a:t>
            </a:r>
            <a:endParaRPr lang="en-US" altLang="en-US" b="1" dirty="0">
              <a:solidFill>
                <a:srgbClr val="3A601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3" t="1885" r="20386" b="65528"/>
          <a:stretch/>
        </p:blipFill>
        <p:spPr>
          <a:xfrm>
            <a:off x="967756" y="1583889"/>
            <a:ext cx="7981137" cy="363502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637550" y="3589864"/>
            <a:ext cx="210095" cy="2100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70173" y="2945452"/>
            <a:ext cx="210095" cy="2100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5061" y="3357800"/>
            <a:ext cx="210095" cy="2100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7177" y="2199634"/>
            <a:ext cx="1856086" cy="646331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prstClr val="white"/>
                </a:solidFill>
              </a:rPr>
              <a:t>Spirit River, AB</a:t>
            </a:r>
            <a:br>
              <a:rPr lang="en-CA" b="1" dirty="0" smtClean="0">
                <a:solidFill>
                  <a:prstClr val="white"/>
                </a:solidFill>
              </a:rPr>
            </a:br>
            <a:r>
              <a:rPr lang="en-CA" b="1" dirty="0" smtClean="0">
                <a:solidFill>
                  <a:prstClr val="white"/>
                </a:solidFill>
              </a:rPr>
              <a:t>55.7N, 119.2W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157" y="2606421"/>
            <a:ext cx="1697901" cy="646331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prstClr val="white"/>
                </a:solidFill>
              </a:rPr>
              <a:t>Holyrood, NL</a:t>
            </a:r>
          </a:p>
          <a:p>
            <a:pPr algn="ctr"/>
            <a:r>
              <a:rPr lang="en-CA" b="1" dirty="0" smtClean="0">
                <a:solidFill>
                  <a:prstClr val="white"/>
                </a:solidFill>
              </a:rPr>
              <a:t>47.3N</a:t>
            </a:r>
            <a:r>
              <a:rPr lang="en-CA" b="1" dirty="0">
                <a:solidFill>
                  <a:prstClr val="white"/>
                </a:solidFill>
              </a:rPr>
              <a:t>, </a:t>
            </a:r>
            <a:r>
              <a:rPr lang="en-CA" b="1" dirty="0" smtClean="0">
                <a:solidFill>
                  <a:prstClr val="white"/>
                </a:solidFill>
              </a:rPr>
              <a:t>53.2W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13302" y="3171835"/>
            <a:ext cx="210095" cy="2100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2929" y="2359012"/>
            <a:ext cx="1915909" cy="646331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prstClr val="white"/>
                </a:solidFill>
              </a:rPr>
              <a:t>Woodlands, MB</a:t>
            </a:r>
            <a:br>
              <a:rPr lang="en-CA" b="1" dirty="0" smtClean="0">
                <a:solidFill>
                  <a:prstClr val="white"/>
                </a:solidFill>
              </a:rPr>
            </a:br>
            <a:r>
              <a:rPr lang="en-CA" b="1" dirty="0" smtClean="0">
                <a:solidFill>
                  <a:prstClr val="white"/>
                </a:solidFill>
              </a:rPr>
              <a:t>50.2N, 97.8W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942" y="3946352"/>
            <a:ext cx="1595309" cy="923330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prstClr val="white"/>
                </a:solidFill>
              </a:rPr>
              <a:t>Toronto, ON</a:t>
            </a:r>
            <a:br>
              <a:rPr lang="en-CA" b="1" dirty="0" smtClean="0">
                <a:solidFill>
                  <a:prstClr val="white"/>
                </a:solidFill>
              </a:rPr>
            </a:br>
            <a:r>
              <a:rPr lang="en-CA" b="1" dirty="0" smtClean="0">
                <a:solidFill>
                  <a:prstClr val="white"/>
                </a:solidFill>
              </a:rPr>
              <a:t>43.7N, 79.6W</a:t>
            </a:r>
          </a:p>
          <a:p>
            <a:pPr algn="ctr"/>
            <a:r>
              <a:rPr lang="en-CA" b="1" dirty="0" smtClean="0">
                <a:solidFill>
                  <a:prstClr val="white"/>
                </a:solidFill>
              </a:rPr>
              <a:t>(SOLMA)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7843" y="5418665"/>
            <a:ext cx="5987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prstClr val="black"/>
                </a:solidFill>
              </a:rPr>
              <a:t>1 SOLMA + CLDN site with radar coverage – Toronto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prstClr val="black"/>
                </a:solidFill>
              </a:rPr>
              <a:t>3 CLDN-only sites with radar coverage – W, central, 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3433" y="1583889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CA" sz="1200" b="1" dirty="0" smtClean="0">
                <a:solidFill>
                  <a:prstClr val="white"/>
                </a:solidFill>
                <a:ea typeface="+mn-ea"/>
                <a:cs typeface="Arial" charset="0"/>
              </a:rPr>
              <a:t>Courtesy NOAA</a:t>
            </a:r>
            <a:endParaRPr kumimoji="0" lang="en-US" sz="1200" b="1" dirty="0">
              <a:solidFill>
                <a:prstClr val="white"/>
              </a:solidFill>
              <a:ea typeface="+mn-ea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6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11" y="391840"/>
            <a:ext cx="8229600" cy="1143000"/>
          </a:xfrm>
        </p:spPr>
        <p:txBody>
          <a:bodyPr/>
          <a:lstStyle/>
          <a:p>
            <a:r>
              <a:rPr lang="en-CA" dirty="0" smtClean="0"/>
              <a:t>Methods – Matching Thresholds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156" y="1648178"/>
            <a:ext cx="7631288" cy="1661928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Relative Detection Efficiencies</a:t>
            </a:r>
            <a:r>
              <a:rPr lang="en-CA" b="1" dirty="0" smtClean="0"/>
              <a:t> </a:t>
            </a:r>
          </a:p>
          <a:p>
            <a:r>
              <a:rPr lang="en-CA" sz="1800" dirty="0" smtClean="0"/>
              <a:t>Using</a:t>
            </a:r>
            <a:r>
              <a:rPr lang="en-CA" sz="1800" b="1" dirty="0" smtClean="0"/>
              <a:t> CLDN and GLM </a:t>
            </a:r>
            <a:r>
              <a:rPr lang="en-CA" sz="1800" dirty="0" smtClean="0"/>
              <a:t>flashes over active 6-hr periods</a:t>
            </a:r>
          </a:p>
          <a:p>
            <a:r>
              <a:rPr lang="en-CA" sz="1800" dirty="0" smtClean="0"/>
              <a:t>Increased time and distance thresholds until no significant change in matches</a:t>
            </a:r>
          </a:p>
          <a:p>
            <a:r>
              <a:rPr lang="en-CA" sz="1800" dirty="0" smtClean="0"/>
              <a:t>Result:  0.5 s and 20 km radius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/>
          <a:stretch/>
        </p:blipFill>
        <p:spPr>
          <a:xfrm>
            <a:off x="862883" y="3310106"/>
            <a:ext cx="4412564" cy="324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8"/>
          <a:stretch/>
        </p:blipFill>
        <p:spPr>
          <a:xfrm>
            <a:off x="4708090" y="3310106"/>
            <a:ext cx="4255606" cy="32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0642" y="554881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20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97733" y="5918151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chemeClr val="bg1">
                    <a:lumMod val="50000"/>
                  </a:schemeClr>
                </a:solidFill>
              </a:rPr>
              <a:t>4 May 2018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8326" y="5918151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chemeClr val="bg1">
                    <a:lumMod val="50000"/>
                  </a:schemeClr>
                </a:solidFill>
              </a:rPr>
              <a:t>4 May 2018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43912" y="5362574"/>
            <a:ext cx="1085237" cy="790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667624" y="5362574"/>
            <a:ext cx="1019175" cy="790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1510" y="554881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0.5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1086" y="1043187"/>
            <a:ext cx="70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West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62782" y="139963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Central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03846" y="20348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44910" y="26875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East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81850" y="923925"/>
            <a:ext cx="466725" cy="214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0625" y="3066385"/>
            <a:ext cx="1123950" cy="288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14575" y="2762250"/>
            <a:ext cx="1190625" cy="319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05350" y="3066385"/>
            <a:ext cx="1123950" cy="288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86600" y="3066385"/>
            <a:ext cx="1123950" cy="2886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90625" y="5972175"/>
            <a:ext cx="2314575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6600" y="5972174"/>
            <a:ext cx="1123950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19650" y="5986463"/>
            <a:ext cx="1009650" cy="147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61264" y="1768970"/>
            <a:ext cx="178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16 Cases Total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5514975" y="3056859"/>
            <a:ext cx="1866900" cy="3401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983140"/>
            <a:ext cx="29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CLDN &gt; SOLMA &gt; GLM-16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8725" y="2790825"/>
            <a:ext cx="1123950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1100" y="5991225"/>
            <a:ext cx="1123950" cy="31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09899" y="2790825"/>
            <a:ext cx="466725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05275" y="2790825"/>
            <a:ext cx="542925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48275" y="2790825"/>
            <a:ext cx="542925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19850" y="2790825"/>
            <a:ext cx="542925" cy="316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47985" y="5991225"/>
            <a:ext cx="561975" cy="31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19850" y="5989278"/>
            <a:ext cx="561975" cy="319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48275" y="5996856"/>
            <a:ext cx="561975" cy="135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10686" y="5996856"/>
            <a:ext cx="561975" cy="135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62725" y="962025"/>
            <a:ext cx="495300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15890" y="4271211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 smtClean="0"/>
              <a:t>CLDN /</a:t>
            </a:r>
            <a:br>
              <a:rPr lang="en-CA" sz="1400" dirty="0" smtClean="0"/>
            </a:br>
            <a:r>
              <a:rPr lang="en-CA" sz="1400" dirty="0" smtClean="0"/>
              <a:t>GLM-16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026995" y="4271211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 smtClean="0"/>
              <a:t>SOLMA </a:t>
            </a:r>
            <a:br>
              <a:rPr lang="en-CA" sz="1400" dirty="0" smtClean="0"/>
            </a:br>
            <a:r>
              <a:rPr lang="en-CA" sz="1400" dirty="0" smtClean="0"/>
              <a:t>/ GLM-16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113824" y="6132153"/>
            <a:ext cx="902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 smtClean="0"/>
              <a:t>SOLMA /</a:t>
            </a:r>
            <a:br>
              <a:rPr lang="en-CA" sz="1400" dirty="0" smtClean="0"/>
            </a:br>
            <a:r>
              <a:rPr lang="en-CA" sz="1400" dirty="0" smtClean="0"/>
              <a:t>CLDN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79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66" r="16728" b="8088"/>
          <a:stretch/>
        </p:blipFill>
        <p:spPr>
          <a:xfrm>
            <a:off x="920770" y="1464029"/>
            <a:ext cx="4482000" cy="3536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11" y="391840"/>
            <a:ext cx="8229600" cy="1143000"/>
          </a:xfrm>
        </p:spPr>
        <p:txBody>
          <a:bodyPr/>
          <a:lstStyle/>
          <a:p>
            <a:r>
              <a:rPr lang="en-CA" sz="3200" dirty="0" smtClean="0"/>
              <a:t>WEST – 20 May 2018 @ Holyrood, NL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667624" y="5362574"/>
            <a:ext cx="1019175" cy="790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308" y="5127303"/>
            <a:ext cx="29995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Weak storms</a:t>
            </a:r>
          </a:p>
          <a:p>
            <a:endParaRPr lang="en-CA" sz="800" dirty="0" smtClean="0"/>
          </a:p>
          <a:p>
            <a:r>
              <a:rPr lang="en-CA" dirty="0" smtClean="0"/>
              <a:t>Low echo tops 6-8 km</a:t>
            </a:r>
          </a:p>
          <a:p>
            <a:endParaRPr lang="en-CA" sz="800" dirty="0"/>
          </a:p>
          <a:p>
            <a:r>
              <a:rPr lang="en-CA" dirty="0" smtClean="0"/>
              <a:t>GLM displacement ~10 km </a:t>
            </a:r>
            <a:br>
              <a:rPr lang="en-CA" dirty="0" smtClean="0"/>
            </a:br>
            <a:r>
              <a:rPr lang="en-CA" dirty="0" smtClean="0"/>
              <a:t>towards subpoint (to SE)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833812" y="1582215"/>
            <a:ext cx="643643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749111" y="162615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50 km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66839" y="61736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GLM &gt;&gt; CLDN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1459" y="1985347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Evening</a:t>
            </a:r>
          </a:p>
          <a:p>
            <a:pPr algn="ctr"/>
            <a:r>
              <a:rPr lang="en-CA" dirty="0" smtClean="0"/>
              <a:t>20:30 LT</a:t>
            </a:r>
            <a:br>
              <a:rPr lang="en-CA" dirty="0" smtClean="0"/>
            </a:br>
            <a:r>
              <a:rPr lang="en-CA" dirty="0" smtClean="0"/>
              <a:t>0230 UTC</a:t>
            </a:r>
          </a:p>
          <a:p>
            <a:pPr algn="ctr"/>
            <a:r>
              <a:rPr lang="en-CA" dirty="0" smtClean="0"/>
              <a:t>10-min period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61292" r="32914" b="8262"/>
          <a:stretch/>
        </p:blipFill>
        <p:spPr>
          <a:xfrm>
            <a:off x="4451739" y="4039825"/>
            <a:ext cx="4482000" cy="2626292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>
            <a:off x="2827421" y="4439653"/>
            <a:ext cx="1650034" cy="22340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3416968" y="3814011"/>
            <a:ext cx="5534406" cy="225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656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32" r="16153" b="7102"/>
          <a:stretch/>
        </p:blipFill>
        <p:spPr>
          <a:xfrm>
            <a:off x="923275" y="1444612"/>
            <a:ext cx="4482000" cy="35800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" t="53921" r="71827" b="25498"/>
          <a:stretch/>
        </p:blipFill>
        <p:spPr>
          <a:xfrm>
            <a:off x="4477455" y="3741254"/>
            <a:ext cx="4482000" cy="293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11" y="391840"/>
            <a:ext cx="8229600" cy="1143000"/>
          </a:xfrm>
        </p:spPr>
        <p:txBody>
          <a:bodyPr/>
          <a:lstStyle/>
          <a:p>
            <a:r>
              <a:rPr lang="en-CA" sz="2800" dirty="0" smtClean="0"/>
              <a:t>CENTRAL – 14 June 2018 @ Woodlands, MB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935307" y="5127303"/>
            <a:ext cx="31085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Supercells with baseball hail</a:t>
            </a:r>
          </a:p>
          <a:p>
            <a:endParaRPr lang="en-CA" sz="800" dirty="0" smtClean="0"/>
          </a:p>
          <a:p>
            <a:r>
              <a:rPr lang="en-CA" dirty="0" smtClean="0"/>
              <a:t>High echo tops 12-19 km</a:t>
            </a:r>
          </a:p>
          <a:p>
            <a:endParaRPr lang="en-CA" sz="800" dirty="0"/>
          </a:p>
          <a:p>
            <a:r>
              <a:rPr lang="en-CA" dirty="0" smtClean="0"/>
              <a:t>GLM displacement ~6 km </a:t>
            </a:r>
            <a:br>
              <a:rPr lang="en-CA" dirty="0" smtClean="0"/>
            </a:br>
            <a:r>
              <a:rPr lang="en-CA" dirty="0" smtClean="0"/>
              <a:t>away from subpoint (to NW)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604960" y="4485027"/>
            <a:ext cx="50958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453232" y="452365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50 km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310359" y="4223084"/>
            <a:ext cx="3167096" cy="24506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1825168" y="3332747"/>
            <a:ext cx="7126206" cy="4085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471457" y="1841652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Evening </a:t>
            </a:r>
            <a:br>
              <a:rPr lang="en-CA" dirty="0" smtClean="0"/>
            </a:br>
            <a:r>
              <a:rPr lang="en-CA" dirty="0" smtClean="0"/>
              <a:t>17:00 LT</a:t>
            </a:r>
            <a:br>
              <a:rPr lang="en-CA" dirty="0" smtClean="0"/>
            </a:br>
            <a:r>
              <a:rPr lang="en-CA" dirty="0" smtClean="0"/>
              <a:t>2300 UTC</a:t>
            </a:r>
          </a:p>
          <a:p>
            <a:pPr algn="ctr"/>
            <a:r>
              <a:rPr lang="en-CA" dirty="0" smtClean="0"/>
              <a:t>10-min </a:t>
            </a:r>
            <a:r>
              <a:rPr lang="en-CA" dirty="0"/>
              <a:t>period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5228162" y="4821909"/>
            <a:ext cx="1498374" cy="1554828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2256" y="5842879"/>
            <a:ext cx="80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>
                <a:solidFill>
                  <a:schemeClr val="bg1"/>
                </a:solidFill>
              </a:rPr>
              <a:t>No </a:t>
            </a:r>
            <a:br>
              <a:rPr lang="en-CA" sz="2000" dirty="0" smtClean="0">
                <a:solidFill>
                  <a:schemeClr val="bg1"/>
                </a:solidFill>
              </a:rPr>
            </a:br>
            <a:r>
              <a:rPr lang="en-CA" sz="2000" dirty="0" smtClean="0">
                <a:solidFill>
                  <a:schemeClr val="bg1"/>
                </a:solidFill>
              </a:rPr>
              <a:t>GLM!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57842" y="5957458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2000" dirty="0" smtClean="0">
                <a:solidFill>
                  <a:schemeClr val="bg1"/>
                </a:solidFill>
              </a:rPr>
              <a:t>‘optical </a:t>
            </a:r>
            <a:br>
              <a:rPr lang="en-CA" sz="2000" dirty="0" smtClean="0">
                <a:solidFill>
                  <a:schemeClr val="bg1"/>
                </a:solidFill>
              </a:rPr>
            </a:br>
            <a:r>
              <a:rPr lang="en-CA" sz="2000" dirty="0" smtClean="0">
                <a:solidFill>
                  <a:schemeClr val="bg1"/>
                </a:solidFill>
              </a:rPr>
              <a:t>extension’?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7" r="16085" b="9247"/>
          <a:stretch/>
        </p:blipFill>
        <p:spPr>
          <a:xfrm>
            <a:off x="935308" y="1445266"/>
            <a:ext cx="4482000" cy="3405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11" y="391840"/>
            <a:ext cx="8229600" cy="1143000"/>
          </a:xfrm>
        </p:spPr>
        <p:txBody>
          <a:bodyPr/>
          <a:lstStyle/>
          <a:p>
            <a:r>
              <a:rPr lang="en-CA" sz="3200" dirty="0" smtClean="0"/>
              <a:t>SOUTH – 16 </a:t>
            </a:r>
            <a:r>
              <a:rPr lang="en-CA" sz="3200" dirty="0"/>
              <a:t>Jul </a:t>
            </a:r>
            <a:r>
              <a:rPr lang="en-CA" sz="3200" dirty="0" smtClean="0"/>
              <a:t>2018 @ Toronto, ON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667624" y="5362574"/>
            <a:ext cx="1019175" cy="790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308" y="5127303"/>
            <a:ext cx="28712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Weak storms</a:t>
            </a:r>
          </a:p>
          <a:p>
            <a:endParaRPr lang="en-CA" sz="800" dirty="0" smtClean="0"/>
          </a:p>
          <a:p>
            <a:r>
              <a:rPr lang="en-CA" dirty="0" smtClean="0"/>
              <a:t>Echo tops 8-12 km</a:t>
            </a:r>
          </a:p>
          <a:p>
            <a:endParaRPr lang="en-CA" sz="800" dirty="0"/>
          </a:p>
          <a:p>
            <a:r>
              <a:rPr lang="en-CA" dirty="0" smtClean="0"/>
              <a:t>GLM displacement ~1 km </a:t>
            </a:r>
            <a:br>
              <a:rPr lang="en-CA" dirty="0" smtClean="0"/>
            </a:br>
            <a:r>
              <a:rPr lang="en-CA" dirty="0" smtClean="0"/>
              <a:t>toward subpoint (to S)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079958" y="4743200"/>
            <a:ext cx="114196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256452" y="436265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50 km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419726" y="4362656"/>
            <a:ext cx="3057729" cy="2311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840832" y="3400461"/>
            <a:ext cx="2636623" cy="233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066839" y="61736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GLM &gt;&gt; CLDN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1456" y="1675672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Daytime </a:t>
            </a:r>
            <a:br>
              <a:rPr lang="en-CA" dirty="0" smtClean="0"/>
            </a:br>
            <a:r>
              <a:rPr lang="en-CA" dirty="0" smtClean="0"/>
              <a:t>13:00 LT</a:t>
            </a:r>
            <a:br>
              <a:rPr lang="en-CA" dirty="0" smtClean="0"/>
            </a:br>
            <a:r>
              <a:rPr lang="en-CA" dirty="0" smtClean="0"/>
              <a:t>1700 UTC</a:t>
            </a:r>
          </a:p>
          <a:p>
            <a:pPr algn="ctr"/>
            <a:r>
              <a:rPr lang="en-CA" dirty="0" smtClean="0"/>
              <a:t>10-min </a:t>
            </a:r>
            <a:r>
              <a:rPr lang="en-CA" dirty="0"/>
              <a:t>period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" t="58396" r="72105" b="16068"/>
          <a:stretch/>
        </p:blipFill>
        <p:spPr>
          <a:xfrm>
            <a:off x="4469374" y="3400461"/>
            <a:ext cx="4482000" cy="32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7" r="16085" b="9247"/>
          <a:stretch/>
        </p:blipFill>
        <p:spPr>
          <a:xfrm>
            <a:off x="935308" y="1445266"/>
            <a:ext cx="4482000" cy="3405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11" y="391840"/>
            <a:ext cx="8229600" cy="1143000"/>
          </a:xfrm>
        </p:spPr>
        <p:txBody>
          <a:bodyPr/>
          <a:lstStyle/>
          <a:p>
            <a:r>
              <a:rPr lang="en-CA" sz="3200" dirty="0" smtClean="0"/>
              <a:t>SOUTH – 16 </a:t>
            </a:r>
            <a:r>
              <a:rPr lang="en-CA" sz="3200" dirty="0"/>
              <a:t>Jul </a:t>
            </a:r>
            <a:r>
              <a:rPr lang="en-CA" sz="3200" dirty="0" smtClean="0"/>
              <a:t>2018 @ Toronto, ON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667624" y="5362574"/>
            <a:ext cx="1019175" cy="790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308" y="5127303"/>
            <a:ext cx="28712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Weak storms</a:t>
            </a:r>
          </a:p>
          <a:p>
            <a:endParaRPr lang="en-CA" sz="800" dirty="0" smtClean="0"/>
          </a:p>
          <a:p>
            <a:r>
              <a:rPr lang="en-CA" dirty="0" smtClean="0"/>
              <a:t>Echo tops 8-12 km</a:t>
            </a:r>
          </a:p>
          <a:p>
            <a:endParaRPr lang="en-CA" sz="800" dirty="0"/>
          </a:p>
          <a:p>
            <a:r>
              <a:rPr lang="en-CA" dirty="0" smtClean="0"/>
              <a:t>GLM displacement ~1 km </a:t>
            </a:r>
            <a:br>
              <a:rPr lang="en-CA" dirty="0" smtClean="0"/>
            </a:br>
            <a:r>
              <a:rPr lang="en-CA" dirty="0" smtClean="0"/>
              <a:t>toward subpoint (to S)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2079958" y="4743200"/>
            <a:ext cx="114196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256452" y="436265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50 km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419726" y="4362656"/>
            <a:ext cx="3057729" cy="2311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1840832" y="3400461"/>
            <a:ext cx="2636623" cy="233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066839" y="61736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GLM &gt;&gt; CLDN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1456" y="1675672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Daytime </a:t>
            </a:r>
            <a:br>
              <a:rPr lang="en-CA" dirty="0" smtClean="0"/>
            </a:br>
            <a:r>
              <a:rPr lang="en-CA" dirty="0" smtClean="0"/>
              <a:t>13:00 LT</a:t>
            </a:r>
            <a:br>
              <a:rPr lang="en-CA" dirty="0" smtClean="0"/>
            </a:br>
            <a:r>
              <a:rPr lang="en-CA" dirty="0" smtClean="0"/>
              <a:t>1700 UTC</a:t>
            </a:r>
          </a:p>
          <a:p>
            <a:pPr algn="ctr"/>
            <a:r>
              <a:rPr lang="en-CA" dirty="0" smtClean="0"/>
              <a:t>10-min </a:t>
            </a:r>
            <a:r>
              <a:rPr lang="en-CA" dirty="0"/>
              <a:t>period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" t="58070" r="72309" b="15589"/>
          <a:stretch/>
        </p:blipFill>
        <p:spPr>
          <a:xfrm>
            <a:off x="4462042" y="3372004"/>
            <a:ext cx="4424135" cy="33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508000"/>
            <a:ext cx="8229600" cy="823639"/>
          </a:xfrm>
        </p:spPr>
        <p:txBody>
          <a:bodyPr/>
          <a:lstStyle/>
          <a:p>
            <a:r>
              <a:rPr lang="en-US" sz="4000" dirty="0" smtClean="0"/>
              <a:t>Outline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688" y="1573619"/>
            <a:ext cx="7587244" cy="4646558"/>
          </a:xfrm>
        </p:spPr>
        <p:txBody>
          <a:bodyPr/>
          <a:lstStyle/>
          <a:p>
            <a:r>
              <a:rPr lang="en-CA" dirty="0" smtClean="0"/>
              <a:t>Canadian Context</a:t>
            </a:r>
            <a:endParaRPr lang="en-US" dirty="0" smtClean="0"/>
          </a:p>
          <a:p>
            <a:pPr lvl="1"/>
            <a:r>
              <a:rPr lang="en-CA" dirty="0" smtClean="0"/>
              <a:t>Data sources</a:t>
            </a:r>
            <a:endParaRPr lang="en-US" dirty="0" smtClean="0"/>
          </a:p>
          <a:p>
            <a:pPr lvl="1"/>
            <a:r>
              <a:rPr lang="en-US" dirty="0"/>
              <a:t>GLM validation </a:t>
            </a:r>
            <a:r>
              <a:rPr lang="en-US" dirty="0" smtClean="0"/>
              <a:t>strategy</a:t>
            </a:r>
            <a:endParaRPr lang="en-US" dirty="0"/>
          </a:p>
          <a:p>
            <a:pPr lvl="1"/>
            <a:r>
              <a:rPr lang="en-CA" dirty="0" smtClean="0"/>
              <a:t>Limitations</a:t>
            </a:r>
            <a:endParaRPr lang="en-US" dirty="0" smtClean="0"/>
          </a:p>
          <a:p>
            <a:r>
              <a:rPr lang="en-CA" dirty="0" smtClean="0"/>
              <a:t>Methods</a:t>
            </a:r>
            <a:endParaRPr lang="en-CA" sz="1800" dirty="0" smtClean="0"/>
          </a:p>
          <a:p>
            <a:pPr lvl="1"/>
            <a:r>
              <a:rPr lang="en-CA" sz="1800" dirty="0" smtClean="0"/>
              <a:t>‘Deep dives’ in four domains</a:t>
            </a:r>
          </a:p>
          <a:p>
            <a:pPr lvl="1"/>
            <a:r>
              <a:rPr lang="en-CA" sz="1800" dirty="0" smtClean="0"/>
              <a:t>Choice </a:t>
            </a:r>
            <a:r>
              <a:rPr lang="en-CA" sz="1800" dirty="0" smtClean="0"/>
              <a:t>of matching thresholds</a:t>
            </a:r>
          </a:p>
          <a:p>
            <a:r>
              <a:rPr lang="en-CA" dirty="0" smtClean="0"/>
              <a:t>Results</a:t>
            </a:r>
          </a:p>
          <a:p>
            <a:pPr lvl="1"/>
            <a:r>
              <a:rPr lang="en-CA" sz="1800" dirty="0" smtClean="0"/>
              <a:t>DE results </a:t>
            </a:r>
            <a:r>
              <a:rPr lang="en-CA" sz="1800" dirty="0" smtClean="0"/>
              <a:t>relative to CLDN / SOLMA</a:t>
            </a:r>
          </a:p>
          <a:p>
            <a:pPr lvl="1"/>
            <a:r>
              <a:rPr lang="en-CA" sz="1800" dirty="0" smtClean="0"/>
              <a:t>Case </a:t>
            </a:r>
            <a:r>
              <a:rPr lang="en-CA" sz="1800" dirty="0" smtClean="0"/>
              <a:t>studies by domain</a:t>
            </a:r>
            <a:endParaRPr lang="en-US" sz="1800" dirty="0" smtClean="0"/>
          </a:p>
          <a:p>
            <a:r>
              <a:rPr lang="en-US" dirty="0" smtClean="0"/>
              <a:t>Summary</a:t>
            </a:r>
          </a:p>
          <a:p>
            <a:pPr lvl="1"/>
            <a:r>
              <a:rPr lang="en-US" sz="1800" dirty="0" smtClean="0"/>
              <a:t>Acknowledgments</a:t>
            </a:r>
          </a:p>
        </p:txBody>
      </p:sp>
    </p:spTree>
    <p:extLst>
      <p:ext uri="{BB962C8B-B14F-4D97-AF65-F5344CB8AC3E}">
        <p14:creationId xmlns:p14="http://schemas.microsoft.com/office/powerpoint/2010/main" val="6239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11" y="391840"/>
            <a:ext cx="8229600" cy="1143000"/>
          </a:xfrm>
        </p:spPr>
        <p:txBody>
          <a:bodyPr/>
          <a:lstStyle/>
          <a:p>
            <a:r>
              <a:rPr lang="en-CA" sz="3200" dirty="0" smtClean="0"/>
              <a:t>EAST – </a:t>
            </a:r>
            <a:r>
              <a:rPr lang="en-CA" sz="3200" dirty="0"/>
              <a:t>30 Jul </a:t>
            </a:r>
            <a:r>
              <a:rPr lang="en-CA" sz="3200" dirty="0" smtClean="0"/>
              <a:t>2018 @ Holyrood, NL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667624" y="5362574"/>
            <a:ext cx="1019175" cy="7905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46" r="16403" b="9075"/>
          <a:stretch/>
        </p:blipFill>
        <p:spPr>
          <a:xfrm>
            <a:off x="935308" y="1446260"/>
            <a:ext cx="4481279" cy="35067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5308" y="5127303"/>
            <a:ext cx="29803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Weak storms</a:t>
            </a:r>
          </a:p>
          <a:p>
            <a:endParaRPr lang="en-CA" sz="800" dirty="0" smtClean="0"/>
          </a:p>
          <a:p>
            <a:r>
              <a:rPr lang="en-CA" dirty="0" smtClean="0"/>
              <a:t>Echo tops 10-12 km</a:t>
            </a:r>
          </a:p>
          <a:p>
            <a:endParaRPr lang="en-CA" sz="800" dirty="0"/>
          </a:p>
          <a:p>
            <a:r>
              <a:rPr lang="en-CA" dirty="0" smtClean="0"/>
              <a:t>GLM displacement ~5 km </a:t>
            </a:r>
            <a:br>
              <a:rPr lang="en-CA" dirty="0" smtClean="0"/>
            </a:br>
            <a:r>
              <a:rPr lang="en-CA" dirty="0" smtClean="0"/>
              <a:t>toward subpoint (to SW)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04" t="46007" r="39079" b="24331"/>
          <a:stretch/>
        </p:blipFill>
        <p:spPr>
          <a:xfrm>
            <a:off x="4477455" y="3232228"/>
            <a:ext cx="4473919" cy="344147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>
            <a:off x="4019550" y="1581150"/>
            <a:ext cx="953205" cy="952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121964" y="162508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50 km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752725" y="4000500"/>
            <a:ext cx="1724730" cy="26732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3915611" y="2825413"/>
            <a:ext cx="5035763" cy="4068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066839" y="61736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GLM &gt;&gt; CLDN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1457" y="1625084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Daytime </a:t>
            </a:r>
            <a:br>
              <a:rPr lang="en-CA" dirty="0" smtClean="0"/>
            </a:br>
            <a:r>
              <a:rPr lang="en-CA" dirty="0" smtClean="0"/>
              <a:t>15:30 LT</a:t>
            </a:r>
            <a:br>
              <a:rPr lang="en-CA" dirty="0" smtClean="0"/>
            </a:br>
            <a:r>
              <a:rPr lang="en-CA" dirty="0" smtClean="0"/>
              <a:t>1900 UTC</a:t>
            </a:r>
          </a:p>
          <a:p>
            <a:pPr algn="ctr"/>
            <a:r>
              <a:rPr lang="en-CA" dirty="0" smtClean="0"/>
              <a:t>10-min </a:t>
            </a:r>
            <a:r>
              <a:rPr lang="en-CA" dirty="0"/>
              <a:t>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9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869074" y="5957019"/>
            <a:ext cx="8161890" cy="90098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557" y="1401430"/>
            <a:ext cx="3679292" cy="3307176"/>
          </a:xfrm>
        </p:spPr>
        <p:txBody>
          <a:bodyPr/>
          <a:lstStyle/>
          <a:p>
            <a:pPr marL="0" indent="0">
              <a:buNone/>
            </a:pPr>
            <a:r>
              <a:rPr lang="en-CA" b="1" dirty="0" smtClean="0"/>
              <a:t>6 Sep </a:t>
            </a:r>
            <a:r>
              <a:rPr lang="en-CA" b="1" dirty="0" smtClean="0"/>
              <a:t>2018 N of Toronto</a:t>
            </a:r>
            <a:endParaRPr lang="en-CA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/>
              <a:t>Nighttime </a:t>
            </a:r>
            <a:r>
              <a:rPr lang="en-CA" sz="2000" dirty="0" smtClean="0"/>
              <a:t>(~10 </a:t>
            </a:r>
            <a:r>
              <a:rPr lang="en-CA" sz="2000" dirty="0"/>
              <a:t>PM local)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 smtClean="0"/>
              <a:t>Northern edge of </a:t>
            </a:r>
            <a:r>
              <a:rPr lang="en-CA" sz="2000" dirty="0" smtClean="0"/>
              <a:t>LMA</a:t>
            </a:r>
            <a:endParaRPr lang="en-CA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 smtClean="0"/>
              <a:t>Low echo top </a:t>
            </a:r>
            <a:r>
              <a:rPr lang="en-CA" sz="2000" dirty="0" smtClean="0"/>
              <a:t>~9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 smtClean="0"/>
              <a:t>SOLMA</a:t>
            </a:r>
            <a:r>
              <a:rPr lang="en-CA" sz="2000" dirty="0" smtClean="0"/>
              <a:t>: </a:t>
            </a:r>
            <a:r>
              <a:rPr lang="en-CA" sz="2000" b="1" dirty="0" smtClean="0"/>
              <a:t>one</a:t>
            </a:r>
            <a:r>
              <a:rPr lang="en-CA" sz="2000" dirty="0" smtClean="0"/>
              <a:t> 0.7s flash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 smtClean="0"/>
              <a:t>CLDN: </a:t>
            </a:r>
            <a:r>
              <a:rPr lang="en-CA" sz="2000" b="1" dirty="0" smtClean="0"/>
              <a:t>six</a:t>
            </a:r>
            <a:r>
              <a:rPr lang="en-CA" sz="2000" dirty="0" smtClean="0"/>
              <a:t> single-stroke flashes (-CG, 5 IC)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000" dirty="0" smtClean="0"/>
              <a:t>GLM: </a:t>
            </a:r>
            <a:r>
              <a:rPr lang="en-CA" sz="2000" b="1" dirty="0" smtClean="0"/>
              <a:t>one</a:t>
            </a:r>
            <a:r>
              <a:rPr lang="en-CA" sz="2000" dirty="0" smtClean="0"/>
              <a:t> 0.7s flash, </a:t>
            </a:r>
            <a:br>
              <a:rPr lang="en-CA" sz="2000" dirty="0" smtClean="0"/>
            </a:br>
            <a:r>
              <a:rPr lang="en-CA" sz="2000" dirty="0" smtClean="0"/>
              <a:t>49 groups, 182 events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792124" y="1459373"/>
            <a:ext cx="4238840" cy="5270291"/>
            <a:chOff x="879547" y="1459373"/>
            <a:chExt cx="4238840" cy="5270291"/>
          </a:xfrm>
        </p:grpSpPr>
        <p:pic>
          <p:nvPicPr>
            <p:cNvPr id="1026" name="Picture 2" descr="C:\Users\davidsi\Desktop\Lightning\Sep6GLM\C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547" y="1459373"/>
              <a:ext cx="4238840" cy="5270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385766" y="1614091"/>
              <a:ext cx="5755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 smtClean="0">
                  <a:solidFill>
                    <a:prstClr val="white">
                      <a:lumMod val="75000"/>
                    </a:prstClr>
                  </a:solidFill>
                  <a:latin typeface="Arial"/>
                  <a:ea typeface="+mn-ea"/>
                  <a:cs typeface="Arial" charset="0"/>
                </a:rPr>
                <a:t>Time</a:t>
              </a:r>
              <a:endParaRPr kumimoji="0" lang="en-US" sz="1400" dirty="0">
                <a:solidFill>
                  <a:prstClr val="white">
                    <a:lumMod val="75000"/>
                  </a:prstClr>
                </a:solidFill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47484" y="2779772"/>
              <a:ext cx="772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 smtClean="0">
                  <a:solidFill>
                    <a:prstClr val="white">
                      <a:lumMod val="75000"/>
                    </a:prstClr>
                  </a:solidFill>
                  <a:latin typeface="Arial"/>
                  <a:ea typeface="+mn-ea"/>
                  <a:cs typeface="Arial" charset="0"/>
                </a:rPr>
                <a:t>Vertical</a:t>
              </a:r>
              <a:endParaRPr kumimoji="0" lang="en-US" sz="1400" dirty="0">
                <a:solidFill>
                  <a:prstClr val="white">
                    <a:lumMod val="75000"/>
                  </a:prstClr>
                </a:solidFill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5400000">
              <a:off x="4420248" y="5909698"/>
              <a:ext cx="772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 smtClean="0">
                  <a:solidFill>
                    <a:prstClr val="white">
                      <a:lumMod val="75000"/>
                    </a:prstClr>
                  </a:solidFill>
                  <a:latin typeface="Arial"/>
                  <a:ea typeface="+mn-ea"/>
                  <a:cs typeface="Arial" charset="0"/>
                </a:rPr>
                <a:t>Vertical</a:t>
              </a:r>
              <a:endParaRPr kumimoji="0" lang="en-US" sz="1400" dirty="0">
                <a:solidFill>
                  <a:prstClr val="white">
                    <a:lumMod val="75000"/>
                  </a:prstClr>
                </a:solidFill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42273" y="4094518"/>
              <a:ext cx="979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CA" sz="1400" dirty="0" smtClean="0">
                  <a:solidFill>
                    <a:srgbClr val="BFBFBF"/>
                  </a:solidFill>
                  <a:latin typeface="Arial"/>
                  <a:ea typeface="+mn-ea"/>
                  <a:cs typeface="Arial" charset="0"/>
                </a:rPr>
                <a:t>Plan View</a:t>
              </a:r>
              <a:endParaRPr kumimoji="0" lang="en-US" sz="1400" dirty="0">
                <a:solidFill>
                  <a:srgbClr val="BFBFBF"/>
                </a:solidFill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622" y="391842"/>
            <a:ext cx="8229600" cy="1143000"/>
          </a:xfrm>
        </p:spPr>
        <p:txBody>
          <a:bodyPr/>
          <a:lstStyle/>
          <a:p>
            <a:r>
              <a:rPr lang="en-US" dirty="0" smtClean="0"/>
              <a:t>SOUTH - Single Visible CG Flash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85" y="4729872"/>
            <a:ext cx="3808185" cy="200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4813111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BFBFBF"/>
                </a:solidFill>
              </a:rPr>
              <a:t>Visual CG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622" y="391842"/>
            <a:ext cx="8229600" cy="1143000"/>
          </a:xfrm>
        </p:spPr>
        <p:txBody>
          <a:bodyPr/>
          <a:lstStyle/>
          <a:p>
            <a:r>
              <a:rPr lang="en-US" dirty="0" smtClean="0"/>
              <a:t>Single </a:t>
            </a:r>
            <a:r>
              <a:rPr lang="en-US" dirty="0" smtClean="0"/>
              <a:t>Flash – SOLMA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580" y="1424996"/>
            <a:ext cx="6483600" cy="528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0580" y="327482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Dashcam</a:t>
            </a:r>
            <a:endParaRPr 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4350" y="3350413"/>
            <a:ext cx="1043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SOLMA </a:t>
            </a:r>
            <a:br>
              <a:rPr lang="en-CA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</a:t>
            </a:r>
            <a:endParaRPr 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1603" y="2704082"/>
            <a:ext cx="1073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SOLMA </a:t>
            </a:r>
            <a:br>
              <a:rPr lang="en-CA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</a:t>
            </a:r>
            <a:endParaRPr lang="en-US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16768" y="6203623"/>
            <a:ext cx="1287379" cy="369332"/>
            <a:chOff x="1816768" y="6203623"/>
            <a:chExt cx="1287379" cy="36933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816768" y="6572955"/>
              <a:ext cx="128737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2021875" y="620362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12 km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8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622" y="391842"/>
            <a:ext cx="8229600" cy="1143000"/>
          </a:xfrm>
        </p:spPr>
        <p:txBody>
          <a:bodyPr/>
          <a:lstStyle/>
          <a:p>
            <a:r>
              <a:rPr lang="en-US" dirty="0" smtClean="0"/>
              <a:t>Single </a:t>
            </a:r>
            <a:r>
              <a:rPr lang="en-US" dirty="0" smtClean="0"/>
              <a:t>Flash – CLDN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90" y="1428560"/>
            <a:ext cx="6480000" cy="527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0580" y="327482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Dashcam</a:t>
            </a:r>
            <a:endParaRPr 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2755" y="3780174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CLDN ICs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6011" y="290549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CLDN -CG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16768" y="6203623"/>
            <a:ext cx="1287379" cy="369332"/>
            <a:chOff x="1816768" y="6203623"/>
            <a:chExt cx="1287379" cy="369332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1816768" y="6572955"/>
              <a:ext cx="128737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2021875" y="620362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12 km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10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622" y="391842"/>
            <a:ext cx="8229600" cy="1143000"/>
          </a:xfrm>
        </p:spPr>
        <p:txBody>
          <a:bodyPr/>
          <a:lstStyle/>
          <a:p>
            <a:r>
              <a:rPr lang="en-US" dirty="0" smtClean="0"/>
              <a:t>Single </a:t>
            </a:r>
            <a:r>
              <a:rPr lang="en-US" dirty="0" smtClean="0"/>
              <a:t>Flash – GLM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73" y="1424764"/>
            <a:ext cx="6487200" cy="528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684047" y="4148138"/>
            <a:ext cx="976312" cy="1047750"/>
            <a:chOff x="6167438" y="4743450"/>
            <a:chExt cx="976312" cy="1047750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6167438" y="474345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6215063" y="575310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6167438" y="47434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7096125" y="47815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5731672" y="5157788"/>
            <a:ext cx="976312" cy="1047750"/>
            <a:chOff x="6167438" y="4743450"/>
            <a:chExt cx="976312" cy="1047750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6167438" y="474345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215063" y="575310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167438" y="47434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7096125" y="47815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4802985" y="5119688"/>
            <a:ext cx="976312" cy="1047750"/>
            <a:chOff x="6167438" y="4743450"/>
            <a:chExt cx="976312" cy="104775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6167438" y="474345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6215063" y="575310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6167438" y="47434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7096125" y="47815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6612734" y="4186238"/>
            <a:ext cx="976312" cy="1047750"/>
            <a:chOff x="6167438" y="4743450"/>
            <a:chExt cx="976312" cy="1047750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6167438" y="474345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6215063" y="575310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6167438" y="47434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7096125" y="47815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5636422" y="3138488"/>
            <a:ext cx="976312" cy="1047750"/>
            <a:chOff x="6167438" y="4743450"/>
            <a:chExt cx="976312" cy="1047750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6167438" y="474345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6215063" y="575310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6167438" y="47434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7096125" y="47815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33"/>
          <p:cNvGrpSpPr/>
          <p:nvPr/>
        </p:nvGrpSpPr>
        <p:grpSpPr>
          <a:xfrm>
            <a:off x="4707735" y="3103610"/>
            <a:ext cx="976312" cy="1047750"/>
            <a:chOff x="6167438" y="4743450"/>
            <a:chExt cx="976312" cy="1047750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6167438" y="474345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6215063" y="5753100"/>
              <a:ext cx="928687" cy="381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6167438" y="47434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7096125" y="4781550"/>
              <a:ext cx="47625" cy="10096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TextBox 38"/>
          <p:cNvSpPr txBox="1"/>
          <p:nvPr/>
        </p:nvSpPr>
        <p:spPr>
          <a:xfrm>
            <a:off x="1690580" y="327482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Dashcam</a:t>
            </a:r>
            <a:endParaRPr 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204" y="4329797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FF00FF"/>
                </a:solidFill>
              </a:rPr>
              <a:t>GLM </a:t>
            </a:r>
            <a:br>
              <a:rPr lang="en-CA" b="1" dirty="0" smtClean="0">
                <a:solidFill>
                  <a:srgbClr val="FF00FF"/>
                </a:solidFill>
              </a:rPr>
            </a:br>
            <a:r>
              <a:rPr lang="en-CA" b="1" dirty="0" smtClean="0">
                <a:solidFill>
                  <a:srgbClr val="FF00FF"/>
                </a:solidFill>
              </a:rPr>
              <a:t>flash</a:t>
            </a:r>
            <a:endParaRPr lang="en-US" b="1" dirty="0">
              <a:solidFill>
                <a:srgbClr val="FF00FF"/>
              </a:solidFill>
            </a:endParaRPr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 bwMode="auto">
          <a:xfrm flipV="1">
            <a:off x="5552951" y="4497573"/>
            <a:ext cx="465077" cy="1553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6668259" y="3358247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rgbClr val="FF00FF"/>
                </a:solidFill>
              </a:rPr>
              <a:t>GLM </a:t>
            </a:r>
            <a:br>
              <a:rPr lang="en-CA" dirty="0" smtClean="0">
                <a:solidFill>
                  <a:srgbClr val="FF00FF"/>
                </a:solidFill>
              </a:rPr>
            </a:br>
            <a:r>
              <a:rPr lang="en-CA" dirty="0" smtClean="0">
                <a:solidFill>
                  <a:srgbClr val="FF00FF"/>
                </a:solidFill>
              </a:rPr>
              <a:t>events</a:t>
            </a:r>
            <a:endParaRPr lang="en-US" dirty="0">
              <a:solidFill>
                <a:srgbClr val="FF00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816768" y="6203623"/>
            <a:ext cx="1287379" cy="369332"/>
            <a:chOff x="1816768" y="6203623"/>
            <a:chExt cx="1287379" cy="369332"/>
          </a:xfrm>
        </p:grpSpPr>
        <p:cxnSp>
          <p:nvCxnSpPr>
            <p:cNvPr id="41" name="Straight Connector 40"/>
            <p:cNvCxnSpPr/>
            <p:nvPr/>
          </p:nvCxnSpPr>
          <p:spPr bwMode="auto">
            <a:xfrm>
              <a:off x="1816768" y="6572955"/>
              <a:ext cx="128737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2021875" y="620362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12 km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622" y="391842"/>
            <a:ext cx="8229600" cy="1143000"/>
          </a:xfrm>
        </p:spPr>
        <p:txBody>
          <a:bodyPr/>
          <a:lstStyle/>
          <a:p>
            <a:r>
              <a:rPr lang="en-US" dirty="0" smtClean="0"/>
              <a:t>Single Flash Comparison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23" y="1424762"/>
            <a:ext cx="6485760" cy="528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690580" y="327482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Dashcam</a:t>
            </a:r>
            <a:endParaRPr lang="en-US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29221" y="2715319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SOLMA CG</a:t>
            </a:r>
            <a:endParaRPr lang="en-US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08421" y="353392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CLDN -CG</a:t>
            </a: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00309" y="457591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flash</a:t>
            </a:r>
            <a:endParaRPr lang="en-US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4289" y="4760582"/>
            <a:ext cx="3058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GLM ~11 </a:t>
            </a:r>
            <a:r>
              <a:rPr lang="en-CA" sz="2400" dirty="0" smtClean="0">
                <a:solidFill>
                  <a:schemeClr val="bg1"/>
                </a:solidFill>
              </a:rPr>
              <a:t>km to </a:t>
            </a:r>
            <a:r>
              <a:rPr lang="en-CA" sz="2400" dirty="0" smtClean="0">
                <a:solidFill>
                  <a:schemeClr val="bg1"/>
                </a:solidFill>
              </a:rPr>
              <a:t>SSW</a:t>
            </a:r>
          </a:p>
          <a:p>
            <a:r>
              <a:rPr lang="en-CA" sz="2400" dirty="0" smtClean="0">
                <a:solidFill>
                  <a:schemeClr val="bg1"/>
                </a:solidFill>
              </a:rPr>
              <a:t>(part parallax /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part side of cloud)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16768" y="6203623"/>
            <a:ext cx="1287379" cy="369332"/>
            <a:chOff x="1816768" y="6203623"/>
            <a:chExt cx="1287379" cy="369332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816768" y="6572955"/>
              <a:ext cx="128737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2021875" y="620362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12 km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7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530578"/>
            <a:ext cx="8229600" cy="801061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9465" y="1490870"/>
            <a:ext cx="6708679" cy="4874305"/>
          </a:xfrm>
        </p:spPr>
        <p:txBody>
          <a:bodyPr/>
          <a:lstStyle/>
          <a:p>
            <a:r>
              <a:rPr lang="en-CA" dirty="0" smtClean="0"/>
              <a:t>ECCC validation plan </a:t>
            </a:r>
            <a:r>
              <a:rPr lang="en-CA" dirty="0" smtClean="0"/>
              <a:t>focused </a:t>
            </a:r>
            <a:r>
              <a:rPr lang="en-CA" dirty="0" smtClean="0"/>
              <a:t>on ‘deep dives’ in four domains across Canada</a:t>
            </a:r>
          </a:p>
          <a:p>
            <a:r>
              <a:rPr lang="en-CA" dirty="0" smtClean="0"/>
              <a:t>Results:</a:t>
            </a:r>
            <a:endParaRPr lang="en-CA" dirty="0" smtClean="0"/>
          </a:p>
          <a:p>
            <a:pPr lvl="1"/>
            <a:r>
              <a:rPr lang="en-CA" dirty="0"/>
              <a:t>GLM </a:t>
            </a:r>
            <a:r>
              <a:rPr lang="en-CA" dirty="0" smtClean="0"/>
              <a:t>DE relative to CLDN varies with location but generally ~70% on average</a:t>
            </a:r>
          </a:p>
          <a:p>
            <a:pPr lvl="1"/>
            <a:r>
              <a:rPr lang="en-CA" dirty="0" smtClean="0"/>
              <a:t>GLM DE relative to SOLMA lower, </a:t>
            </a:r>
            <a:r>
              <a:rPr lang="en-CA" dirty="0" smtClean="0"/>
              <a:t>~50% on average (need to investigate further…)</a:t>
            </a:r>
          </a:p>
          <a:p>
            <a:pPr lvl="1"/>
            <a:r>
              <a:rPr lang="en-CA" dirty="0" smtClean="0"/>
              <a:t>Overly simple cloud height model results in displacements – improvement in works</a:t>
            </a:r>
          </a:p>
          <a:p>
            <a:pPr lvl="1"/>
            <a:r>
              <a:rPr lang="en-CA" dirty="0" smtClean="0"/>
              <a:t>Side of cloud displacements / ‘optical extension’ / excessive CLDN IC flash artifacts are concerns</a:t>
            </a:r>
            <a:endParaRPr lang="en-CA" dirty="0" smtClean="0"/>
          </a:p>
          <a:p>
            <a:r>
              <a:rPr lang="en-CA" dirty="0" smtClean="0"/>
              <a:t>Future work:</a:t>
            </a:r>
          </a:p>
          <a:p>
            <a:pPr lvl="1"/>
            <a:r>
              <a:rPr lang="en-CA" dirty="0" smtClean="0"/>
              <a:t>Compare GOES-17 GLM data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0223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530578"/>
            <a:ext cx="8229600" cy="801061"/>
          </a:xfrm>
        </p:spPr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023" y="1930399"/>
            <a:ext cx="6400800" cy="4207051"/>
          </a:xfrm>
        </p:spPr>
        <p:txBody>
          <a:bodyPr/>
          <a:lstStyle/>
          <a:p>
            <a:r>
              <a:rPr lang="en-CA" dirty="0" smtClean="0"/>
              <a:t>GLM:  Emma Hung, Aiming Wu, Ron Goodson, Arne Alfheim</a:t>
            </a:r>
          </a:p>
          <a:p>
            <a:endParaRPr lang="en-US" sz="800" b="1" dirty="0" smtClean="0"/>
          </a:p>
          <a:p>
            <a:r>
              <a:rPr lang="en-US" dirty="0" smtClean="0"/>
              <a:t>SOLMA: </a:t>
            </a:r>
            <a:r>
              <a:rPr lang="en-US" dirty="0"/>
              <a:t>Paul Krehbiel, Bill Rison, Dan Rodeheffer, </a:t>
            </a:r>
            <a:r>
              <a:rPr lang="en-US" dirty="0" smtClean="0"/>
              <a:t>Ron Thomas, </a:t>
            </a:r>
            <a:r>
              <a:rPr lang="en-US" dirty="0"/>
              <a:t>Reno Sit, Michael Harwood, </a:t>
            </a:r>
            <a:r>
              <a:rPr lang="en-US" dirty="0" smtClean="0"/>
              <a:t>Karen Haynes, </a:t>
            </a:r>
            <a:r>
              <a:rPr lang="en-US" dirty="0"/>
              <a:t>Rob Reed, Larry Dusolt</a:t>
            </a:r>
            <a:r>
              <a:rPr lang="en-US" dirty="0" smtClean="0"/>
              <a:t>, Emma Hung, Paul </a:t>
            </a:r>
            <a:r>
              <a:rPr lang="en-US" dirty="0"/>
              <a:t>Joe, Diane Johnston, </a:t>
            </a:r>
            <a:r>
              <a:rPr lang="en-US" dirty="0" smtClean="0"/>
              <a:t>John MacPhee</a:t>
            </a:r>
          </a:p>
          <a:p>
            <a:endParaRPr lang="en-US" sz="900" dirty="0" smtClean="0"/>
          </a:p>
          <a:p>
            <a:r>
              <a:rPr lang="en-CA" dirty="0" smtClean="0"/>
              <a:t>CLDN: Lyn Mainwaring, Ted Gresiuk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530578"/>
            <a:ext cx="8229600" cy="801061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9465" y="1490870"/>
            <a:ext cx="6708679" cy="4874305"/>
          </a:xfrm>
        </p:spPr>
        <p:txBody>
          <a:bodyPr/>
          <a:lstStyle/>
          <a:p>
            <a:r>
              <a:rPr lang="en-CA" dirty="0" smtClean="0"/>
              <a:t>ECCC validation plan </a:t>
            </a:r>
            <a:r>
              <a:rPr lang="en-CA" dirty="0" smtClean="0"/>
              <a:t>focused </a:t>
            </a:r>
            <a:r>
              <a:rPr lang="en-CA" dirty="0" smtClean="0"/>
              <a:t>on ‘deep dives’ in four domains across Canada</a:t>
            </a:r>
          </a:p>
          <a:p>
            <a:r>
              <a:rPr lang="en-CA" dirty="0" smtClean="0"/>
              <a:t>Results:</a:t>
            </a:r>
            <a:endParaRPr lang="en-CA" dirty="0" smtClean="0"/>
          </a:p>
          <a:p>
            <a:pPr lvl="1"/>
            <a:r>
              <a:rPr lang="en-CA" dirty="0"/>
              <a:t>GLM </a:t>
            </a:r>
            <a:r>
              <a:rPr lang="en-CA" dirty="0" smtClean="0"/>
              <a:t>DE relative to CLDN varies with location but generally ~70% on average</a:t>
            </a:r>
          </a:p>
          <a:p>
            <a:pPr lvl="1"/>
            <a:r>
              <a:rPr lang="en-CA" dirty="0" smtClean="0"/>
              <a:t>GLM DE relative to SOLMA lower, </a:t>
            </a:r>
            <a:r>
              <a:rPr lang="en-CA" dirty="0" smtClean="0"/>
              <a:t>~50% on average (need to investigate further…)</a:t>
            </a:r>
          </a:p>
          <a:p>
            <a:pPr lvl="1"/>
            <a:r>
              <a:rPr lang="en-CA" dirty="0" smtClean="0"/>
              <a:t>Overly simple cloud height model results in displacements – improvement in works</a:t>
            </a:r>
          </a:p>
          <a:p>
            <a:pPr lvl="1"/>
            <a:r>
              <a:rPr lang="en-CA" dirty="0" smtClean="0"/>
              <a:t>Side of cloud displacements / ‘optical extension’ / excessive CLDN IC flash artifacts are concerns</a:t>
            </a:r>
            <a:endParaRPr lang="en-CA" dirty="0" smtClean="0"/>
          </a:p>
          <a:p>
            <a:r>
              <a:rPr lang="en-CA" dirty="0" smtClean="0"/>
              <a:t>Future work:</a:t>
            </a:r>
          </a:p>
          <a:p>
            <a:pPr lvl="1"/>
            <a:r>
              <a:rPr lang="en-CA" dirty="0" smtClean="0"/>
              <a:t>Compare GOES-17 GLM data</a:t>
            </a:r>
            <a:endParaRPr lang="en-CA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28534" y="240266"/>
            <a:ext cx="4402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 smtClean="0">
                <a:solidFill>
                  <a:srgbClr val="C00000"/>
                </a:solidFill>
              </a:rPr>
              <a:t>Thanks! </a:t>
            </a:r>
            <a:br>
              <a:rPr lang="en-CA" sz="3600" b="1" dirty="0" smtClean="0">
                <a:solidFill>
                  <a:srgbClr val="C00000"/>
                </a:solidFill>
              </a:rPr>
            </a:br>
            <a:r>
              <a:rPr lang="en-CA" sz="2400" dirty="0" smtClean="0">
                <a:solidFill>
                  <a:srgbClr val="C00000"/>
                </a:solidFill>
              </a:rPr>
              <a:t>David.Sills@canada.ca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869074" y="5957019"/>
            <a:ext cx="8161890" cy="90098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Lightnin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3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7599" flipH="1" flipV="1">
            <a:off x="5992566" y="939728"/>
            <a:ext cx="1179705" cy="209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564444"/>
            <a:ext cx="8229600" cy="767195"/>
          </a:xfrm>
        </p:spPr>
        <p:txBody>
          <a:bodyPr/>
          <a:lstStyle/>
          <a:p>
            <a:r>
              <a:rPr lang="en-CA" altLang="en-US" sz="4000" dirty="0" smtClean="0"/>
              <a:t>Data Sources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1018689" y="1758837"/>
            <a:ext cx="42104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TimesNewRomanPSMT"/>
              </a:rPr>
              <a:t>GLM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NewRomanPSMT"/>
              </a:rPr>
              <a:t>GOES-16 (</a:t>
            </a:r>
            <a:r>
              <a:rPr lang="en-CA" sz="2400" dirty="0" smtClean="0">
                <a:latin typeface="TimesNewRomanPSMT"/>
              </a:rPr>
              <a:t>2018</a:t>
            </a:r>
            <a:r>
              <a:rPr lang="en-CA" sz="2400" dirty="0" smtClean="0">
                <a:latin typeface="TimesNewRomanPSM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800" dirty="0" smtClean="0">
              <a:latin typeface="TimesNewRomanPS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TimesNewRomanPSMT"/>
              </a:rPr>
              <a:t>CLDN (NALDN)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NewRomanPSMT"/>
              </a:rPr>
              <a:t>84-station network (ECCC/Vaisala)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NewRomanPSMT"/>
              </a:rPr>
              <a:t>CG and 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800" dirty="0" smtClean="0">
              <a:latin typeface="TimesNewRomanPS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TimesNewRomanPSMT"/>
              </a:rPr>
              <a:t>SOLMA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NewRomanPSMT"/>
              </a:rPr>
              <a:t>14-station array (ECCC)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NewRomanPSMT"/>
              </a:rPr>
              <a:t>Toronto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800" dirty="0" smtClean="0">
              <a:latin typeface="TimesNewRomanPS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TimesNewRomanPSMT"/>
              </a:rPr>
              <a:t>ECCC Radar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 smtClean="0">
                <a:latin typeface="TimesNewRomanPSMT"/>
              </a:rPr>
              <a:t>Echo top data</a:t>
            </a:r>
            <a:endParaRPr lang="en-US" sz="2400" dirty="0"/>
          </a:p>
        </p:txBody>
      </p:sp>
      <p:pic>
        <p:nvPicPr>
          <p:cNvPr id="5" name="Picture 2" descr="C:\Users\davidsi\AppData\Local\Microsoft\Windows\Temporary Internet Files\Content.Outlook\BMFM26WB\Sensor map LS7002 June 1 20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3546" b="11401"/>
          <a:stretch/>
        </p:blipFill>
        <p:spPr bwMode="auto">
          <a:xfrm>
            <a:off x="5586218" y="2689245"/>
            <a:ext cx="2734839" cy="1776430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12295" r="17924" b="10640"/>
          <a:stretch/>
        </p:blipFill>
        <p:spPr bwMode="auto">
          <a:xfrm>
            <a:off x="5572363" y="4648463"/>
            <a:ext cx="2267693" cy="192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939" y="4648905"/>
            <a:ext cx="8096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546" name="Rectangle 2"/>
          <p:cNvSpPr>
            <a:spLocks noChangeArrowheads="1"/>
          </p:cNvSpPr>
          <p:nvPr/>
        </p:nvSpPr>
        <p:spPr bwMode="auto">
          <a:xfrm>
            <a:off x="1247939" y="1187778"/>
            <a:ext cx="7070871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NOAA</a:t>
            </a:r>
            <a:r>
              <a:rPr kumimoji="0" lang="en-US" sz="2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–</a:t>
            </a:r>
            <a:r>
              <a:rPr kumimoji="0" lang="en-US" sz="28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ECCC MOU re GLM collaboration: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CA" sz="800" dirty="0" smtClean="0">
              <a:solidFill>
                <a:prstClr val="black"/>
              </a:solidFill>
              <a:latin typeface="Arial"/>
              <a:ea typeface="+mn-ea"/>
              <a:cs typeface="+mn-cs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CA" sz="24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Leads Steve Goodman / Dave Sills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CA" sz="800" dirty="0" smtClean="0">
              <a:solidFill>
                <a:prstClr val="black"/>
              </a:solidFill>
              <a:latin typeface="Arial"/>
              <a:ea typeface="+mn-ea"/>
              <a:cs typeface="+mn-cs"/>
            </a:endParaRP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CA" sz="2400" b="1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Task 1</a:t>
            </a:r>
            <a:r>
              <a:rPr kumimoji="0" lang="en-CA" sz="24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: </a:t>
            </a:r>
            <a:r>
              <a:rPr kumimoji="0" lang="en-US" sz="24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GLM on-orbit validation and product characterization over </a:t>
            </a:r>
            <a:r>
              <a:rPr kumimoji="0" lang="en-US" sz="24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Canada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kumimoji="0" lang="en-US" sz="800" dirty="0" smtClean="0">
              <a:solidFill>
                <a:prstClr val="black"/>
              </a:solidFill>
              <a:latin typeface="Arial"/>
              <a:ea typeface="+mn-ea"/>
              <a:cs typeface="+mn-cs"/>
            </a:endParaRP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CA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Provide SOLMA ‘supersite’ data </a:t>
            </a:r>
            <a:r>
              <a:rPr kumimoji="0" lang="en-CA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to </a:t>
            </a:r>
            <a:r>
              <a:rPr kumimoji="0" lang="en-CA" sz="20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cal</a:t>
            </a:r>
            <a:r>
              <a:rPr kumimoji="0" lang="en-CA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/</a:t>
            </a:r>
            <a:r>
              <a:rPr kumimoji="0" lang="en-CA" sz="2000" dirty="0" err="1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val</a:t>
            </a:r>
            <a:r>
              <a:rPr kumimoji="0" lang="en-CA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team</a:t>
            </a:r>
            <a:endParaRPr kumimoji="0" lang="en-CA" sz="2000" dirty="0" smtClean="0">
              <a:solidFill>
                <a:prstClr val="black"/>
              </a:solidFill>
              <a:latin typeface="Arial"/>
              <a:ea typeface="+mn-ea"/>
              <a:cs typeface="+mn-cs"/>
            </a:endParaRP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CA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ECCC GLM Validation </a:t>
            </a:r>
            <a:r>
              <a:rPr kumimoji="0" lang="en-CA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Project t</a:t>
            </a:r>
            <a:r>
              <a:rPr lang="en-GB" sz="2000" dirty="0" smtClean="0"/>
              <a:t>o </a:t>
            </a:r>
            <a:r>
              <a:rPr lang="en-GB" sz="2000" dirty="0"/>
              <a:t>ensure </a:t>
            </a:r>
            <a:r>
              <a:rPr lang="en-GB" sz="2000" dirty="0"/>
              <a:t>GLM data are reliable</a:t>
            </a:r>
            <a:r>
              <a:rPr lang="en-GB" sz="2000" dirty="0"/>
              <a:t>, </a:t>
            </a:r>
            <a:r>
              <a:rPr lang="en-GB" sz="2000" dirty="0" smtClean="0"/>
              <a:t>high-quality, </a:t>
            </a:r>
            <a:r>
              <a:rPr lang="en-GB" sz="2000" dirty="0"/>
              <a:t>need to answer the following questions</a:t>
            </a:r>
            <a:r>
              <a:rPr lang="en-GB" sz="2000" dirty="0" smtClean="0"/>
              <a:t>:</a:t>
            </a:r>
            <a:br>
              <a:rPr lang="en-GB" sz="2000" dirty="0" smtClean="0"/>
            </a:br>
            <a:endParaRPr kumimoji="0" lang="en-US" sz="2000" dirty="0">
              <a:solidFill>
                <a:prstClr val="black"/>
              </a:solidFill>
              <a:latin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i="1" dirty="0" smtClean="0">
                <a:solidFill>
                  <a:srgbClr val="FF0000"/>
                </a:solidFill>
              </a:rPr>
              <a:t>What </a:t>
            </a:r>
            <a:r>
              <a:rPr lang="en-GB" sz="2000" i="1" dirty="0">
                <a:solidFill>
                  <a:srgbClr val="FF0000"/>
                </a:solidFill>
              </a:rPr>
              <a:t>are the limitations to the use of GLM </a:t>
            </a:r>
            <a:r>
              <a:rPr lang="en-GB" sz="2000" i="1" dirty="0" smtClean="0">
                <a:solidFill>
                  <a:srgbClr val="FF0000"/>
                </a:solidFill>
              </a:rPr>
              <a:t/>
            </a:r>
            <a:br>
              <a:rPr lang="en-GB" sz="2000" i="1" dirty="0" smtClean="0">
                <a:solidFill>
                  <a:srgbClr val="FF0000"/>
                </a:solidFill>
              </a:rPr>
            </a:br>
            <a:r>
              <a:rPr lang="en-GB" sz="2000" i="1" dirty="0" smtClean="0">
                <a:solidFill>
                  <a:srgbClr val="FF0000"/>
                </a:solidFill>
              </a:rPr>
              <a:t>data </a:t>
            </a:r>
            <a:r>
              <a:rPr lang="en-GB" sz="2000" i="1" dirty="0">
                <a:solidFill>
                  <a:srgbClr val="FF0000"/>
                </a:solidFill>
              </a:rPr>
              <a:t>in the Canadian context</a:t>
            </a:r>
            <a:r>
              <a:rPr lang="en-GB" sz="2000" i="1" dirty="0" smtClean="0">
                <a:solidFill>
                  <a:srgbClr val="FF0000"/>
                </a:solidFill>
              </a:rPr>
              <a:t>?</a:t>
            </a:r>
            <a:endParaRPr lang="en-GB" sz="800" i="1" dirty="0">
              <a:solidFill>
                <a:srgbClr val="FF0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How accurate are GLM observations in </a:t>
            </a:r>
            <a:r>
              <a:rPr lang="en-GB" sz="2000" i="1" dirty="0" smtClean="0">
                <a:solidFill>
                  <a:srgbClr val="FF0000"/>
                </a:solidFill>
              </a:rPr>
              <a:t/>
            </a:r>
            <a:br>
              <a:rPr lang="en-GB" sz="2000" i="1" dirty="0" smtClean="0">
                <a:solidFill>
                  <a:srgbClr val="FF0000"/>
                </a:solidFill>
              </a:rPr>
            </a:br>
            <a:r>
              <a:rPr lang="en-GB" sz="2000" i="1" dirty="0" smtClean="0">
                <a:solidFill>
                  <a:srgbClr val="FF0000"/>
                </a:solidFill>
              </a:rPr>
              <a:t>space </a:t>
            </a:r>
            <a:r>
              <a:rPr lang="en-GB" sz="2000" i="1" dirty="0">
                <a:solidFill>
                  <a:srgbClr val="FF0000"/>
                </a:solidFill>
              </a:rPr>
              <a:t>and time?</a:t>
            </a:r>
            <a:endParaRPr kumimoji="0" lang="en-US" sz="2000" i="1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i="1" dirty="0" smtClean="0">
                <a:solidFill>
                  <a:srgbClr val="FF0000"/>
                </a:solidFill>
              </a:rPr>
              <a:t>What </a:t>
            </a:r>
            <a:r>
              <a:rPr lang="en-GB" sz="2000" i="1" dirty="0">
                <a:solidFill>
                  <a:srgbClr val="FF0000"/>
                </a:solidFill>
              </a:rPr>
              <a:t>is the detection efficiency over </a:t>
            </a:r>
            <a:r>
              <a:rPr lang="en-GB" sz="2000" i="1" dirty="0" smtClean="0">
                <a:solidFill>
                  <a:srgbClr val="FF0000"/>
                </a:solidFill>
              </a:rPr>
              <a:t/>
            </a:r>
            <a:br>
              <a:rPr lang="en-GB" sz="2000" i="1" dirty="0" smtClean="0">
                <a:solidFill>
                  <a:srgbClr val="FF0000"/>
                </a:solidFill>
              </a:rPr>
            </a:br>
            <a:r>
              <a:rPr lang="en-GB" sz="2000" i="1" dirty="0" smtClean="0">
                <a:solidFill>
                  <a:srgbClr val="FF0000"/>
                </a:solidFill>
              </a:rPr>
              <a:t>Canada </a:t>
            </a:r>
            <a:r>
              <a:rPr lang="en-GB" sz="2000" i="1" dirty="0">
                <a:solidFill>
                  <a:srgbClr val="FF0000"/>
                </a:solidFill>
              </a:rPr>
              <a:t>relative to </a:t>
            </a:r>
            <a:r>
              <a:rPr lang="en-GB" sz="2000" i="1" dirty="0" smtClean="0">
                <a:solidFill>
                  <a:srgbClr val="FF0000"/>
                </a:solidFill>
              </a:rPr>
              <a:t>CLDN and SOLMA?</a:t>
            </a:r>
            <a:endParaRPr lang="en-GB" sz="800" i="1" dirty="0">
              <a:solidFill>
                <a:srgbClr val="FF0000"/>
              </a:solidFill>
            </a:endParaRPr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title"/>
          </p:nvPr>
        </p:nvSpPr>
        <p:spPr>
          <a:xfrm>
            <a:off x="740127" y="206904"/>
            <a:ext cx="8324850" cy="1143000"/>
          </a:xfrm>
          <a:noFill/>
          <a:ln/>
        </p:spPr>
        <p:txBody>
          <a:bodyPr/>
          <a:lstStyle/>
          <a:p>
            <a:r>
              <a:rPr lang="en-CA" altLang="en-US" dirty="0"/>
              <a:t>GLM Validation at ECCC</a:t>
            </a:r>
            <a:endParaRPr lang="en-US" altLang="en-US" b="1" dirty="0">
              <a:solidFill>
                <a:srgbClr val="3A60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5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ChangeArrowheads="1"/>
          </p:cNvSpPr>
          <p:nvPr/>
        </p:nvSpPr>
        <p:spPr bwMode="auto">
          <a:xfrm>
            <a:off x="1623078" y="1297776"/>
            <a:ext cx="671480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/>
              <a:t>Limitations over Canada:</a:t>
            </a:r>
          </a:p>
          <a:p>
            <a:pPr lvl="0"/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 smtClean="0"/>
              <a:t>Resolution</a:t>
            </a:r>
            <a:r>
              <a:rPr lang="en-CA" sz="2400" dirty="0" smtClean="0"/>
              <a:t> – 8 km at nadir but coverage over Canada has ~9-14 km resolution, with most areas near ~10 km resolution</a:t>
            </a:r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title"/>
          </p:nvPr>
        </p:nvSpPr>
        <p:spPr>
          <a:xfrm>
            <a:off x="819150" y="195616"/>
            <a:ext cx="8324850" cy="1143000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CA" altLang="en-US" sz="4000" b="1" dirty="0" smtClean="0">
                <a:solidFill>
                  <a:srgbClr val="3A601B"/>
                </a:solidFill>
              </a:rPr>
              <a:t>GLM – Canadian Context</a:t>
            </a:r>
            <a:endParaRPr lang="en-US" altLang="en-US" sz="4000" b="1" dirty="0">
              <a:solidFill>
                <a:srgbClr val="3A601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2546" name="Rectangle 2"/>
          <p:cNvSpPr>
            <a:spLocks noChangeArrowheads="1"/>
          </p:cNvSpPr>
          <p:nvPr/>
        </p:nvSpPr>
        <p:spPr bwMode="auto">
          <a:xfrm>
            <a:off x="1623079" y="1297776"/>
            <a:ext cx="6648086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/>
              <a:t>Limitations over Canada:</a:t>
            </a:r>
          </a:p>
          <a:p>
            <a:pPr lvl="0"/>
            <a:endParaRPr lang="en-US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 smtClean="0"/>
              <a:t>Resolution</a:t>
            </a:r>
            <a:r>
              <a:rPr lang="en-CA" sz="2400" dirty="0" smtClean="0"/>
              <a:t> – 8 km at nadir but coverage over Canada has ~9-14 km resolution, with most areas near ~10 km </a:t>
            </a:r>
            <a:r>
              <a:rPr lang="en-CA" sz="2400" dirty="0" smtClean="0"/>
              <a:t>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 smtClean="0"/>
              <a:t>Parallax </a:t>
            </a:r>
            <a:r>
              <a:rPr lang="en-CA" sz="2400" b="1" dirty="0"/>
              <a:t>issues </a:t>
            </a:r>
            <a:endParaRPr lang="en-CA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Storm </a:t>
            </a:r>
            <a:r>
              <a:rPr lang="en-CA" sz="2400" dirty="0"/>
              <a:t>view increasingly side versus top as latitude increases, </a:t>
            </a:r>
            <a:r>
              <a:rPr lang="en-CA" sz="2400" dirty="0" smtClean="0"/>
              <a:t>seen as low top</a:t>
            </a:r>
            <a:endParaRPr lang="en-CA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/>
              <a:t>Geo-location uses </a:t>
            </a:r>
            <a:r>
              <a:rPr lang="en-CA" sz="2400" dirty="0" smtClean="0"/>
              <a:t>cloud </a:t>
            </a:r>
            <a:r>
              <a:rPr lang="en-CA" sz="2400" dirty="0"/>
              <a:t>top height </a:t>
            </a:r>
            <a:r>
              <a:rPr lang="en-CA" sz="2400" dirty="0" smtClean="0"/>
              <a:t>model</a:t>
            </a:r>
            <a:endParaRPr lang="en-CA" dirty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title"/>
          </p:nvPr>
        </p:nvSpPr>
        <p:spPr>
          <a:xfrm>
            <a:off x="819150" y="195616"/>
            <a:ext cx="8324850" cy="1143000"/>
          </a:xfrm>
          <a:noFill/>
          <a:ln/>
        </p:spPr>
        <p:txBody>
          <a:bodyPr>
            <a:normAutofit/>
          </a:bodyPr>
          <a:lstStyle/>
          <a:p>
            <a:pPr algn="l"/>
            <a:r>
              <a:rPr lang="en-CA" altLang="en-US" sz="4000" b="1" dirty="0" smtClean="0">
                <a:solidFill>
                  <a:srgbClr val="3A601B"/>
                </a:solidFill>
              </a:rPr>
              <a:t>GLM – Canadian Context</a:t>
            </a:r>
            <a:endParaRPr lang="en-US" altLang="en-US" sz="4000" b="1" dirty="0">
              <a:solidFill>
                <a:srgbClr val="3A601B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9329" flipH="1" flipV="1">
            <a:off x="1715915" y="4847086"/>
            <a:ext cx="744892" cy="13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 rot="16200000">
            <a:off x="4144625" y="2698089"/>
            <a:ext cx="2191690" cy="5648683"/>
            <a:chOff x="220310" y="1376792"/>
            <a:chExt cx="2191690" cy="5648683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971600" y="1556792"/>
              <a:ext cx="0" cy="47525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220310" y="1376792"/>
              <a:ext cx="2191690" cy="5648683"/>
              <a:chOff x="220310" y="1376792"/>
              <a:chExt cx="2191690" cy="5648683"/>
            </a:xfrm>
          </p:grpSpPr>
          <p:sp>
            <p:nvSpPr>
              <p:cNvPr id="16" name="TextBox 15"/>
              <p:cNvSpPr txBox="1"/>
              <p:nvPr/>
            </p:nvSpPr>
            <p:spPr>
              <a:xfrm rot="5400000">
                <a:off x="1304795" y="1563943"/>
                <a:ext cx="774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000" dirty="0" smtClean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rPr>
                  <a:t>GLM</a:t>
                </a:r>
                <a:endParaRPr kumimoji="0" lang="en-US" sz="2000" dirty="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20310" y="1556792"/>
                <a:ext cx="2191690" cy="5468683"/>
                <a:chOff x="220310" y="1556792"/>
                <a:chExt cx="2191690" cy="5468683"/>
              </a:xfrm>
            </p:grpSpPr>
            <p:sp>
              <p:nvSpPr>
                <p:cNvPr id="18" name="Pie 17"/>
                <p:cNvSpPr>
                  <a:spLocks/>
                </p:cNvSpPr>
                <p:nvPr/>
              </p:nvSpPr>
              <p:spPr>
                <a:xfrm>
                  <a:off x="972000" y="5585475"/>
                  <a:ext cx="1440000" cy="1440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noFill/>
                <a:ln w="19050">
                  <a:solidFill>
                    <a:srgbClr val="C00000"/>
                  </a:solidFill>
                </a:ln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971600" y="5589240"/>
                  <a:ext cx="0" cy="7200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971600" y="6309320"/>
                  <a:ext cx="720080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972000" y="1556792"/>
                  <a:ext cx="503656" cy="424847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971600" y="5445224"/>
                  <a:ext cx="864096" cy="8547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970374" y="5590502"/>
                  <a:ext cx="462818" cy="7116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1394168" y="5579429"/>
                  <a:ext cx="45720" cy="75609"/>
                </a:xfrm>
                <a:prstGeom prst="ellipse">
                  <a:avLst/>
                </a:prstGeom>
                <a:noFill/>
                <a:ln w="9525">
                  <a:solidFill>
                    <a:srgbClr val="002060"/>
                  </a:solidFill>
                </a:ln>
                <a:scene3d>
                  <a:camera prst="orthographicFront">
                    <a:rot lat="0" lon="0" rev="195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 rot="5400000">
                  <a:off x="-148770" y="5214766"/>
                  <a:ext cx="144604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GLM </a:t>
                  </a:r>
                  <a:b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</a:br>
                  <a:r>
                    <a:rPr kumimoji="0" lang="en-US" sz="2000" dirty="0" err="1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Subpoint</a:t>
                  </a:r>
                  <a:endParaRPr kumimoji="0" lang="en-US" sz="2000" dirty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70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1147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148" y="880533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9329" flipH="1" flipV="1">
            <a:off x="1715915" y="4847086"/>
            <a:ext cx="744892" cy="13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 rot="16200000">
            <a:off x="4144625" y="2698089"/>
            <a:ext cx="2191690" cy="5648683"/>
            <a:chOff x="220310" y="1376792"/>
            <a:chExt cx="2191690" cy="564868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71600" y="1556792"/>
              <a:ext cx="0" cy="47525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220310" y="1376792"/>
              <a:ext cx="2191690" cy="5648683"/>
              <a:chOff x="220310" y="1376792"/>
              <a:chExt cx="2191690" cy="5648683"/>
            </a:xfrm>
          </p:grpSpPr>
          <p:sp>
            <p:nvSpPr>
              <p:cNvPr id="18" name="TextBox 17"/>
              <p:cNvSpPr txBox="1"/>
              <p:nvPr/>
            </p:nvSpPr>
            <p:spPr>
              <a:xfrm rot="5400000">
                <a:off x="1304795" y="1563943"/>
                <a:ext cx="774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000" dirty="0" smtClean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rPr>
                  <a:t>GLM</a:t>
                </a:r>
                <a:endParaRPr kumimoji="0" lang="en-US" sz="2000" dirty="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220310" y="1556792"/>
                <a:ext cx="2191690" cy="5468683"/>
                <a:chOff x="220310" y="1556792"/>
                <a:chExt cx="2191690" cy="5468683"/>
              </a:xfrm>
            </p:grpSpPr>
            <p:sp>
              <p:nvSpPr>
                <p:cNvPr id="20" name="Pie 19"/>
                <p:cNvSpPr>
                  <a:spLocks/>
                </p:cNvSpPr>
                <p:nvPr/>
              </p:nvSpPr>
              <p:spPr>
                <a:xfrm>
                  <a:off x="972000" y="5585475"/>
                  <a:ext cx="1440000" cy="1440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noFill/>
                <a:ln w="19050">
                  <a:solidFill>
                    <a:srgbClr val="C00000"/>
                  </a:solidFill>
                </a:ln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971600" y="5589240"/>
                  <a:ext cx="0" cy="7200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971600" y="6309320"/>
                  <a:ext cx="720080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972000" y="1556792"/>
                  <a:ext cx="503656" cy="424847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971600" y="5445224"/>
                  <a:ext cx="864096" cy="8547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970374" y="5590502"/>
                  <a:ext cx="462818" cy="7116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1394168" y="5579429"/>
                  <a:ext cx="45720" cy="75609"/>
                </a:xfrm>
                <a:prstGeom prst="ellipse">
                  <a:avLst/>
                </a:prstGeom>
                <a:noFill/>
                <a:ln w="9525">
                  <a:solidFill>
                    <a:srgbClr val="002060"/>
                  </a:solidFill>
                </a:ln>
                <a:scene3d>
                  <a:camera prst="orthographicFront">
                    <a:rot lat="0" lon="0" rev="195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5400000">
                  <a:off x="-148770" y="5214766"/>
                  <a:ext cx="144604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GLM </a:t>
                  </a:r>
                  <a:b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</a:br>
                  <a:r>
                    <a:rPr kumimoji="0" lang="en-US" sz="2000" dirty="0" err="1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Subpoint</a:t>
                  </a:r>
                  <a:endParaRPr kumimoji="0" lang="en-US" sz="2000" dirty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8" name="Group 27"/>
          <p:cNvGrpSpPr/>
          <p:nvPr/>
        </p:nvGrpSpPr>
        <p:grpSpPr>
          <a:xfrm rot="16200000">
            <a:off x="2708564" y="2003704"/>
            <a:ext cx="5348843" cy="1333397"/>
            <a:chOff x="2484761" y="3886608"/>
            <a:chExt cx="5348843" cy="1333397"/>
          </a:xfrm>
          <a:scene3d>
            <a:camera prst="orthographicFront">
              <a:rot lat="0" lon="0" rev="18960000"/>
            </a:camera>
            <a:lightRig rig="threePt" dir="t"/>
          </a:scene3d>
        </p:grpSpPr>
        <p:cxnSp>
          <p:nvCxnSpPr>
            <p:cNvPr id="29" name="Straight Connector 28"/>
            <p:cNvCxnSpPr/>
            <p:nvPr/>
          </p:nvCxnSpPr>
          <p:spPr>
            <a:xfrm>
              <a:off x="3600005" y="5039996"/>
              <a:ext cx="3960000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240005" y="3959996"/>
              <a:ext cx="4320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198404" y="3886608"/>
              <a:ext cx="0" cy="11533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8540000" flipV="1">
              <a:off x="4284761" y="2108612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8540000" flipV="1">
              <a:off x="6033604" y="210861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8540000" flipV="1">
              <a:off x="5114982" y="210722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175822" y="5220005"/>
              <a:ext cx="133200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 rot="18573176">
            <a:off x="6978069" y="742602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Surface of Earth</a:t>
            </a:r>
            <a:endParaRPr kumimoji="0" lang="en-US" sz="2000" dirty="0">
              <a:solidFill>
                <a:schemeClr val="bg2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 rot="18850588">
            <a:off x="3438581" y="2094241"/>
            <a:ext cx="217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12 km cloud top</a:t>
            </a:r>
            <a:endParaRPr kumimoji="0" lang="en-US" sz="20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94790" y="2653920"/>
            <a:ext cx="1749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Model location offset  for 12 km</a:t>
            </a:r>
            <a:endParaRPr kumimoji="0" lang="en-US" sz="2000" dirty="0">
              <a:solidFill>
                <a:srgbClr val="C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72131" y="2484748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accent1"/>
                </a:solidFill>
                <a:latin typeface="Arial"/>
                <a:ea typeface="+mn-ea"/>
                <a:cs typeface="+mn-cs"/>
              </a:rPr>
              <a:t>To GLM satellite</a:t>
            </a:r>
            <a:endParaRPr kumimoji="0" lang="en-US" sz="2000" dirty="0">
              <a:solidFill>
                <a:schemeClr val="accent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593926" y="2359378"/>
            <a:ext cx="1027289" cy="1016000"/>
          </a:xfrm>
          <a:custGeom>
            <a:avLst/>
            <a:gdLst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508000 w 1027289"/>
              <a:gd name="connsiteY3" fmla="*/ 361244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2 w 1027289"/>
              <a:gd name="connsiteY6" fmla="*/ 395111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316089 w 1027289"/>
              <a:gd name="connsiteY6" fmla="*/ 4064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62845 w 1027289"/>
              <a:gd name="connsiteY3" fmla="*/ 248355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289" h="1016000">
                <a:moveTo>
                  <a:pt x="790222" y="1016000"/>
                </a:moveTo>
                <a:lnTo>
                  <a:pt x="1027289" y="767644"/>
                </a:lnTo>
                <a:lnTo>
                  <a:pt x="778933" y="632177"/>
                </a:lnTo>
                <a:lnTo>
                  <a:pt x="462845" y="248355"/>
                </a:lnTo>
                <a:lnTo>
                  <a:pt x="417689" y="0"/>
                </a:lnTo>
                <a:lnTo>
                  <a:pt x="0" y="428977"/>
                </a:lnTo>
                <a:lnTo>
                  <a:pt x="282223" y="462844"/>
                </a:lnTo>
                <a:lnTo>
                  <a:pt x="643466" y="756355"/>
                </a:lnTo>
                <a:lnTo>
                  <a:pt x="790222" y="1016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6484561" y="2359378"/>
            <a:ext cx="144000" cy="144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578683" y="3329907"/>
            <a:ext cx="306340" cy="2957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60886" y="875792"/>
            <a:ext cx="271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Assuming 45</a:t>
            </a:r>
            <a:r>
              <a:rPr lang="en-CA" dirty="0" smtClean="0">
                <a:latin typeface="Calibri"/>
              </a:rPr>
              <a:t>⁰N latitude…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0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0110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2777" y="880533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9329" flipH="1" flipV="1">
            <a:off x="1714877" y="4847086"/>
            <a:ext cx="744892" cy="13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 rot="16200000">
            <a:off x="4143587" y="2698089"/>
            <a:ext cx="2191690" cy="5648683"/>
            <a:chOff x="220310" y="1376792"/>
            <a:chExt cx="2191690" cy="564868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971600" y="1556792"/>
              <a:ext cx="0" cy="47525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220310" y="1376792"/>
              <a:ext cx="2191690" cy="5648683"/>
              <a:chOff x="220310" y="1376792"/>
              <a:chExt cx="2191690" cy="5648683"/>
            </a:xfrm>
          </p:grpSpPr>
          <p:sp>
            <p:nvSpPr>
              <p:cNvPr id="8" name="TextBox 7"/>
              <p:cNvSpPr txBox="1"/>
              <p:nvPr/>
            </p:nvSpPr>
            <p:spPr>
              <a:xfrm rot="5400000">
                <a:off x="1304795" y="1563943"/>
                <a:ext cx="774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000" dirty="0" smtClean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rPr>
                  <a:t>GLM</a:t>
                </a:r>
                <a:endParaRPr kumimoji="0" lang="en-US" sz="2000" dirty="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20310" y="1556792"/>
                <a:ext cx="2191690" cy="5468683"/>
                <a:chOff x="220310" y="1556792"/>
                <a:chExt cx="2191690" cy="5468683"/>
              </a:xfrm>
            </p:grpSpPr>
            <p:sp>
              <p:nvSpPr>
                <p:cNvPr id="11" name="Pie 10"/>
                <p:cNvSpPr>
                  <a:spLocks/>
                </p:cNvSpPr>
                <p:nvPr/>
              </p:nvSpPr>
              <p:spPr>
                <a:xfrm>
                  <a:off x="972000" y="5585475"/>
                  <a:ext cx="1440000" cy="1440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noFill/>
                <a:ln w="19050">
                  <a:solidFill>
                    <a:srgbClr val="C00000"/>
                  </a:solidFill>
                </a:ln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971600" y="5589240"/>
                  <a:ext cx="0" cy="7200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971600" y="6309320"/>
                  <a:ext cx="720080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972000" y="1556792"/>
                  <a:ext cx="503656" cy="424847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971600" y="5445224"/>
                  <a:ext cx="864096" cy="8547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970374" y="5590502"/>
                  <a:ext cx="462818" cy="7116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/>
                <p:cNvSpPr>
                  <a:spLocks noChangeAspect="1"/>
                </p:cNvSpPr>
                <p:nvPr/>
              </p:nvSpPr>
              <p:spPr>
                <a:xfrm>
                  <a:off x="1394168" y="5579429"/>
                  <a:ext cx="45720" cy="75609"/>
                </a:xfrm>
                <a:prstGeom prst="ellipse">
                  <a:avLst/>
                </a:prstGeom>
                <a:noFill/>
                <a:ln w="9525">
                  <a:solidFill>
                    <a:srgbClr val="002060"/>
                  </a:solidFill>
                </a:ln>
                <a:scene3d>
                  <a:camera prst="orthographicFront">
                    <a:rot lat="0" lon="0" rev="195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 rot="5400000">
                  <a:off x="-148770" y="5214766"/>
                  <a:ext cx="144604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GLM </a:t>
                  </a:r>
                  <a:b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</a:br>
                  <a:r>
                    <a:rPr kumimoji="0" lang="en-US" sz="2000" dirty="0" err="1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Subpoint</a:t>
                  </a:r>
                  <a:endParaRPr kumimoji="0" lang="en-US" sz="2000" dirty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1" name="Group 20"/>
          <p:cNvGrpSpPr/>
          <p:nvPr/>
        </p:nvGrpSpPr>
        <p:grpSpPr>
          <a:xfrm rot="16200000">
            <a:off x="2669904" y="1873821"/>
            <a:ext cx="5348841" cy="1698713"/>
            <a:chOff x="2484759" y="3690000"/>
            <a:chExt cx="5348841" cy="1698713"/>
          </a:xfrm>
          <a:scene3d>
            <a:camera prst="orthographicFront">
              <a:rot lat="0" lon="0" rev="18960000"/>
            </a:camera>
            <a:lightRig rig="threePt" dir="t"/>
          </a:scene3d>
        </p:grpSpPr>
        <p:cxnSp>
          <p:nvCxnSpPr>
            <p:cNvPr id="23" name="Straight Connector 22"/>
            <p:cNvCxnSpPr/>
            <p:nvPr/>
          </p:nvCxnSpPr>
          <p:spPr>
            <a:xfrm>
              <a:off x="3600000" y="5040000"/>
              <a:ext cx="3960000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240000" y="3960000"/>
              <a:ext cx="4320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198400" y="3886610"/>
              <a:ext cx="0" cy="11533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8540000" flipV="1">
              <a:off x="4284759" y="2108614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8540000" flipV="1">
              <a:off x="6033600" y="210861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8540000" flipV="1">
              <a:off x="5114982" y="210722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526711" y="5220004"/>
              <a:ext cx="133200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240000" y="3690000"/>
              <a:ext cx="4320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177678" y="5388713"/>
              <a:ext cx="1674000" cy="0"/>
            </a:xfrm>
            <a:prstGeom prst="straightConnector1">
              <a:avLst/>
            </a:prstGeom>
            <a:ln w="15875">
              <a:solidFill>
                <a:schemeClr val="bg1">
                  <a:lumMod val="50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Freeform 33"/>
          <p:cNvSpPr/>
          <p:nvPr/>
        </p:nvSpPr>
        <p:spPr>
          <a:xfrm>
            <a:off x="4357012" y="2090145"/>
            <a:ext cx="1260676" cy="1312266"/>
          </a:xfrm>
          <a:custGeom>
            <a:avLst/>
            <a:gdLst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508000 w 1027289"/>
              <a:gd name="connsiteY3" fmla="*/ 361244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2 w 1027289"/>
              <a:gd name="connsiteY6" fmla="*/ 395111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316089 w 1027289"/>
              <a:gd name="connsiteY6" fmla="*/ 4064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62845 w 1027289"/>
              <a:gd name="connsiteY3" fmla="*/ 248355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289" h="1016000">
                <a:moveTo>
                  <a:pt x="790222" y="1016000"/>
                </a:moveTo>
                <a:lnTo>
                  <a:pt x="1027289" y="767644"/>
                </a:lnTo>
                <a:lnTo>
                  <a:pt x="778933" y="632177"/>
                </a:lnTo>
                <a:lnTo>
                  <a:pt x="462845" y="248355"/>
                </a:lnTo>
                <a:lnTo>
                  <a:pt x="417689" y="0"/>
                </a:lnTo>
                <a:lnTo>
                  <a:pt x="0" y="428977"/>
                </a:lnTo>
                <a:lnTo>
                  <a:pt x="282223" y="462844"/>
                </a:lnTo>
                <a:lnTo>
                  <a:pt x="643466" y="756355"/>
                </a:lnTo>
                <a:lnTo>
                  <a:pt x="790222" y="1016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8848991">
            <a:off x="3047266" y="2192613"/>
            <a:ext cx="217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15 km cloud top</a:t>
            </a:r>
            <a:endParaRPr kumimoji="0" lang="en-US" sz="20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59496" y="3750317"/>
            <a:ext cx="1124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i="1" dirty="0" smtClean="0">
                <a:solidFill>
                  <a:srgbClr val="C00000"/>
                </a:solidFill>
              </a:rPr>
              <a:t>Shifted </a:t>
            </a:r>
            <a:br>
              <a:rPr lang="en-CA" sz="2000" b="1" i="1" dirty="0" smtClean="0">
                <a:solidFill>
                  <a:srgbClr val="C00000"/>
                </a:solidFill>
              </a:rPr>
            </a:br>
            <a:r>
              <a:rPr lang="en-CA" sz="2000" b="1" i="1" dirty="0" smtClean="0">
                <a:solidFill>
                  <a:srgbClr val="C00000"/>
                </a:solidFill>
              </a:rPr>
              <a:t>north</a:t>
            </a:r>
          </a:p>
          <a:p>
            <a:pPr algn="ctr"/>
            <a:r>
              <a:rPr lang="en-CA" sz="2000" b="1" i="1" dirty="0" smtClean="0">
                <a:solidFill>
                  <a:srgbClr val="C00000"/>
                </a:solidFill>
              </a:rPr>
              <a:t>~3 km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742111" y="2141192"/>
            <a:ext cx="288000" cy="288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8573176">
            <a:off x="6977031" y="742602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Surface of Earth</a:t>
            </a:r>
            <a:endParaRPr kumimoji="0" lang="en-US" sz="2000" dirty="0">
              <a:solidFill>
                <a:schemeClr val="bg2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71093" y="2484748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accent1"/>
                </a:solidFill>
                <a:latin typeface="Arial"/>
                <a:ea typeface="+mn-ea"/>
                <a:cs typeface="+mn-cs"/>
              </a:rPr>
              <a:t>To GLM satellite</a:t>
            </a:r>
            <a:endParaRPr kumimoji="0" lang="en-US" sz="2000" dirty="0">
              <a:solidFill>
                <a:schemeClr val="accent1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578683" y="3329907"/>
            <a:ext cx="306340" cy="2957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94790" y="2653920"/>
            <a:ext cx="1749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Model location offset  for 12 km</a:t>
            </a:r>
            <a:endParaRPr kumimoji="0" lang="en-US" sz="2000" dirty="0">
              <a:solidFill>
                <a:srgbClr val="C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60886" y="875792"/>
            <a:ext cx="271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Assuming 45</a:t>
            </a:r>
            <a:r>
              <a:rPr lang="en-CA" dirty="0" smtClean="0">
                <a:latin typeface="Calibri"/>
              </a:rPr>
              <a:t>⁰N latitude…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1511" y="6287911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1510" y="880533"/>
            <a:ext cx="8342489" cy="57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9329" flipH="1" flipV="1">
            <a:off x="1716571" y="4847086"/>
            <a:ext cx="744892" cy="13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 rot="16200000">
            <a:off x="4145281" y="2698089"/>
            <a:ext cx="2191690" cy="5648683"/>
            <a:chOff x="220310" y="1376792"/>
            <a:chExt cx="2191690" cy="564868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971600" y="1556792"/>
              <a:ext cx="0" cy="47525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220310" y="1376792"/>
              <a:ext cx="2191690" cy="5648683"/>
              <a:chOff x="220310" y="1376792"/>
              <a:chExt cx="2191690" cy="5648683"/>
            </a:xfrm>
          </p:grpSpPr>
          <p:sp>
            <p:nvSpPr>
              <p:cNvPr id="31" name="TextBox 30"/>
              <p:cNvSpPr txBox="1"/>
              <p:nvPr/>
            </p:nvSpPr>
            <p:spPr>
              <a:xfrm rot="5400000">
                <a:off x="1304795" y="1563943"/>
                <a:ext cx="7744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US" sz="2000" dirty="0" smtClean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rPr>
                  <a:t>GLM</a:t>
                </a:r>
                <a:endParaRPr kumimoji="0" lang="en-US" sz="2000" dirty="0">
                  <a:solidFill>
                    <a:prstClr val="black"/>
                  </a:solidFill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20310" y="1556792"/>
                <a:ext cx="2191690" cy="5468683"/>
                <a:chOff x="220310" y="1556792"/>
                <a:chExt cx="2191690" cy="5468683"/>
              </a:xfrm>
            </p:grpSpPr>
            <p:sp>
              <p:nvSpPr>
                <p:cNvPr id="33" name="Pie 32"/>
                <p:cNvSpPr>
                  <a:spLocks/>
                </p:cNvSpPr>
                <p:nvPr/>
              </p:nvSpPr>
              <p:spPr>
                <a:xfrm>
                  <a:off x="972000" y="5585475"/>
                  <a:ext cx="1440000" cy="1440000"/>
                </a:xfrm>
                <a:prstGeom prst="pie">
                  <a:avLst>
                    <a:gd name="adj1" fmla="val 10800000"/>
                    <a:gd name="adj2" fmla="val 16200000"/>
                  </a:avLst>
                </a:prstGeom>
                <a:noFill/>
                <a:ln w="19050">
                  <a:solidFill>
                    <a:srgbClr val="C00000"/>
                  </a:solidFill>
                </a:ln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971600" y="5589240"/>
                  <a:ext cx="0" cy="72008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971600" y="6309320"/>
                  <a:ext cx="720080" cy="0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72000" y="1556792"/>
                  <a:ext cx="503656" cy="424847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971600" y="5445224"/>
                  <a:ext cx="864096" cy="85477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970374" y="5590502"/>
                  <a:ext cx="462818" cy="71166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38"/>
                <p:cNvSpPr>
                  <a:spLocks noChangeAspect="1"/>
                </p:cNvSpPr>
                <p:nvPr/>
              </p:nvSpPr>
              <p:spPr>
                <a:xfrm>
                  <a:off x="1394168" y="5579429"/>
                  <a:ext cx="45720" cy="75609"/>
                </a:xfrm>
                <a:prstGeom prst="ellipse">
                  <a:avLst/>
                </a:prstGeom>
                <a:noFill/>
                <a:ln w="9525">
                  <a:solidFill>
                    <a:srgbClr val="002060"/>
                  </a:solidFill>
                </a:ln>
                <a:scene3d>
                  <a:camera prst="orthographicFront">
                    <a:rot lat="0" lon="0" rev="195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 rot="5400000">
                  <a:off x="-148770" y="5214766"/>
                  <a:ext cx="144604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GLM </a:t>
                  </a:r>
                  <a:br>
                    <a:rPr kumimoji="0" lang="en-US" sz="2000" dirty="0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</a:br>
                  <a:r>
                    <a:rPr kumimoji="0" lang="en-US" sz="2000" dirty="0" err="1" smtClean="0">
                      <a:solidFill>
                        <a:prstClr val="black"/>
                      </a:solidFill>
                      <a:latin typeface="Arial"/>
                      <a:ea typeface="+mn-ea"/>
                      <a:cs typeface="+mn-cs"/>
                    </a:rPr>
                    <a:t>Subpoint</a:t>
                  </a:r>
                  <a:endParaRPr kumimoji="0" lang="en-US" sz="2000" dirty="0">
                    <a:solidFill>
                      <a:prstClr val="black"/>
                    </a:solidFill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2" name="Group 41"/>
          <p:cNvGrpSpPr/>
          <p:nvPr/>
        </p:nvGrpSpPr>
        <p:grpSpPr>
          <a:xfrm rot="16200000">
            <a:off x="2763542" y="1977615"/>
            <a:ext cx="5348841" cy="1502103"/>
            <a:chOff x="2484759" y="3886610"/>
            <a:chExt cx="5348841" cy="1502103"/>
          </a:xfrm>
          <a:scene3d>
            <a:camera prst="orthographicFront">
              <a:rot lat="0" lon="0" rev="18960000"/>
            </a:camera>
            <a:lightRig rig="threePt" dir="t"/>
          </a:scene3d>
        </p:grpSpPr>
        <p:cxnSp>
          <p:nvCxnSpPr>
            <p:cNvPr id="44" name="Straight Connector 43"/>
            <p:cNvCxnSpPr/>
            <p:nvPr/>
          </p:nvCxnSpPr>
          <p:spPr>
            <a:xfrm>
              <a:off x="3600000" y="5040000"/>
              <a:ext cx="3960000" cy="0"/>
            </a:xfrm>
            <a:prstGeom prst="line">
              <a:avLst/>
            </a:prstGeom>
            <a:ln w="254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240000" y="3960000"/>
              <a:ext cx="4320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198400" y="3886610"/>
              <a:ext cx="0" cy="11533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-3060000" flipV="1">
              <a:off x="4284759" y="2108614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-3060000" flipV="1">
              <a:off x="6033600" y="210861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-3060000" flipV="1">
              <a:off x="5114982" y="2107223"/>
              <a:ext cx="0" cy="36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985084" y="5209367"/>
              <a:ext cx="1332000" cy="0"/>
            </a:xfrm>
            <a:prstGeom prst="straightConnector1">
              <a:avLst/>
            </a:prstGeom>
            <a:ln w="15875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240000" y="4140000"/>
              <a:ext cx="4320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186028" y="5388713"/>
              <a:ext cx="1134000" cy="0"/>
            </a:xfrm>
            <a:prstGeom prst="straightConnector1">
              <a:avLst/>
            </a:prstGeom>
            <a:ln w="15875">
              <a:solidFill>
                <a:schemeClr val="bg1">
                  <a:lumMod val="50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reeform 54"/>
          <p:cNvSpPr/>
          <p:nvPr/>
        </p:nvSpPr>
        <p:spPr>
          <a:xfrm>
            <a:off x="4751176" y="2523784"/>
            <a:ext cx="828000" cy="828000"/>
          </a:xfrm>
          <a:custGeom>
            <a:avLst/>
            <a:gdLst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508000 w 1027289"/>
              <a:gd name="connsiteY3" fmla="*/ 361244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48355 w 1027289"/>
              <a:gd name="connsiteY6" fmla="*/ 5080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2 w 1027289"/>
              <a:gd name="connsiteY6" fmla="*/ 395111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316089 w 1027289"/>
              <a:gd name="connsiteY6" fmla="*/ 406400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28978 w 1027289"/>
              <a:gd name="connsiteY3" fmla="*/ 282222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  <a:gd name="connsiteX0" fmla="*/ 790222 w 1027289"/>
              <a:gd name="connsiteY0" fmla="*/ 1016000 h 1016000"/>
              <a:gd name="connsiteX1" fmla="*/ 1027289 w 1027289"/>
              <a:gd name="connsiteY1" fmla="*/ 767644 h 1016000"/>
              <a:gd name="connsiteX2" fmla="*/ 778933 w 1027289"/>
              <a:gd name="connsiteY2" fmla="*/ 632177 h 1016000"/>
              <a:gd name="connsiteX3" fmla="*/ 462845 w 1027289"/>
              <a:gd name="connsiteY3" fmla="*/ 248355 h 1016000"/>
              <a:gd name="connsiteX4" fmla="*/ 417689 w 1027289"/>
              <a:gd name="connsiteY4" fmla="*/ 0 h 1016000"/>
              <a:gd name="connsiteX5" fmla="*/ 0 w 1027289"/>
              <a:gd name="connsiteY5" fmla="*/ 428977 h 1016000"/>
              <a:gd name="connsiteX6" fmla="*/ 282223 w 1027289"/>
              <a:gd name="connsiteY6" fmla="*/ 462844 h 1016000"/>
              <a:gd name="connsiteX7" fmla="*/ 643466 w 1027289"/>
              <a:gd name="connsiteY7" fmla="*/ 756355 h 1016000"/>
              <a:gd name="connsiteX8" fmla="*/ 790222 w 1027289"/>
              <a:gd name="connsiteY8" fmla="*/ 101600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289" h="1016000">
                <a:moveTo>
                  <a:pt x="790222" y="1016000"/>
                </a:moveTo>
                <a:lnTo>
                  <a:pt x="1027289" y="767644"/>
                </a:lnTo>
                <a:lnTo>
                  <a:pt x="778933" y="632177"/>
                </a:lnTo>
                <a:lnTo>
                  <a:pt x="462845" y="248355"/>
                </a:lnTo>
                <a:lnTo>
                  <a:pt x="417689" y="0"/>
                </a:lnTo>
                <a:lnTo>
                  <a:pt x="0" y="428977"/>
                </a:lnTo>
                <a:lnTo>
                  <a:pt x="282223" y="462844"/>
                </a:lnTo>
                <a:lnTo>
                  <a:pt x="643466" y="756355"/>
                </a:lnTo>
                <a:lnTo>
                  <a:pt x="790222" y="101600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 rot="18573176">
            <a:off x="6978725" y="742602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+mn-ea"/>
                <a:cs typeface="+mn-cs"/>
              </a:rPr>
              <a:t>Surface of Earth</a:t>
            </a:r>
            <a:endParaRPr kumimoji="0" lang="en-US" sz="2000" dirty="0">
              <a:solidFill>
                <a:schemeClr val="bg2">
                  <a:lumMod val="50000"/>
                </a:scheme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 rot="18848991">
            <a:off x="3524999" y="2190613"/>
            <a:ext cx="217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10 km cloud top</a:t>
            </a:r>
            <a:endParaRPr kumimoji="0" lang="en-US" sz="2000" dirty="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72787" y="2484748"/>
            <a:ext cx="122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chemeClr val="accent1"/>
                </a:solidFill>
                <a:latin typeface="Arial"/>
                <a:ea typeface="+mn-ea"/>
                <a:cs typeface="+mn-cs"/>
              </a:rPr>
              <a:t>To GLM satellite</a:t>
            </a:r>
            <a:endParaRPr kumimoji="0" lang="en-US" sz="2000" dirty="0">
              <a:solidFill>
                <a:schemeClr val="accent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42145" y="3780014"/>
            <a:ext cx="1124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i="1" dirty="0" smtClean="0">
                <a:solidFill>
                  <a:srgbClr val="C00000"/>
                </a:solidFill>
              </a:rPr>
              <a:t>Shifted </a:t>
            </a:r>
            <a:br>
              <a:rPr lang="en-CA" sz="2000" b="1" i="1" dirty="0" smtClean="0">
                <a:solidFill>
                  <a:srgbClr val="C00000"/>
                </a:solidFill>
              </a:rPr>
            </a:br>
            <a:r>
              <a:rPr lang="en-CA" sz="2000" b="1" i="1" dirty="0" smtClean="0">
                <a:solidFill>
                  <a:srgbClr val="C00000"/>
                </a:solidFill>
              </a:rPr>
              <a:t>south </a:t>
            </a:r>
            <a:br>
              <a:rPr lang="en-CA" sz="2000" b="1" i="1" dirty="0" smtClean="0">
                <a:solidFill>
                  <a:srgbClr val="C00000"/>
                </a:solidFill>
              </a:rPr>
            </a:br>
            <a:r>
              <a:rPr lang="en-CA" sz="2000" b="1" i="1" dirty="0" smtClean="0">
                <a:solidFill>
                  <a:srgbClr val="C00000"/>
                </a:solidFill>
              </a:rPr>
              <a:t>~2 km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349647" y="2509920"/>
            <a:ext cx="288000" cy="288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578683" y="3329907"/>
            <a:ext cx="306340" cy="29579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394790" y="2653920"/>
            <a:ext cx="1749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Model location offset  for 12 km</a:t>
            </a:r>
            <a:endParaRPr kumimoji="0" lang="en-US" sz="2000" dirty="0">
              <a:solidFill>
                <a:srgbClr val="C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0886" y="875792"/>
            <a:ext cx="271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Assuming 45</a:t>
            </a:r>
            <a:r>
              <a:rPr lang="en-CA" dirty="0" smtClean="0">
                <a:latin typeface="Calibri"/>
              </a:rPr>
              <a:t>⁰N latitude…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9C918E8D5AF14C9510CA5C2A242E03" ma:contentTypeVersion="7" ma:contentTypeDescription="Create a new document." ma:contentTypeScope="" ma:versionID="798395f5446dc43d6e7288d9f1ba29a8">
  <xsd:schema xmlns:xsd="http://www.w3.org/2001/XMLSchema" xmlns:p="http://schemas.microsoft.com/office/2006/metadata/properties" xmlns:ns3="3f98e56d-1113-4a65-a9e4-9f7ab45ff7e1" targetNamespace="http://schemas.microsoft.com/office/2006/metadata/properties" ma:root="true" ma:fieldsID="2b77e002d92a3d88189dadf9efa1bd57" ns3:_="">
    <xsd:import namespace="3f98e56d-1113-4a65-a9e4-9f7ab45ff7e1"/>
    <xsd:element name="properties">
      <xsd:complexType>
        <xsd:sequence>
          <xsd:element name="documentManagement">
            <xsd:complexType>
              <xsd:all>
                <xsd:element ref="ns3:Type_x0020_of_x0020_Document" minOccurs="0"/>
                <xsd:element ref="ns3:Branch" minOccurs="0"/>
                <xsd:element ref="ns3:Zone" minOccurs="0"/>
                <xsd:element ref="ns3:URL" minOccurs="0"/>
                <xsd:element ref="ns3:URL_x0020_of_x0020_the_x0020_document" minOccurs="0"/>
                <xsd:element ref="ns3:Last_x0020_Update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f98e56d-1113-4a65-a9e4-9f7ab45ff7e1" elementFormDefault="qualified">
    <xsd:import namespace="http://schemas.microsoft.com/office/2006/documentManagement/types"/>
    <xsd:element name="Type_x0020_of_x0020_Document" ma:index="9" nillable="true" ma:displayName="Type of Document" ma:format="Dropdown" ma:internalName="Type_x0020_of_x0020_Document">
      <xsd:simpleType>
        <xsd:restriction base="dms:Choice">
          <xsd:enumeration value="Intranet Document Library - Communications Branch"/>
          <xsd:enumeration value="Intranet Document Library - Departmental (Non-Branch Specific)"/>
        </xsd:restriction>
      </xsd:simpleType>
    </xsd:element>
    <xsd:element name="Branch" ma:index="10" nillable="true" ma:displayName="Branch" ma:format="Dropdown" ma:internalName="Branch">
      <xsd:simpleType>
        <xsd:restriction base="dms:Choice">
          <xsd:enumeration value="Audit &amp; Evaluation"/>
          <xsd:enumeration value="Communicaitons"/>
          <xsd:enumeration value="Intranet"/>
        </xsd:restriction>
      </xsd:simpleType>
    </xsd:element>
    <xsd:element name="Zone" ma:index="11" nillable="true" ma:displayName="Zone" ma:default="AE-VE" ma:format="Dropdown" ma:internalName="Zone">
      <xsd:simpleType>
        <xsd:restriction base="dms:Choice">
          <xsd:enumeration value="AE-VE"/>
          <xsd:enumeration value="Communications"/>
          <xsd:enumeration value="Guide"/>
          <xsd:enumeration value="Communautés-Communities"/>
        </xsd:restriction>
      </xsd:simpleType>
    </xsd:element>
    <xsd:element name="URL" ma:index="12" nillable="true" ma:displayName="URL - on Intranet Document Location" ma:description="Please add the link where the document is located on Intranet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RL_x0020_of_x0020_the_x0020_document" ma:index="13" nillable="true" ma:displayName="URL of the document" ma:description="Please add document URL." ma:format="Hyperlink" ma:internalName="URL_x0020_of_x0020_the_x0020_documen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ast_x0020_Updates" ma:index="14" nillable="true" ma:displayName="Last Updates" ma:format="DateOnly" ma:internalName="Last_x0020_Updates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 of Document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Document xmlns="3f98e56d-1113-4a65-a9e4-9f7ab45ff7e1" xsi:nil="true"/>
    <Branch xmlns="3f98e56d-1113-4a65-a9e4-9f7ab45ff7e1" xsi:nil="true"/>
    <URL_x0020_of_x0020_the_x0020_document xmlns="3f98e56d-1113-4a65-a9e4-9f7ab45ff7e1">
      <Url xsi:nil="true"/>
      <Description xsi:nil="true"/>
    </URL_x0020_of_x0020_the_x0020_document>
    <Last_x0020_Updates xmlns="3f98e56d-1113-4a65-a9e4-9f7ab45ff7e1" xsi:nil="true"/>
    <Zone xmlns="3f98e56d-1113-4a65-a9e4-9f7ab45ff7e1">AE-VE</Zone>
    <URL xmlns="3f98e56d-1113-4a65-a9e4-9f7ab45ff7e1">
      <Url xsi:nil="true"/>
      <Description xsi:nil="true"/>
    </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CCCD6F-3E7A-4BAF-BB53-6CD3C43CDFC8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9A138B7D-0296-4702-B7DA-02BF54EF07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98e56d-1113-4a65-a9e4-9f7ab45ff7e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957723E-B838-4288-92F0-B284CF7F085A}">
  <ds:schemaRefs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3f98e56d-1113-4a65-a9e4-9f7ab45ff7e1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949CFF6B-1E20-4214-98D8-B3D2F3FC42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12362</TotalTime>
  <Words>980</Words>
  <Application>Microsoft Office PowerPoint</Application>
  <PresentationFormat>On-screen Show (4:3)</PresentationFormat>
  <Paragraphs>267</Paragraphs>
  <Slides>29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TimesNewRomanPSMT</vt:lpstr>
      <vt:lpstr>Wingdings</vt:lpstr>
      <vt:lpstr>Calibri</vt:lpstr>
      <vt:lpstr>Arial Unicode MS</vt:lpstr>
      <vt:lpstr>Default Design</vt:lpstr>
      <vt:lpstr>Blank</vt:lpstr>
      <vt:lpstr>1_Default Design</vt:lpstr>
      <vt:lpstr>4_Blank</vt:lpstr>
      <vt:lpstr>GLM validation over southern Canada using CLDN and SOLMA: - “Final” Results -</vt:lpstr>
      <vt:lpstr>Outline</vt:lpstr>
      <vt:lpstr>Data Sources</vt:lpstr>
      <vt:lpstr>GLM Validation at ECCC</vt:lpstr>
      <vt:lpstr>GLM – Canadian Context</vt:lpstr>
      <vt:lpstr>GLM – Canadian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GLM Validation Plan – ‘Deep Dives’</vt:lpstr>
      <vt:lpstr>Methods – Matching Thresholds</vt:lpstr>
      <vt:lpstr>PowerPoint Presentation</vt:lpstr>
      <vt:lpstr>PowerPoint Presentation</vt:lpstr>
      <vt:lpstr>WEST – 20 May 2018 @ Holyrood, NL</vt:lpstr>
      <vt:lpstr>CENTRAL – 14 June 2018 @ Woodlands, MB</vt:lpstr>
      <vt:lpstr>SOUTH – 16 Jul 2018 @ Toronto, ON</vt:lpstr>
      <vt:lpstr>SOUTH – 16 Jul 2018 @ Toronto, ON</vt:lpstr>
      <vt:lpstr>EAST – 30 Jul 2018 @ Holyrood, NL</vt:lpstr>
      <vt:lpstr>SOUTH - Single Visible CG Flash</vt:lpstr>
      <vt:lpstr>Single Flash – SOLMA</vt:lpstr>
      <vt:lpstr>Single Flash – CLDN</vt:lpstr>
      <vt:lpstr>Single Flash – GLM</vt:lpstr>
      <vt:lpstr>Single Flash Comparison</vt:lpstr>
      <vt:lpstr>Summary</vt:lpstr>
      <vt:lpstr>Acknowledgments</vt:lpstr>
      <vt:lpstr>Summary</vt:lpstr>
      <vt:lpstr>PowerPoint Presentation</vt:lpstr>
    </vt:vector>
  </TitlesOfParts>
  <Company>Environnement Canada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Environnement Canada</dc:creator>
  <cp:lastModifiedBy>Sills,David [Ontario]</cp:lastModifiedBy>
  <cp:revision>1107</cp:revision>
  <cp:lastPrinted>2016-05-18T12:20:11Z</cp:lastPrinted>
  <dcterms:created xsi:type="dcterms:W3CDTF">2006-02-27T19:58:49Z</dcterms:created>
  <dcterms:modified xsi:type="dcterms:W3CDTF">2018-09-12T02:48:24Z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