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9" r:id="rId5"/>
    <p:sldId id="259" r:id="rId6"/>
    <p:sldId id="280" r:id="rId7"/>
    <p:sldId id="260" r:id="rId8"/>
    <p:sldId id="261" r:id="rId9"/>
    <p:sldId id="275" r:id="rId10"/>
    <p:sldId id="278" r:id="rId11"/>
    <p:sldId id="281" r:id="rId12"/>
    <p:sldId id="282" r:id="rId13"/>
    <p:sldId id="276" r:id="rId14"/>
    <p:sldId id="283" r:id="rId15"/>
    <p:sldId id="264" r:id="rId16"/>
    <p:sldId id="265" r:id="rId17"/>
    <p:sldId id="277" r:id="rId18"/>
    <p:sldId id="284" r:id="rId19"/>
    <p:sldId id="267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1"/>
    <p:restoredTop sz="93681"/>
  </p:normalViewPr>
  <p:slideViewPr>
    <p:cSldViewPr snapToGrid="0" snapToObjects="1">
      <p:cViewPr varScale="1">
        <p:scale>
          <a:sx n="97" d="100"/>
          <a:sy n="97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9E725-EB81-DF44-BD37-79DA10FC92A6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CAC01-5F17-7149-9208-B00902C45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3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of GLM group data with ENGLN and GLD360; 8-month vs. 6-week analysis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78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 dipole near satellite subpoint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90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78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9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89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Optimal for full month is 12 km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2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3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15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4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go into operational environment during October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8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6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don’t limit yourself to an ellipsoid…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30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Optimal for this grid box independent of lightning in any other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30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location error in km during these months?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F5307-477E-E046-976F-565DB35BF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3F77-594C-6949-9C64-F75A2E9D3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C157F-CD72-BE42-8725-0DD3EBF9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110CD-CD55-2A41-B275-DA0D08D6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967A9-F01D-924D-96CB-FAB9BE83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4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CC5D-04E9-604E-B079-7A048F2E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3E80B-E1DC-E64C-90F0-5CDFAD0B1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41FD6-88A9-1542-9A04-F81DC24B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A09B2-47E2-6D49-A121-9C75C3F3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4D93A-FFC3-2447-B3CC-5CFB0195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3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836E5D-0484-1841-9100-F82F6A801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BFF2F-E204-CC41-ACA8-84FD2E25A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0AA9D-D299-384A-8CF1-14684808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023C4-B744-0545-9A29-F8B81D8C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007F2-960A-824D-AAE9-33449FB5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8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0CB9-647F-F94C-AE16-7FF5B669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3"/>
            <a:ext cx="10515600" cy="797469"/>
          </a:xfrm>
        </p:spPr>
        <p:txBody>
          <a:bodyPr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315B-525E-F744-814F-2C7EBBB96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44"/>
            <a:ext cx="10515600" cy="4692720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8153F-6F3C-E24F-BD52-491996BAF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75E34-F1C9-8C4B-81ED-FBF7D6DC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07932-45B4-0D4F-A603-8915E24A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7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0AA4-A0F2-394C-B387-30FDEC45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A49AE-AFCB-DE4C-949B-2D243E150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77037-5DCB-C145-9A56-DD655551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2032C-15F8-DD4A-93E6-EF6E277A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45F24-4E20-5246-94A1-86D3B726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1FE9-D720-5046-BAD1-43298A90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D2F0A-2E2F-CA47-9799-9DCF611F4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97267-1C2D-064C-BFEA-C453A7F2F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F50AB-7D8D-1F4E-8471-17DBD5CD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F855E-E23A-F447-89C3-92EDFC88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3EFCC-AE3C-844E-961A-EA421C1F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00E2-29FB-6F42-9252-585A41C7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DC97E-129A-5046-BA58-41960E388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048E6-7E96-8244-983E-F9D2A6F84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DD86F-7F84-5246-9182-D326548F9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A6BC7-FD5E-F34B-AE8D-760DB366B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49E26-1B60-564F-B624-D0090B61F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9/10/18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99184-CC4C-3840-8607-D1C982D0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233986-1C25-6847-AA37-3C9BA21C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5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395A-476E-3445-A865-1E5A45B4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CCCE7-2033-0547-9523-97BA5FB0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CDF66-E51E-9B4B-AD5C-0370202D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93420-DACC-1946-A226-A89EBACB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0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20B2BA-497C-F940-B4BF-442EDBCA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9/10/18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DD6CEA-8944-2C44-86E2-62553178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2C633-0F5B-1045-A27C-969CDB13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8F131-5F21-5449-AEEB-EEEC4475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E2506-9A9F-844C-8410-5D55E8B58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13921-C49D-3843-A71A-E19C1CEC0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3724D-8650-E143-8414-77E5F96A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3C4A4-FA8E-074A-8E7F-1977F2C5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852C9-84B5-9947-B4B3-BF19F1CD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A27F1-C939-B34B-8BA8-7746EB10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87A25-91C1-4E4F-86CF-5AE7B6D6C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F099E-58FE-E745-AB1B-208B20B51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915A4-E9F7-8240-91BA-E3D9E338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9C513-A5EB-C647-8FE8-83C9F96D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DF0A9-5B2F-644C-BE5B-46A716E8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D0ABA-7265-2848-BE73-27286421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66AA6-3FC2-524A-9EC3-39F3A5FE2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AD36A-98B8-1C4B-9B38-0E1D32105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8CF1A-C16B-A344-9764-19B1AD11AAAE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1BE74-DE7F-854F-8B39-2ED689C98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A9ED3-EA35-E84D-BEC8-4823E8897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7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48AA-DE7C-394A-8619-27E14DAF3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8457"/>
            <a:ext cx="9144000" cy="2791506"/>
          </a:xfrm>
        </p:spPr>
        <p:txBody>
          <a:bodyPr anchor="ctr" anchorCtr="0">
            <a:normAutofit/>
          </a:bodyPr>
          <a:lstStyle/>
          <a:p>
            <a:r>
              <a:rPr lang="en-US" sz="4400" dirty="0"/>
              <a:t>Optimal Lightning Emission Height to Improve GLM Location Accuracy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0F319-6C6D-5542-9931-3DA1DCD09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7862"/>
            <a:ext cx="9144000" cy="2390504"/>
          </a:xfrm>
        </p:spPr>
        <p:txBody>
          <a:bodyPr>
            <a:normAutofit/>
          </a:bodyPr>
          <a:lstStyle/>
          <a:p>
            <a:r>
              <a:rPr lang="en-US" dirty="0"/>
              <a:t>Katrina S. Virts and William J. </a:t>
            </a:r>
            <a:r>
              <a:rPr lang="en-US" dirty="0" err="1"/>
              <a:t>Koshak</a:t>
            </a:r>
            <a:br>
              <a:rPr lang="en-US" dirty="0"/>
            </a:br>
            <a:r>
              <a:rPr lang="en-US" i="1" dirty="0"/>
              <a:t>NASA/MSFC</a:t>
            </a:r>
          </a:p>
          <a:p>
            <a:endParaRPr lang="en-US" i="1" dirty="0"/>
          </a:p>
          <a:p>
            <a:r>
              <a:rPr lang="en-US" dirty="0"/>
              <a:t>2018 GLM Science Team Meeting</a:t>
            </a:r>
          </a:p>
          <a:p>
            <a:r>
              <a:rPr lang="en-US" dirty="0"/>
              <a:t>11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65985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E1D8-FEBB-E444-80B0-A41EC28E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optimal lightning emission height?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35BA-0B93-0342-9B47-C57B2C9FB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Renavigate</a:t>
            </a:r>
            <a:r>
              <a:rPr lang="en-US" dirty="0"/>
              <a:t> groups from (lat</a:t>
            </a:r>
            <a:r>
              <a:rPr lang="en-US" baseline="-25000" dirty="0"/>
              <a:t>1</a:t>
            </a:r>
            <a:r>
              <a:rPr lang="en-US" dirty="0"/>
              <a:t>, lon</a:t>
            </a:r>
            <a:r>
              <a:rPr lang="en-US" baseline="-25000" dirty="0"/>
              <a:t>1</a:t>
            </a:r>
            <a:r>
              <a:rPr lang="en-US" dirty="0"/>
              <a:t>) for (e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1</a:t>
            </a:r>
            <a:r>
              <a:rPr lang="en-US" dirty="0"/>
              <a:t>) to (lat</a:t>
            </a:r>
            <a:r>
              <a:rPr lang="en-US" baseline="-25000" dirty="0"/>
              <a:t>2</a:t>
            </a:r>
            <a:r>
              <a:rPr lang="en-US" dirty="0"/>
              <a:t>, lon</a:t>
            </a:r>
            <a:r>
              <a:rPr lang="en-US" baseline="-25000" dirty="0"/>
              <a:t>2</a:t>
            </a:r>
            <a:r>
              <a:rPr lang="en-US" dirty="0"/>
              <a:t>) for (h</a:t>
            </a:r>
            <a:r>
              <a:rPr lang="en-US" baseline="-25000" dirty="0"/>
              <a:t>2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= 1, 1.5, …, 17 km</a:t>
            </a:r>
          </a:p>
          <a:p>
            <a:r>
              <a:rPr lang="en-US" dirty="0"/>
              <a:t>Match renavigated GLM data</a:t>
            </a:r>
            <a:br>
              <a:rPr lang="en-US" dirty="0"/>
            </a:br>
            <a:r>
              <a:rPr lang="en-US" dirty="0"/>
              <a:t>with reference networks</a:t>
            </a:r>
          </a:p>
          <a:p>
            <a:r>
              <a:rPr lang="en-US" dirty="0"/>
              <a:t>Identify h</a:t>
            </a:r>
            <a:r>
              <a:rPr lang="en-US" baseline="-25000" dirty="0"/>
              <a:t>2 </a:t>
            </a:r>
            <a:r>
              <a:rPr lang="en-US" dirty="0"/>
              <a:t>that produces</a:t>
            </a:r>
            <a:br>
              <a:rPr lang="en-US" dirty="0"/>
            </a:br>
            <a:r>
              <a:rPr lang="en-US" dirty="0"/>
              <a:t>smallest mean error for</a:t>
            </a:r>
            <a:br>
              <a:rPr lang="en-US" dirty="0"/>
            </a:br>
            <a:r>
              <a:rPr lang="en-US" dirty="0"/>
              <a:t>each grid 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AAB47-C966-A145-90D6-4108D0535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2057400"/>
            <a:ext cx="6734306" cy="466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7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E1D8-FEBB-E444-80B0-A41EC28E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optimal lightning emission height?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35BA-0B93-0342-9B47-C57B2C9FB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Renavigate</a:t>
            </a:r>
            <a:r>
              <a:rPr lang="en-US" dirty="0"/>
              <a:t> groups from (lat</a:t>
            </a:r>
            <a:r>
              <a:rPr lang="en-US" baseline="-25000" dirty="0"/>
              <a:t>1</a:t>
            </a:r>
            <a:r>
              <a:rPr lang="en-US" dirty="0"/>
              <a:t>, lon</a:t>
            </a:r>
            <a:r>
              <a:rPr lang="en-US" baseline="-25000" dirty="0"/>
              <a:t>1</a:t>
            </a:r>
            <a:r>
              <a:rPr lang="en-US" dirty="0"/>
              <a:t>) for (e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1</a:t>
            </a:r>
            <a:r>
              <a:rPr lang="en-US" dirty="0"/>
              <a:t>) to (lat</a:t>
            </a:r>
            <a:r>
              <a:rPr lang="en-US" baseline="-25000" dirty="0"/>
              <a:t>2</a:t>
            </a:r>
            <a:r>
              <a:rPr lang="en-US" dirty="0"/>
              <a:t>, lon</a:t>
            </a:r>
            <a:r>
              <a:rPr lang="en-US" baseline="-25000" dirty="0"/>
              <a:t>2</a:t>
            </a:r>
            <a:r>
              <a:rPr lang="en-US" dirty="0"/>
              <a:t>) for (h</a:t>
            </a:r>
            <a:r>
              <a:rPr lang="en-US" baseline="-25000" dirty="0"/>
              <a:t>2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= 1, 1.5, …, 17 km</a:t>
            </a:r>
          </a:p>
          <a:p>
            <a:r>
              <a:rPr lang="en-US" dirty="0"/>
              <a:t>Match renavigated GLM data</a:t>
            </a:r>
            <a:br>
              <a:rPr lang="en-US" dirty="0"/>
            </a:br>
            <a:r>
              <a:rPr lang="en-US" dirty="0"/>
              <a:t>with reference networks</a:t>
            </a:r>
          </a:p>
          <a:p>
            <a:r>
              <a:rPr lang="en-US" dirty="0"/>
              <a:t>Identify h</a:t>
            </a:r>
            <a:r>
              <a:rPr lang="en-US" baseline="-25000" dirty="0"/>
              <a:t>2 </a:t>
            </a:r>
            <a:r>
              <a:rPr lang="en-US" dirty="0"/>
              <a:t>that produces</a:t>
            </a:r>
            <a:br>
              <a:rPr lang="en-US" dirty="0"/>
            </a:br>
            <a:r>
              <a:rPr lang="en-US" dirty="0"/>
              <a:t>smallest mean error for</a:t>
            </a:r>
            <a:br>
              <a:rPr lang="en-US" dirty="0"/>
            </a:br>
            <a:r>
              <a:rPr lang="en-US" dirty="0"/>
              <a:t>each grid box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95B34-A299-1347-9105-D1297BD1D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2080590"/>
            <a:ext cx="6743886" cy="464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7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E1D8-FEBB-E444-80B0-A41EC28E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optimal lightning emission height?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35BA-0B93-0342-9B47-C57B2C9FB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Renavigate</a:t>
            </a:r>
            <a:r>
              <a:rPr lang="en-US" dirty="0"/>
              <a:t> groups from (lat</a:t>
            </a:r>
            <a:r>
              <a:rPr lang="en-US" baseline="-25000" dirty="0"/>
              <a:t>1</a:t>
            </a:r>
            <a:r>
              <a:rPr lang="en-US" dirty="0"/>
              <a:t>, lon</a:t>
            </a:r>
            <a:r>
              <a:rPr lang="en-US" baseline="-25000" dirty="0"/>
              <a:t>1</a:t>
            </a:r>
            <a:r>
              <a:rPr lang="en-US" dirty="0"/>
              <a:t>) for (e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1</a:t>
            </a:r>
            <a:r>
              <a:rPr lang="en-US" dirty="0"/>
              <a:t>) to (lat</a:t>
            </a:r>
            <a:r>
              <a:rPr lang="en-US" baseline="-25000" dirty="0"/>
              <a:t>2</a:t>
            </a:r>
            <a:r>
              <a:rPr lang="en-US" dirty="0"/>
              <a:t>, lon</a:t>
            </a:r>
            <a:r>
              <a:rPr lang="en-US" baseline="-25000" dirty="0"/>
              <a:t>2</a:t>
            </a:r>
            <a:r>
              <a:rPr lang="en-US" dirty="0"/>
              <a:t>) for (h</a:t>
            </a:r>
            <a:r>
              <a:rPr lang="en-US" baseline="-25000" dirty="0"/>
              <a:t>2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= 1, 1.5, …, 17 km</a:t>
            </a:r>
          </a:p>
          <a:p>
            <a:r>
              <a:rPr lang="en-US" dirty="0"/>
              <a:t>Match renavigated GLM data</a:t>
            </a:r>
            <a:br>
              <a:rPr lang="en-US" dirty="0"/>
            </a:br>
            <a:r>
              <a:rPr lang="en-US" dirty="0"/>
              <a:t>with reference networks</a:t>
            </a:r>
          </a:p>
          <a:p>
            <a:r>
              <a:rPr lang="en-US" dirty="0"/>
              <a:t>Identify h</a:t>
            </a:r>
            <a:r>
              <a:rPr lang="en-US" baseline="-25000" dirty="0"/>
              <a:t>2 </a:t>
            </a:r>
            <a:r>
              <a:rPr lang="en-US" dirty="0"/>
              <a:t>that produces</a:t>
            </a:r>
            <a:br>
              <a:rPr lang="en-US" dirty="0"/>
            </a:br>
            <a:r>
              <a:rPr lang="en-US" dirty="0"/>
              <a:t>smallest mean error for</a:t>
            </a:r>
            <a:br>
              <a:rPr lang="en-US" dirty="0"/>
            </a:br>
            <a:r>
              <a:rPr lang="en-US" dirty="0"/>
              <a:t>each grid box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CCA295-7CEF-EC43-A855-CB7D327E7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389" y="2080591"/>
            <a:ext cx="6752139" cy="46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E1D8-FEBB-E444-80B0-A41EC28E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optimal lightning emission height?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35BA-0B93-0342-9B47-C57B2C9FB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Renavigate</a:t>
            </a:r>
            <a:r>
              <a:rPr lang="en-US" dirty="0"/>
              <a:t> groups from (lat</a:t>
            </a:r>
            <a:r>
              <a:rPr lang="en-US" baseline="-25000" dirty="0"/>
              <a:t>1</a:t>
            </a:r>
            <a:r>
              <a:rPr lang="en-US" dirty="0"/>
              <a:t>, lon</a:t>
            </a:r>
            <a:r>
              <a:rPr lang="en-US" baseline="-25000" dirty="0"/>
              <a:t>1</a:t>
            </a:r>
            <a:r>
              <a:rPr lang="en-US" dirty="0"/>
              <a:t>) for (e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1</a:t>
            </a:r>
            <a:r>
              <a:rPr lang="en-US" dirty="0"/>
              <a:t>) to (lat</a:t>
            </a:r>
            <a:r>
              <a:rPr lang="en-US" baseline="-25000" dirty="0"/>
              <a:t>2</a:t>
            </a:r>
            <a:r>
              <a:rPr lang="en-US" dirty="0"/>
              <a:t>, lon</a:t>
            </a:r>
            <a:r>
              <a:rPr lang="en-US" baseline="-25000" dirty="0"/>
              <a:t>2</a:t>
            </a:r>
            <a:r>
              <a:rPr lang="en-US" dirty="0"/>
              <a:t>) for (h</a:t>
            </a:r>
            <a:r>
              <a:rPr lang="en-US" baseline="-25000" dirty="0"/>
              <a:t>2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= 1, 1.5, …, 17 km</a:t>
            </a:r>
          </a:p>
          <a:p>
            <a:r>
              <a:rPr lang="en-US" dirty="0"/>
              <a:t>Match renavigated GLM data</a:t>
            </a:r>
            <a:br>
              <a:rPr lang="en-US" dirty="0"/>
            </a:br>
            <a:r>
              <a:rPr lang="en-US" dirty="0"/>
              <a:t>with reference networks</a:t>
            </a:r>
          </a:p>
          <a:p>
            <a:r>
              <a:rPr lang="en-US" dirty="0"/>
              <a:t>Identify h</a:t>
            </a:r>
            <a:r>
              <a:rPr lang="en-US" baseline="-25000" dirty="0"/>
              <a:t>2 </a:t>
            </a:r>
            <a:r>
              <a:rPr lang="en-US" dirty="0"/>
              <a:t>that produces</a:t>
            </a:r>
            <a:br>
              <a:rPr lang="en-US" dirty="0"/>
            </a:br>
            <a:r>
              <a:rPr lang="en-US" dirty="0"/>
              <a:t>smallest mean error for</a:t>
            </a:r>
            <a:br>
              <a:rPr lang="en-US" dirty="0"/>
            </a:br>
            <a:r>
              <a:rPr lang="en-US" dirty="0"/>
              <a:t>each grid box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4F1DF-70DA-C443-BD0A-3C95E55FA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2057400"/>
            <a:ext cx="6748272" cy="46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E1D8-FEBB-E444-80B0-A41EC28E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optimal lightning emission height?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35BA-0B93-0342-9B47-C57B2C9FB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Renavigate</a:t>
            </a:r>
            <a:r>
              <a:rPr lang="en-US" dirty="0"/>
              <a:t> groups from (lat</a:t>
            </a:r>
            <a:r>
              <a:rPr lang="en-US" baseline="-25000" dirty="0"/>
              <a:t>1</a:t>
            </a:r>
            <a:r>
              <a:rPr lang="en-US" dirty="0"/>
              <a:t>, lon</a:t>
            </a:r>
            <a:r>
              <a:rPr lang="en-US" baseline="-25000" dirty="0"/>
              <a:t>1</a:t>
            </a:r>
            <a:r>
              <a:rPr lang="en-US" dirty="0"/>
              <a:t>) for (e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1</a:t>
            </a:r>
            <a:r>
              <a:rPr lang="en-US" dirty="0"/>
              <a:t>) to (lat</a:t>
            </a:r>
            <a:r>
              <a:rPr lang="en-US" baseline="-25000" dirty="0"/>
              <a:t>2</a:t>
            </a:r>
            <a:r>
              <a:rPr lang="en-US" dirty="0"/>
              <a:t>, lon</a:t>
            </a:r>
            <a:r>
              <a:rPr lang="en-US" baseline="-25000" dirty="0"/>
              <a:t>2</a:t>
            </a:r>
            <a:r>
              <a:rPr lang="en-US" dirty="0"/>
              <a:t>) for (h</a:t>
            </a:r>
            <a:r>
              <a:rPr lang="en-US" baseline="-25000" dirty="0"/>
              <a:t>2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= 1, 1.5, …, 17 km</a:t>
            </a:r>
          </a:p>
          <a:p>
            <a:r>
              <a:rPr lang="en-US" dirty="0"/>
              <a:t>Match renavigated GLM data</a:t>
            </a:r>
            <a:br>
              <a:rPr lang="en-US" dirty="0"/>
            </a:br>
            <a:r>
              <a:rPr lang="en-US" dirty="0"/>
              <a:t>with reference networks</a:t>
            </a:r>
          </a:p>
          <a:p>
            <a:r>
              <a:rPr lang="en-US" dirty="0"/>
              <a:t>Identify h</a:t>
            </a:r>
            <a:r>
              <a:rPr lang="en-US" baseline="-25000" dirty="0"/>
              <a:t>2 </a:t>
            </a:r>
            <a:r>
              <a:rPr lang="en-US" dirty="0"/>
              <a:t>that produces</a:t>
            </a:r>
            <a:br>
              <a:rPr lang="en-US" dirty="0"/>
            </a:br>
            <a:r>
              <a:rPr lang="en-US" dirty="0"/>
              <a:t>smallest mean error for</a:t>
            </a:r>
            <a:br>
              <a:rPr lang="en-US" dirty="0"/>
            </a:br>
            <a:r>
              <a:rPr lang="en-US" dirty="0"/>
              <a:t>each grid box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C175B-9579-F440-84CC-28D08F781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2057400"/>
            <a:ext cx="6759551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0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ED30DD-608D-284F-ABA6-3777F7EB8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40" y="1446727"/>
            <a:ext cx="4609372" cy="4730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906FE-B9E0-984A-9D52-A185EEB1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lightning emission height – February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704AB-C312-3F42-A994-A7AC39AF1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227" y="1303236"/>
            <a:ext cx="4886515" cy="4832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C2B069-EDBA-1648-889E-C6B0AFF6CAD1}"/>
              </a:ext>
            </a:extLst>
          </p:cNvPr>
          <p:cNvSpPr txBox="1"/>
          <p:nvPr/>
        </p:nvSpPr>
        <p:spPr>
          <a:xfrm>
            <a:off x="1341781" y="5580894"/>
            <a:ext cx="14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ellipsoid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C3B65-84A4-394D-9070-A18329676DCB}"/>
              </a:ext>
            </a:extLst>
          </p:cNvPr>
          <p:cNvSpPr txBox="1"/>
          <p:nvPr/>
        </p:nvSpPr>
        <p:spPr>
          <a:xfrm>
            <a:off x="6636027" y="5527886"/>
            <a:ext cx="14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Optimal</a:t>
            </a:r>
          </a:p>
        </p:txBody>
      </p:sp>
    </p:spTree>
    <p:extLst>
      <p:ext uri="{BB962C8B-B14F-4D97-AF65-F5344CB8AC3E}">
        <p14:creationId xmlns:p14="http://schemas.microsoft.com/office/powerpoint/2010/main" val="1542036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4A3C-1150-3146-9D3F-52D6031A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optimal lightning emission height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53DD1-E0D7-0445-A20B-3CA3148AF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836"/>
          <a:stretch/>
        </p:blipFill>
        <p:spPr>
          <a:xfrm>
            <a:off x="443948" y="1862877"/>
            <a:ext cx="7931426" cy="3312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62D07-DD55-0F4C-8184-BC85F7A0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669"/>
          <a:stretch/>
        </p:blipFill>
        <p:spPr>
          <a:xfrm>
            <a:off x="8348867" y="1869505"/>
            <a:ext cx="715618" cy="33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3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4A3C-1150-3146-9D3F-52D6031A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optimal lightning emission height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ACE23-7DBD-A449-AF76-916616E9E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48" y="1862877"/>
            <a:ext cx="11304104" cy="33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64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4A3C-1150-3146-9D3F-52D6031A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optimal lightning emission height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FB6C24-86D5-EB46-9FDF-8CBB1B957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07" y="1083082"/>
            <a:ext cx="5747786" cy="55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3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64B8-B8DC-E04F-8FC6-B52583F2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A87E0-23E5-654B-AF51-581ABEA12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20"/>
            <a:ext cx="10515600" cy="4692720"/>
          </a:xfrm>
        </p:spPr>
        <p:txBody>
          <a:bodyPr/>
          <a:lstStyle/>
          <a:p>
            <a:r>
              <a:rPr lang="en-US" dirty="0"/>
              <a:t>Lightning ellipsoid currently used for GLM displaces observations toward nadir; largest location errors near the limb</a:t>
            </a:r>
          </a:p>
          <a:p>
            <a:r>
              <a:rPr lang="en-US" dirty="0"/>
              <a:t>Lower ellipsoid (e=14 km, p=6 km) will be implemented</a:t>
            </a:r>
          </a:p>
          <a:p>
            <a:r>
              <a:rPr lang="en-US" dirty="0"/>
              <a:t>Monthly optimal lightning emission height maps are available that significantly improve location accuracy near the limb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D5BDD-C79B-B947-A258-3F9DE9007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48" y="3413383"/>
            <a:ext cx="11304104" cy="33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2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B604-4863-FF42-83EF-F75CCC26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Large location errors near GLM limb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DCC7C-65B2-1746-B5F1-4557C6C2B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2" r="11625" b="-1"/>
          <a:stretch/>
        </p:blipFill>
        <p:spPr>
          <a:xfrm>
            <a:off x="551567" y="1133060"/>
            <a:ext cx="5213129" cy="5627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4B0880-5656-BE4E-A217-4F4012381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5" t="3082"/>
          <a:stretch/>
        </p:blipFill>
        <p:spPr>
          <a:xfrm>
            <a:off x="6255026" y="1133060"/>
            <a:ext cx="5438416" cy="56275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F061F6-868A-D940-938D-B312E05238E9}"/>
              </a:ext>
            </a:extLst>
          </p:cNvPr>
          <p:cNvSpPr txBox="1"/>
          <p:nvPr/>
        </p:nvSpPr>
        <p:spPr>
          <a:xfrm>
            <a:off x="917712" y="6056243"/>
            <a:ext cx="92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GLM-16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C1330-2CA0-B544-B209-84A177AED178}"/>
              </a:ext>
            </a:extLst>
          </p:cNvPr>
          <p:cNvSpPr txBox="1"/>
          <p:nvPr/>
        </p:nvSpPr>
        <p:spPr>
          <a:xfrm>
            <a:off x="6332884" y="6056243"/>
            <a:ext cx="92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GLM-17</a:t>
            </a:r>
          </a:p>
        </p:txBody>
      </p:sp>
    </p:spTree>
    <p:extLst>
      <p:ext uri="{BB962C8B-B14F-4D97-AF65-F5344CB8AC3E}">
        <p14:creationId xmlns:p14="http://schemas.microsoft.com/office/powerpoint/2010/main" val="1385268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248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06FE-B9E0-984A-9D52-A185EEB1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lightning emission height – diurnal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D06C6-668C-B04D-964F-04ADC9245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036" y="1653757"/>
            <a:ext cx="6229927" cy="426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744D-3179-964B-9228-CC9095E7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Lightning ellipsoid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137FE4-B8A3-3B4A-B16A-FF05CF23B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748" y="1484244"/>
            <a:ext cx="5271052" cy="4692720"/>
          </a:xfrm>
        </p:spPr>
        <p:txBody>
          <a:bodyPr/>
          <a:lstStyle/>
          <a:p>
            <a:r>
              <a:rPr lang="en-US" dirty="0"/>
              <a:t>Assumes GLM detects illumination at cloud top, approximated as 16 km (equator) and 6 km (poles)</a:t>
            </a:r>
          </a:p>
          <a:p>
            <a:r>
              <a:rPr lang="en-US" dirty="0"/>
              <a:t>Lowest ellipsoid height in GLM FOV is ~9 km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07B0F-D9BC-A046-B04E-C66AB030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56161"/>
            <a:ext cx="4601152" cy="472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0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744D-3179-964B-9228-CC9095E7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Lightning ellipsoid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137FE4-B8A3-3B4A-B16A-FF05CF23B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748" y="1484244"/>
            <a:ext cx="5271052" cy="4692720"/>
          </a:xfrm>
        </p:spPr>
        <p:txBody>
          <a:bodyPr/>
          <a:lstStyle/>
          <a:p>
            <a:r>
              <a:rPr lang="en-US" dirty="0"/>
              <a:t>Assumes GLM detects illumination at cloud top, approximated as 16 km (equator) and 6 km (poles)</a:t>
            </a:r>
          </a:p>
          <a:p>
            <a:r>
              <a:rPr lang="en-US" dirty="0"/>
              <a:t>Lowest ellipsoid height in GLM FOV is ~9 km</a:t>
            </a:r>
          </a:p>
          <a:p>
            <a:r>
              <a:rPr lang="en-US" dirty="0"/>
              <a:t>Produces location errors if:</a:t>
            </a:r>
          </a:p>
          <a:p>
            <a:pPr lvl="1"/>
            <a:r>
              <a:rPr lang="en-US" dirty="0"/>
              <a:t>Cloud top is below/above the ellipsoid</a:t>
            </a:r>
          </a:p>
          <a:p>
            <a:pPr lvl="1"/>
            <a:r>
              <a:rPr lang="en-US" dirty="0"/>
              <a:t>GLM observes side-cloud illumination or below-cloud lightning flashes</a:t>
            </a:r>
          </a:p>
          <a:p>
            <a:r>
              <a:rPr lang="en-US" dirty="0"/>
              <a:t>GLM groups currently too close to nadir </a:t>
            </a:r>
            <a:r>
              <a:rPr lang="en-US" dirty="0">
                <a:sym typeface="Wingdings" pitchFamily="2" charset="2"/>
              </a:rPr>
              <a:t>→ ellipsoid is generally too high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07B0F-D9BC-A046-B04E-C66AB030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56161"/>
            <a:ext cx="4601152" cy="472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4F040-67B6-A24D-8A8C-D8C97DD5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optimal lightning ellipsoid?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3B5C-76FF-F34A-9390-101B8D72E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5" y="1484244"/>
            <a:ext cx="5244548" cy="4692720"/>
          </a:xfrm>
        </p:spPr>
        <p:txBody>
          <a:bodyPr/>
          <a:lstStyle/>
          <a:p>
            <a:r>
              <a:rPr lang="en-US" dirty="0" err="1"/>
              <a:t>Renavigate</a:t>
            </a:r>
            <a:r>
              <a:rPr lang="en-US" dirty="0"/>
              <a:t> groups from (lat</a:t>
            </a:r>
            <a:r>
              <a:rPr lang="en-US" baseline="-25000" dirty="0"/>
              <a:t>1</a:t>
            </a:r>
            <a:r>
              <a:rPr lang="en-US" dirty="0"/>
              <a:t>, lon</a:t>
            </a:r>
            <a:r>
              <a:rPr lang="en-US" baseline="-25000" dirty="0"/>
              <a:t>1</a:t>
            </a:r>
            <a:r>
              <a:rPr lang="en-US" dirty="0"/>
              <a:t>) for (e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1</a:t>
            </a:r>
            <a:r>
              <a:rPr lang="en-US" dirty="0"/>
              <a:t>) to (lat</a:t>
            </a:r>
            <a:r>
              <a:rPr lang="en-US" baseline="-25000" dirty="0"/>
              <a:t>2</a:t>
            </a:r>
            <a:r>
              <a:rPr lang="en-US" dirty="0"/>
              <a:t>, lon</a:t>
            </a:r>
            <a:r>
              <a:rPr lang="en-US" baseline="-25000" dirty="0"/>
              <a:t>2</a:t>
            </a:r>
            <a:r>
              <a:rPr lang="en-US" dirty="0"/>
              <a:t>) for (e</a:t>
            </a:r>
            <a:r>
              <a:rPr lang="en-US" baseline="-25000" dirty="0"/>
              <a:t>2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= 8-17 km, p</a:t>
            </a:r>
            <a:r>
              <a:rPr lang="en-US" baseline="-25000" dirty="0"/>
              <a:t>2</a:t>
            </a:r>
            <a:r>
              <a:rPr lang="en-US" dirty="0"/>
              <a:t> = 1-7 km</a:t>
            </a:r>
          </a:p>
          <a:p>
            <a:r>
              <a:rPr lang="en-US" dirty="0"/>
              <a:t>Match renavigated GLM data with reference networks</a:t>
            </a:r>
          </a:p>
          <a:p>
            <a:r>
              <a:rPr lang="en-US" dirty="0"/>
              <a:t>Identify combination of e</a:t>
            </a:r>
            <a:r>
              <a:rPr lang="en-US" baseline="-25000" dirty="0"/>
              <a:t>2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 that produces smallest mean error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EDB36-149C-6342-AE06-59470DD61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095" y="2026004"/>
            <a:ext cx="6583389" cy="4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8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4F040-67B6-A24D-8A8C-D8C97DD5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optimal lightning ellipsoid?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3B5C-76FF-F34A-9390-101B8D72E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5" y="1484244"/>
            <a:ext cx="5244548" cy="4692720"/>
          </a:xfrm>
        </p:spPr>
        <p:txBody>
          <a:bodyPr/>
          <a:lstStyle/>
          <a:p>
            <a:r>
              <a:rPr lang="en-US" dirty="0" err="1"/>
              <a:t>Renavigate</a:t>
            </a:r>
            <a:r>
              <a:rPr lang="en-US" dirty="0"/>
              <a:t> groups from (lat</a:t>
            </a:r>
            <a:r>
              <a:rPr lang="en-US" baseline="-25000" dirty="0"/>
              <a:t>1</a:t>
            </a:r>
            <a:r>
              <a:rPr lang="en-US" dirty="0"/>
              <a:t>, lon</a:t>
            </a:r>
            <a:r>
              <a:rPr lang="en-US" baseline="-25000" dirty="0"/>
              <a:t>1</a:t>
            </a:r>
            <a:r>
              <a:rPr lang="en-US" dirty="0"/>
              <a:t>) for (e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1</a:t>
            </a:r>
            <a:r>
              <a:rPr lang="en-US" dirty="0"/>
              <a:t>) to (lat</a:t>
            </a:r>
            <a:r>
              <a:rPr lang="en-US" baseline="-25000" dirty="0"/>
              <a:t>2</a:t>
            </a:r>
            <a:r>
              <a:rPr lang="en-US" dirty="0"/>
              <a:t>, lon</a:t>
            </a:r>
            <a:r>
              <a:rPr lang="en-US" baseline="-25000" dirty="0"/>
              <a:t>2</a:t>
            </a:r>
            <a:r>
              <a:rPr lang="en-US" dirty="0"/>
              <a:t>) for (e</a:t>
            </a:r>
            <a:r>
              <a:rPr lang="en-US" baseline="-25000" dirty="0"/>
              <a:t>2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= 8-17 km, p</a:t>
            </a:r>
            <a:r>
              <a:rPr lang="en-US" baseline="-25000" dirty="0"/>
              <a:t>2</a:t>
            </a:r>
            <a:r>
              <a:rPr lang="en-US" dirty="0"/>
              <a:t> = 1-7 km</a:t>
            </a:r>
          </a:p>
          <a:p>
            <a:r>
              <a:rPr lang="en-US" dirty="0"/>
              <a:t>Match renavigated GLM data with reference networks</a:t>
            </a:r>
          </a:p>
          <a:p>
            <a:r>
              <a:rPr lang="en-US" dirty="0"/>
              <a:t>Identify combination of e</a:t>
            </a:r>
            <a:r>
              <a:rPr lang="en-US" baseline="-25000" dirty="0"/>
              <a:t>2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 that produces smallest mean error</a:t>
            </a:r>
          </a:p>
          <a:p>
            <a:pPr lvl="1"/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= 14 km, p</a:t>
            </a:r>
            <a:r>
              <a:rPr lang="en-US" baseline="-25000" dirty="0"/>
              <a:t>2</a:t>
            </a:r>
            <a:r>
              <a:rPr lang="en-US" dirty="0"/>
              <a:t> = 6 km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7C2A50-C971-6E4C-AD31-D1863CC14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618" y="2027899"/>
            <a:ext cx="6559825" cy="45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0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E9A9-2415-B246-968E-4BF96C17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optimal ellipsoid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72C66-56CD-C74F-A8DC-54FB87CDF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8" y="1457034"/>
            <a:ext cx="8560904" cy="46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3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709C-D390-1C48-9CA1-324D9F83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optimal ellipsoid – monthly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7E6AE-9AC5-2040-B381-74765EFAB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75" y="1118811"/>
            <a:ext cx="9786101" cy="56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8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744D-3179-964B-9228-CC9095E7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Lightning ellipsoid limitations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137FE4-B8A3-3B4A-B16A-FF05CF23B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748" y="1484244"/>
            <a:ext cx="5271052" cy="4692720"/>
          </a:xfrm>
        </p:spPr>
        <p:txBody>
          <a:bodyPr/>
          <a:lstStyle/>
          <a:p>
            <a:r>
              <a:rPr lang="en-US" dirty="0"/>
              <a:t>Assumes lightning emission height varies only as function of latitude, not as a function of:</a:t>
            </a:r>
          </a:p>
          <a:p>
            <a:pPr lvl="1"/>
            <a:r>
              <a:rPr lang="en-US" dirty="0"/>
              <a:t>Longitude</a:t>
            </a:r>
          </a:p>
          <a:p>
            <a:pPr lvl="1"/>
            <a:r>
              <a:rPr lang="en-US" dirty="0"/>
              <a:t>Season</a:t>
            </a:r>
          </a:p>
          <a:p>
            <a:pPr lvl="1"/>
            <a:r>
              <a:rPr lang="en-US" dirty="0"/>
              <a:t>Time of day</a:t>
            </a:r>
          </a:p>
          <a:p>
            <a:pPr lvl="1"/>
            <a:r>
              <a:rPr lang="en-US" dirty="0"/>
              <a:t>Thunderstorm life cycle</a:t>
            </a:r>
          </a:p>
          <a:p>
            <a:pPr lvl="1"/>
            <a:r>
              <a:rPr lang="en-US" dirty="0"/>
              <a:t>Regional differences including land/ocean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E928C-5281-F943-9A12-8F411FF30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20" y="1446727"/>
            <a:ext cx="4609372" cy="473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0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4297</TotalTime>
  <Words>700</Words>
  <Application>Microsoft Macintosh PowerPoint</Application>
  <PresentationFormat>Widescreen</PresentationFormat>
  <Paragraphs>95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Optimal Lightning Emission Height to Improve GLM Location Accuracy</vt:lpstr>
      <vt:lpstr>Motivation: Large location errors near GLM limb</vt:lpstr>
      <vt:lpstr>Lightning ellipsoid</vt:lpstr>
      <vt:lpstr>Lightning ellipsoid</vt:lpstr>
      <vt:lpstr>What is the optimal lightning ellipsoid?</vt:lpstr>
      <vt:lpstr>What is the optimal lightning ellipsoid?</vt:lpstr>
      <vt:lpstr>Performance of optimal ellipsoid</vt:lpstr>
      <vt:lpstr>Performance of optimal ellipsoid – monthly</vt:lpstr>
      <vt:lpstr>Lightning ellipsoid limitations</vt:lpstr>
      <vt:lpstr>What is the optimal lightning emission height?</vt:lpstr>
      <vt:lpstr>What is the optimal lightning emission height?</vt:lpstr>
      <vt:lpstr>What is the optimal lightning emission height?</vt:lpstr>
      <vt:lpstr>What is the optimal lightning emission height?</vt:lpstr>
      <vt:lpstr>What is the optimal lightning emission height?</vt:lpstr>
      <vt:lpstr>Optimal lightning emission height – February 2018</vt:lpstr>
      <vt:lpstr>Performance of optimal lightning emission height</vt:lpstr>
      <vt:lpstr>Performance of optimal lightning emission height</vt:lpstr>
      <vt:lpstr>Performance of optimal lightning emission height</vt:lpstr>
      <vt:lpstr>Conclusions</vt:lpstr>
      <vt:lpstr>PowerPoint Presentation</vt:lpstr>
      <vt:lpstr>Optimal lightning emission height – diurnal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Lightning Emission Height to Improve GLM Location Accuracy</dc:title>
  <dc:creator>Katrina Virts</dc:creator>
  <cp:lastModifiedBy>Katrina Virts</cp:lastModifiedBy>
  <cp:revision>93</cp:revision>
  <dcterms:created xsi:type="dcterms:W3CDTF">2018-09-04T20:17:30Z</dcterms:created>
  <dcterms:modified xsi:type="dcterms:W3CDTF">2018-09-11T04:00:10Z</dcterms:modified>
</cp:coreProperties>
</file>