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59" r:id="rId6"/>
    <p:sldId id="260" r:id="rId7"/>
    <p:sldId id="261" r:id="rId8"/>
    <p:sldId id="265"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8B4E6-4B65-1B4E-8827-1E6545750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21F408-9DF3-3E48-88A7-EF7215732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B0808F-2B1A-CF4C-B65E-97116C3DBFB9}"/>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5" name="Footer Placeholder 4">
            <a:extLst>
              <a:ext uri="{FF2B5EF4-FFF2-40B4-BE49-F238E27FC236}">
                <a16:creationId xmlns:a16="http://schemas.microsoft.com/office/drawing/2014/main" id="{3E64E60D-C433-A04A-A969-C6AD2ED9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D91E0-8366-894C-AF5B-4A5772A06727}"/>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149875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A0E3-09A7-C142-BB4B-34C9A04C5C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23F78-3B46-A342-9151-170D21CB33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62992-53BE-D346-A2AE-9CC716079FF5}"/>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5" name="Footer Placeholder 4">
            <a:extLst>
              <a:ext uri="{FF2B5EF4-FFF2-40B4-BE49-F238E27FC236}">
                <a16:creationId xmlns:a16="http://schemas.microsoft.com/office/drawing/2014/main" id="{265F2E8D-F4EC-8647-B1CF-93219C972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41201-5EE3-1348-9E6F-E6043A20FE09}"/>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412075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71625F-418B-7747-A987-FF5541B320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B528B-9FE4-DA4D-A157-75B0148AB4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8EE3B-2E16-D04A-9FDE-DFD0FAA307E8}"/>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5" name="Footer Placeholder 4">
            <a:extLst>
              <a:ext uri="{FF2B5EF4-FFF2-40B4-BE49-F238E27FC236}">
                <a16:creationId xmlns:a16="http://schemas.microsoft.com/office/drawing/2014/main" id="{5031420A-48C8-2D49-8C69-AE07041FA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ED3A0-E330-CC49-9720-39BCFDA64BE9}"/>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418752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EE18-2157-1543-9271-428DF2D15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0EB7C0-7CE1-CA4C-BBD4-92C3D165EE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33F3B-A8CB-8149-B7B8-49E45766CA84}"/>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5" name="Footer Placeholder 4">
            <a:extLst>
              <a:ext uri="{FF2B5EF4-FFF2-40B4-BE49-F238E27FC236}">
                <a16:creationId xmlns:a16="http://schemas.microsoft.com/office/drawing/2014/main" id="{4FE68B02-C48E-D24E-AFE1-6F7385D21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C94394-248C-B64E-956D-D7816BA797C3}"/>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122238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1136-1FE7-EE47-8C60-3C61B76371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BE0943-DCAC-EA48-B76B-6DE0F1FDC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239304-27F1-4942-BB5D-333C26D42C45}"/>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5" name="Footer Placeholder 4">
            <a:extLst>
              <a:ext uri="{FF2B5EF4-FFF2-40B4-BE49-F238E27FC236}">
                <a16:creationId xmlns:a16="http://schemas.microsoft.com/office/drawing/2014/main" id="{76CA885C-DA8F-144B-8677-B190D5C6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8C583-3530-684B-9256-5806B95FF140}"/>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161239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D2AC5-1352-8546-A2F5-7F59A0C95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0E4A9-CF4F-9540-BA48-1C861969EA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CEBF9-EE7F-4B4B-BE4F-F997AE3ACA6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A43A6C-AB33-1142-B957-F83DD6EDF84F}"/>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6" name="Footer Placeholder 5">
            <a:extLst>
              <a:ext uri="{FF2B5EF4-FFF2-40B4-BE49-F238E27FC236}">
                <a16:creationId xmlns:a16="http://schemas.microsoft.com/office/drawing/2014/main" id="{562067BC-419F-C241-A2D8-6E46862A3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08074-4DAC-F34C-AAC4-C89CD039FF93}"/>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417462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50EC-9167-E54F-B7DE-EE1C9D384E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BA6D68-C8C2-2149-84B2-337886C83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5C64A8-C5EA-EA4C-9F61-DE026433D7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A30E2-FEF4-2343-ACA9-D47DE2D642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F609E3C-A6EF-BC4D-A7EA-40E08AD20F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078F4D-A0E9-344B-A60A-D27AFE18FDD8}"/>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8" name="Footer Placeholder 7">
            <a:extLst>
              <a:ext uri="{FF2B5EF4-FFF2-40B4-BE49-F238E27FC236}">
                <a16:creationId xmlns:a16="http://schemas.microsoft.com/office/drawing/2014/main" id="{D8DB920E-F54C-C242-A0CB-B1E7A56346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C6A002-1ECE-1D48-9E02-D640BAAED4A2}"/>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255417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5A09-866D-F24F-9C53-4C3CED3C31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5B5202-C519-8743-8B3B-11A3EC483D0D}"/>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4" name="Footer Placeholder 3">
            <a:extLst>
              <a:ext uri="{FF2B5EF4-FFF2-40B4-BE49-F238E27FC236}">
                <a16:creationId xmlns:a16="http://schemas.microsoft.com/office/drawing/2014/main" id="{B1982C5E-3B50-1444-A0C1-086A72EA23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BDB313-2EDB-BB4C-995F-09E8C8D609A8}"/>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158771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793C86-029B-5A4C-836B-B7EA831AE521}"/>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3" name="Footer Placeholder 2">
            <a:extLst>
              <a:ext uri="{FF2B5EF4-FFF2-40B4-BE49-F238E27FC236}">
                <a16:creationId xmlns:a16="http://schemas.microsoft.com/office/drawing/2014/main" id="{EE1EC9F5-AC50-7B44-B163-A7E447F929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006502-4989-A040-80CF-7A5632168FCA}"/>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3658644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98DD-4A14-8D43-A379-9A5352BAC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29CF96-6EA6-7749-B80F-EAC816C0A3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A1F4E-6EA4-824B-9C03-652369922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609766-F67C-D649-AC7E-6889CBB29156}"/>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6" name="Footer Placeholder 5">
            <a:extLst>
              <a:ext uri="{FF2B5EF4-FFF2-40B4-BE49-F238E27FC236}">
                <a16:creationId xmlns:a16="http://schemas.microsoft.com/office/drawing/2014/main" id="{7257BD02-1A00-C84B-880D-EB076728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AE24-6290-0C48-B2A3-C32B3F82ED42}"/>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26039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B782-AE80-5D42-9555-F736D63BE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652F18-424F-C64A-B2A6-DCC90F7A60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746D7C-5A84-504A-9682-73D42FBD5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C79966-473F-254A-B219-B37BD680B01C}"/>
              </a:ext>
            </a:extLst>
          </p:cNvPr>
          <p:cNvSpPr>
            <a:spLocks noGrp="1"/>
          </p:cNvSpPr>
          <p:nvPr>
            <p:ph type="dt" sz="half" idx="10"/>
          </p:nvPr>
        </p:nvSpPr>
        <p:spPr/>
        <p:txBody>
          <a:bodyPr/>
          <a:lstStyle/>
          <a:p>
            <a:fld id="{98C94B91-CC31-7447-BF54-0A04E134EEDF}" type="datetimeFigureOut">
              <a:rPr lang="en-US" smtClean="0"/>
              <a:t>9/6/18</a:t>
            </a:fld>
            <a:endParaRPr lang="en-US"/>
          </a:p>
        </p:txBody>
      </p:sp>
      <p:sp>
        <p:nvSpPr>
          <p:cNvPr id="6" name="Footer Placeholder 5">
            <a:extLst>
              <a:ext uri="{FF2B5EF4-FFF2-40B4-BE49-F238E27FC236}">
                <a16:creationId xmlns:a16="http://schemas.microsoft.com/office/drawing/2014/main" id="{15BCE61B-E8AC-6445-9BE7-C3ECB1F2B5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57B27-DE2D-F442-A584-8B87136228C1}"/>
              </a:ext>
            </a:extLst>
          </p:cNvPr>
          <p:cNvSpPr>
            <a:spLocks noGrp="1"/>
          </p:cNvSpPr>
          <p:nvPr>
            <p:ph type="sldNum" sz="quarter" idx="12"/>
          </p:nvPr>
        </p:nvSpPr>
        <p:spPr/>
        <p:txBody>
          <a:bodyPr/>
          <a:lstStyle/>
          <a:p>
            <a:fld id="{2B8449A5-4553-914F-8134-A428039DB4C8}" type="slidenum">
              <a:rPr lang="en-US" smtClean="0"/>
              <a:t>‹#›</a:t>
            </a:fld>
            <a:endParaRPr lang="en-US"/>
          </a:p>
        </p:txBody>
      </p:sp>
    </p:spTree>
    <p:extLst>
      <p:ext uri="{BB962C8B-B14F-4D97-AF65-F5344CB8AC3E}">
        <p14:creationId xmlns:p14="http://schemas.microsoft.com/office/powerpoint/2010/main" val="74902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910543-3C18-7A4A-8DF4-866177C415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F2ADEF-599B-5241-9F1B-B81156FCB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D4255-6591-A64A-B16E-455CDA3378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94B91-CC31-7447-BF54-0A04E134EEDF}" type="datetimeFigureOut">
              <a:rPr lang="en-US" smtClean="0"/>
              <a:t>9/6/18</a:t>
            </a:fld>
            <a:endParaRPr lang="en-US"/>
          </a:p>
        </p:txBody>
      </p:sp>
      <p:sp>
        <p:nvSpPr>
          <p:cNvPr id="5" name="Footer Placeholder 4">
            <a:extLst>
              <a:ext uri="{FF2B5EF4-FFF2-40B4-BE49-F238E27FC236}">
                <a16:creationId xmlns:a16="http://schemas.microsoft.com/office/drawing/2014/main" id="{55383EC0-D0B2-7D43-9F19-F24A77568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4DC340-E31B-2C4C-B6C8-B10211EC11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449A5-4553-914F-8134-A428039DB4C8}" type="slidenum">
              <a:rPr lang="en-US" smtClean="0"/>
              <a:t>‹#›</a:t>
            </a:fld>
            <a:endParaRPr lang="en-US"/>
          </a:p>
        </p:txBody>
      </p:sp>
    </p:spTree>
    <p:extLst>
      <p:ext uri="{BB962C8B-B14F-4D97-AF65-F5344CB8AC3E}">
        <p14:creationId xmlns:p14="http://schemas.microsoft.com/office/powerpoint/2010/main" val="282764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tiff"/><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71E16F-56A7-D146-81AB-BABBC866FF73}"/>
              </a:ext>
            </a:extLst>
          </p:cNvPr>
          <p:cNvSpPr txBox="1"/>
          <p:nvPr/>
        </p:nvSpPr>
        <p:spPr>
          <a:xfrm>
            <a:off x="1231582" y="1723073"/>
            <a:ext cx="9951250" cy="3046988"/>
          </a:xfrm>
          <a:prstGeom prst="rect">
            <a:avLst/>
          </a:prstGeom>
          <a:noFill/>
        </p:spPr>
        <p:txBody>
          <a:bodyPr wrap="none" rtlCol="0">
            <a:spAutoFit/>
          </a:bodyPr>
          <a:lstStyle/>
          <a:p>
            <a:r>
              <a:rPr lang="en-US" sz="4000" b="1" dirty="0"/>
              <a:t>RELAMPAGO Lightning Mapping Array Update</a:t>
            </a:r>
          </a:p>
          <a:p>
            <a:endParaRPr lang="en-US" sz="4000" dirty="0"/>
          </a:p>
          <a:p>
            <a:endParaRPr lang="en-US" sz="4000" dirty="0"/>
          </a:p>
          <a:p>
            <a:r>
              <a:rPr lang="en-US" sz="3600" dirty="0"/>
              <a:t>Timothy Lang</a:t>
            </a:r>
          </a:p>
          <a:p>
            <a:r>
              <a:rPr lang="en-US" sz="3200" i="1" dirty="0"/>
              <a:t>NASA Marshall Space Flight Center</a:t>
            </a:r>
          </a:p>
        </p:txBody>
      </p:sp>
    </p:spTree>
    <p:extLst>
      <p:ext uri="{BB962C8B-B14F-4D97-AF65-F5344CB8AC3E}">
        <p14:creationId xmlns:p14="http://schemas.microsoft.com/office/powerpoint/2010/main" val="401319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47EA4-68C7-E046-8D88-EC1FE90B278B}"/>
              </a:ext>
            </a:extLst>
          </p:cNvPr>
          <p:cNvSpPr txBox="1"/>
          <p:nvPr/>
        </p:nvSpPr>
        <p:spPr>
          <a:xfrm>
            <a:off x="1588770" y="520064"/>
            <a:ext cx="3950312" cy="5632311"/>
          </a:xfrm>
          <a:prstGeom prst="rect">
            <a:avLst/>
          </a:prstGeom>
          <a:noFill/>
        </p:spPr>
        <p:txBody>
          <a:bodyPr wrap="none" rtlCol="0">
            <a:spAutoFit/>
          </a:bodyPr>
          <a:lstStyle/>
          <a:p>
            <a:r>
              <a:rPr lang="en-US" sz="2400" b="1" dirty="0"/>
              <a:t>NASA LMA Deployment Team</a:t>
            </a:r>
          </a:p>
          <a:p>
            <a:endParaRPr lang="en-US" sz="2400" dirty="0"/>
          </a:p>
          <a:p>
            <a:pPr marL="285750" indent="-285750">
              <a:buFont typeface="Arial" panose="020B0604020202020204" pitchFamily="34" charset="0"/>
              <a:buChar char="•"/>
            </a:pPr>
            <a:r>
              <a:rPr lang="en-US" sz="2400" dirty="0"/>
              <a:t>Timothy Lang, NASA lead</a:t>
            </a:r>
          </a:p>
          <a:p>
            <a:pPr marL="285750" indent="-285750">
              <a:buFont typeface="Arial" panose="020B0604020202020204" pitchFamily="34" charset="0"/>
              <a:buChar char="•"/>
            </a:pPr>
            <a:r>
              <a:rPr lang="en-US" sz="2400" dirty="0"/>
              <a:t>Rich Blakeslee</a:t>
            </a:r>
          </a:p>
          <a:p>
            <a:pPr marL="285750" indent="-285750">
              <a:buFont typeface="Arial" panose="020B0604020202020204" pitchFamily="34" charset="0"/>
              <a:buChar char="•"/>
            </a:pPr>
            <a:r>
              <a:rPr lang="en-US" sz="2400" dirty="0"/>
              <a:t>Walt Petersen</a:t>
            </a:r>
          </a:p>
          <a:p>
            <a:pPr marL="285750" indent="-285750">
              <a:buFont typeface="Arial" panose="020B0604020202020204" pitchFamily="34" charset="0"/>
              <a:buChar char="•"/>
            </a:pPr>
            <a:r>
              <a:rPr lang="en-US" sz="2400" dirty="0"/>
              <a:t>Brad Zavodsky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Larry Carey, UAH lead</a:t>
            </a:r>
          </a:p>
          <a:p>
            <a:pPr marL="285750" indent="-285750">
              <a:buFont typeface="Arial" panose="020B0604020202020204" pitchFamily="34" charset="0"/>
              <a:buChar char="•"/>
            </a:pPr>
            <a:r>
              <a:rPr lang="en-US" sz="2400" dirty="0"/>
              <a:t>Jeff Burchfield</a:t>
            </a:r>
          </a:p>
          <a:p>
            <a:pPr marL="285750" indent="-285750">
              <a:buFont typeface="Arial" panose="020B0604020202020204" pitchFamily="34" charset="0"/>
              <a:buChar char="•"/>
            </a:pPr>
            <a:r>
              <a:rPr lang="en-US" sz="2400" dirty="0"/>
              <a:t>Matt Wingo</a:t>
            </a:r>
          </a:p>
          <a:p>
            <a:pPr marL="285750" indent="-285750">
              <a:buFont typeface="Arial" panose="020B0604020202020204" pitchFamily="34" charset="0"/>
              <a:buChar char="•"/>
            </a:pPr>
            <a:r>
              <a:rPr lang="en-US" sz="2400" dirty="0"/>
              <a:t>Michael Solomon</a:t>
            </a:r>
          </a:p>
          <a:p>
            <a:pPr marL="285750" indent="-285750">
              <a:buFont typeface="Arial" panose="020B0604020202020204" pitchFamily="34" charset="0"/>
              <a:buChar char="•"/>
            </a:pPr>
            <a:r>
              <a:rPr lang="en-US" sz="2400" dirty="0"/>
              <a:t>Joy </a:t>
            </a:r>
            <a:r>
              <a:rPr lang="en-US" sz="2400" dirty="0" err="1"/>
              <a:t>Marich</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Steve Goodman</a:t>
            </a:r>
          </a:p>
          <a:p>
            <a:pPr marL="285750" indent="-285750">
              <a:buFont typeface="Arial" panose="020B0604020202020204" pitchFamily="34" charset="0"/>
              <a:buChar char="•"/>
            </a:pPr>
            <a:r>
              <a:rPr lang="en-US" sz="2400" dirty="0"/>
              <a:t>Eldo Avila</a:t>
            </a:r>
          </a:p>
        </p:txBody>
      </p:sp>
      <p:sp>
        <p:nvSpPr>
          <p:cNvPr id="3" name="TextBox 2">
            <a:extLst>
              <a:ext uri="{FF2B5EF4-FFF2-40B4-BE49-F238E27FC236}">
                <a16:creationId xmlns:a16="http://schemas.microsoft.com/office/drawing/2014/main" id="{11C63817-C349-1A4C-B394-34B0DDCA8E91}"/>
              </a:ext>
            </a:extLst>
          </p:cNvPr>
          <p:cNvSpPr txBox="1"/>
          <p:nvPr/>
        </p:nvSpPr>
        <p:spPr>
          <a:xfrm>
            <a:off x="7438072" y="520065"/>
            <a:ext cx="3430939" cy="5632311"/>
          </a:xfrm>
          <a:prstGeom prst="rect">
            <a:avLst/>
          </a:prstGeom>
          <a:noFill/>
        </p:spPr>
        <p:txBody>
          <a:bodyPr wrap="none" rtlCol="0">
            <a:spAutoFit/>
          </a:bodyPr>
          <a:lstStyle/>
          <a:p>
            <a:r>
              <a:rPr lang="en-US" sz="2400" b="1" dirty="0"/>
              <a:t>Acknowledgments</a:t>
            </a:r>
          </a:p>
          <a:p>
            <a:endParaRPr lang="en-US" sz="2400" dirty="0"/>
          </a:p>
          <a:p>
            <a:pPr marL="342900" indent="-342900">
              <a:buFont typeface="Arial" panose="020B0604020202020204" pitchFamily="34" charset="0"/>
              <a:buChar char="•"/>
            </a:pPr>
            <a:r>
              <a:rPr lang="en-US" sz="2400" dirty="0"/>
              <a:t>NOAA GOES-R Program</a:t>
            </a:r>
          </a:p>
          <a:p>
            <a:pPr marL="342900" indent="-342900">
              <a:buFont typeface="Arial" panose="020B0604020202020204" pitchFamily="34" charset="0"/>
              <a:buChar char="•"/>
            </a:pPr>
            <a:r>
              <a:rPr lang="en-US" sz="2400" dirty="0"/>
              <a:t>Wiebke Deierling</a:t>
            </a:r>
          </a:p>
          <a:p>
            <a:pPr marL="342900" indent="-342900">
              <a:buFont typeface="Arial" panose="020B0604020202020204" pitchFamily="34" charset="0"/>
              <a:buChar char="•"/>
            </a:pPr>
            <a:r>
              <a:rPr lang="en-US" sz="2400" dirty="0"/>
              <a:t>Steve Nesbitt</a:t>
            </a:r>
          </a:p>
          <a:p>
            <a:pPr marL="342900" indent="-342900">
              <a:buFont typeface="Arial" panose="020B0604020202020204" pitchFamily="34" charset="0"/>
              <a:buChar char="•"/>
            </a:pPr>
            <a:r>
              <a:rPr lang="en-US" sz="2400" dirty="0"/>
              <a:t>Paola Salio</a:t>
            </a:r>
          </a:p>
          <a:p>
            <a:pPr marL="342900" indent="-342900">
              <a:buFont typeface="Arial" panose="020B0604020202020204" pitchFamily="34" charset="0"/>
              <a:buChar char="•"/>
            </a:pPr>
            <a:r>
              <a:rPr lang="en-US" sz="2400" dirty="0"/>
              <a:t>Phil Bitzer</a:t>
            </a:r>
          </a:p>
          <a:p>
            <a:pPr marL="342900" indent="-342900">
              <a:buFont typeface="Arial" panose="020B0604020202020204" pitchFamily="34" charset="0"/>
              <a:buChar char="•"/>
            </a:pPr>
            <a:r>
              <a:rPr lang="en-US" sz="2400" dirty="0"/>
              <a:t>Betsy Goldemen</a:t>
            </a:r>
          </a:p>
          <a:p>
            <a:pPr marL="342900" indent="-342900">
              <a:buFont typeface="Arial" panose="020B0604020202020204" pitchFamily="34" charset="0"/>
              <a:buChar char="•"/>
            </a:pPr>
            <a:r>
              <a:rPr lang="en-US" sz="2400" dirty="0"/>
              <a:t>Carlos De La Vega</a:t>
            </a:r>
          </a:p>
          <a:p>
            <a:pPr marL="342900" indent="-342900">
              <a:buFont typeface="Arial" panose="020B0604020202020204" pitchFamily="34" charset="0"/>
              <a:buChar char="•"/>
            </a:pPr>
            <a:r>
              <a:rPr lang="en-US" sz="2400" dirty="0"/>
              <a:t>Eduardo Serena</a:t>
            </a:r>
          </a:p>
          <a:p>
            <a:pPr marL="342900" indent="-342900">
              <a:buFont typeface="Arial" panose="020B0604020202020204" pitchFamily="34" charset="0"/>
              <a:buChar char="•"/>
            </a:pPr>
            <a:r>
              <a:rPr lang="en-US" sz="2400" dirty="0"/>
              <a:t>Eric Bruning</a:t>
            </a:r>
          </a:p>
          <a:p>
            <a:pPr marL="342900" indent="-342900">
              <a:buFont typeface="Arial" panose="020B0604020202020204" pitchFamily="34" charset="0"/>
              <a:buChar char="•"/>
            </a:pPr>
            <a:r>
              <a:rPr lang="en-US" sz="2400" dirty="0"/>
              <a:t>Vanna Chmielewski</a:t>
            </a:r>
          </a:p>
          <a:p>
            <a:pPr marL="342900" indent="-342900">
              <a:buFont typeface="Arial" panose="020B0604020202020204" pitchFamily="34" charset="0"/>
              <a:buChar char="•"/>
            </a:pPr>
            <a:r>
              <a:rPr lang="en-US" sz="2400" dirty="0"/>
              <a:t>DOE-ARM</a:t>
            </a:r>
          </a:p>
          <a:p>
            <a:pPr marL="342900" indent="-342900">
              <a:buFont typeface="Arial" panose="020B0604020202020204" pitchFamily="34" charset="0"/>
              <a:buChar char="•"/>
            </a:pPr>
            <a:r>
              <a:rPr lang="en-US" sz="2400" dirty="0"/>
              <a:t>NCAR</a:t>
            </a:r>
          </a:p>
          <a:p>
            <a:r>
              <a:rPr lang="en-US" sz="2400" dirty="0"/>
              <a:t>… and many more!</a:t>
            </a:r>
          </a:p>
        </p:txBody>
      </p:sp>
    </p:spTree>
    <p:extLst>
      <p:ext uri="{BB962C8B-B14F-4D97-AF65-F5344CB8AC3E}">
        <p14:creationId xmlns:p14="http://schemas.microsoft.com/office/powerpoint/2010/main" val="389820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7F35E3-DFC3-8249-97E8-9C9A75E1224F}"/>
              </a:ext>
            </a:extLst>
          </p:cNvPr>
          <p:cNvSpPr txBox="1"/>
          <p:nvPr/>
        </p:nvSpPr>
        <p:spPr>
          <a:xfrm>
            <a:off x="1817370" y="434340"/>
            <a:ext cx="8801100" cy="6001643"/>
          </a:xfrm>
          <a:prstGeom prst="rect">
            <a:avLst/>
          </a:prstGeom>
          <a:noFill/>
        </p:spPr>
        <p:txBody>
          <a:bodyPr wrap="square" rtlCol="0">
            <a:spAutoFit/>
          </a:bodyPr>
          <a:lstStyle/>
          <a:p>
            <a:r>
              <a:rPr lang="en-US" sz="2400" b="1" dirty="0"/>
              <a:t>GLM Science Hypothesis for RELAMPAGO</a:t>
            </a:r>
          </a:p>
          <a:p>
            <a:endParaRPr lang="en-US" sz="2400" dirty="0"/>
          </a:p>
          <a:p>
            <a:pPr marL="342900" indent="-342900">
              <a:buFont typeface="Arial" panose="020B0604020202020204" pitchFamily="34" charset="0"/>
              <a:buChar char="•"/>
            </a:pPr>
            <a:r>
              <a:rPr lang="en-US" sz="2400" dirty="0"/>
              <a:t>Argentinian storms produce some of the highest flash rates ever recorded from space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Due to similarity in geographic and atmospheric environments between Argentina and the U.S. High Plains, we hypothesize that many of these storms have anomalous charge structures, with predominantly positive charge in the mid-levels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Thus, most intracloud lightning flashes are smaller, occur at lower altitudes, and occur in more optically thick portions of the cloud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Therefore, we hypothesize that GLM (and LIS) flash rates are biased low in many Argentinian storms, due to reduced optical detection efficiency</a:t>
            </a:r>
          </a:p>
        </p:txBody>
      </p:sp>
    </p:spTree>
    <p:extLst>
      <p:ext uri="{BB962C8B-B14F-4D97-AF65-F5344CB8AC3E}">
        <p14:creationId xmlns:p14="http://schemas.microsoft.com/office/powerpoint/2010/main" val="315034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D87B9E-FFE3-C244-AA7D-A44B9411E05E}"/>
              </a:ext>
            </a:extLst>
          </p:cNvPr>
          <p:cNvSpPr txBox="1"/>
          <p:nvPr/>
        </p:nvSpPr>
        <p:spPr>
          <a:xfrm>
            <a:off x="651510" y="1328648"/>
            <a:ext cx="4263390" cy="4154984"/>
          </a:xfrm>
          <a:prstGeom prst="rect">
            <a:avLst/>
          </a:prstGeom>
          <a:noFill/>
        </p:spPr>
        <p:txBody>
          <a:bodyPr wrap="square" rtlCol="0">
            <a:spAutoFit/>
          </a:bodyPr>
          <a:lstStyle/>
          <a:p>
            <a:r>
              <a:rPr lang="en-US" sz="2400" b="1" dirty="0"/>
              <a:t>LMA Deployment Details</a:t>
            </a:r>
          </a:p>
          <a:p>
            <a:endParaRPr lang="en-US" sz="2400" dirty="0"/>
          </a:p>
          <a:p>
            <a:pPr marL="342900" indent="-342900">
              <a:buFont typeface="Arial" panose="020B0604020202020204" pitchFamily="34" charset="0"/>
              <a:buChar char="•"/>
            </a:pPr>
            <a:r>
              <a:rPr lang="en-US" sz="2400" dirty="0"/>
              <a:t>11-station network</a:t>
            </a:r>
          </a:p>
          <a:p>
            <a:pPr marL="342900" indent="-342900">
              <a:buFont typeface="Arial" panose="020B0604020202020204" pitchFamily="34" charset="0"/>
              <a:buChar char="•"/>
            </a:pPr>
            <a:r>
              <a:rPr lang="en-US" sz="2400" dirty="0"/>
              <a:t>Sites already selected</a:t>
            </a:r>
          </a:p>
          <a:p>
            <a:pPr marL="342900" indent="-342900">
              <a:buFont typeface="Arial" panose="020B0604020202020204" pitchFamily="34" charset="0"/>
              <a:buChar char="•"/>
            </a:pPr>
            <a:r>
              <a:rPr lang="en-US" sz="2400" dirty="0"/>
              <a:t>6-month deployment (~October 2018 – April 2019) </a:t>
            </a:r>
          </a:p>
          <a:p>
            <a:pPr marL="342900" indent="-342900">
              <a:buFont typeface="Arial" panose="020B0604020202020204" pitchFamily="34" charset="0"/>
              <a:buChar char="•"/>
            </a:pPr>
            <a:r>
              <a:rPr lang="en-US" sz="2400" dirty="0"/>
              <a:t>Realtime communications via CloudGate + SIMs</a:t>
            </a:r>
          </a:p>
          <a:p>
            <a:pPr marL="342900" indent="-342900">
              <a:buFont typeface="Arial" panose="020B0604020202020204" pitchFamily="34" charset="0"/>
              <a:buChar char="•"/>
            </a:pPr>
            <a:r>
              <a:rPr lang="en-US" sz="2400" dirty="0"/>
              <a:t>Data QC and publishing within 6 months after deployment end</a:t>
            </a:r>
          </a:p>
        </p:txBody>
      </p:sp>
      <p:pic>
        <p:nvPicPr>
          <p:cNvPr id="4" name="Picture 3">
            <a:extLst>
              <a:ext uri="{FF2B5EF4-FFF2-40B4-BE49-F238E27FC236}">
                <a16:creationId xmlns:a16="http://schemas.microsoft.com/office/drawing/2014/main" id="{3045F777-BE41-044C-8A13-CA7A032BB00E}"/>
              </a:ext>
            </a:extLst>
          </p:cNvPr>
          <p:cNvPicPr>
            <a:picLocks noChangeAspect="1"/>
          </p:cNvPicPr>
          <p:nvPr/>
        </p:nvPicPr>
        <p:blipFill>
          <a:blip r:embed="rId2"/>
          <a:stretch>
            <a:fillRect/>
          </a:stretch>
        </p:blipFill>
        <p:spPr>
          <a:xfrm>
            <a:off x="5410200" y="137160"/>
            <a:ext cx="6537960" cy="6537960"/>
          </a:xfrm>
          <a:prstGeom prst="rect">
            <a:avLst/>
          </a:prstGeom>
        </p:spPr>
      </p:pic>
    </p:spTree>
    <p:extLst>
      <p:ext uri="{BB962C8B-B14F-4D97-AF65-F5344CB8AC3E}">
        <p14:creationId xmlns:p14="http://schemas.microsoft.com/office/powerpoint/2010/main" val="222870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C7D390-E827-AB40-A583-301ADCC17C4B}"/>
              </a:ext>
            </a:extLst>
          </p:cNvPr>
          <p:cNvPicPr>
            <a:picLocks noChangeAspect="1"/>
          </p:cNvPicPr>
          <p:nvPr/>
        </p:nvPicPr>
        <p:blipFill>
          <a:blip r:embed="rId2"/>
          <a:stretch>
            <a:fillRect/>
          </a:stretch>
        </p:blipFill>
        <p:spPr>
          <a:xfrm>
            <a:off x="4093210" y="3806190"/>
            <a:ext cx="3898900" cy="2850371"/>
          </a:xfrm>
          <a:prstGeom prst="rect">
            <a:avLst/>
          </a:prstGeom>
        </p:spPr>
      </p:pic>
      <p:pic>
        <p:nvPicPr>
          <p:cNvPr id="4" name="Picture 3">
            <a:extLst>
              <a:ext uri="{FF2B5EF4-FFF2-40B4-BE49-F238E27FC236}">
                <a16:creationId xmlns:a16="http://schemas.microsoft.com/office/drawing/2014/main" id="{77C20255-7B64-9E4C-BF67-38E93133976A}"/>
              </a:ext>
            </a:extLst>
          </p:cNvPr>
          <p:cNvPicPr>
            <a:picLocks noChangeAspect="1"/>
          </p:cNvPicPr>
          <p:nvPr/>
        </p:nvPicPr>
        <p:blipFill>
          <a:blip r:embed="rId3"/>
          <a:stretch>
            <a:fillRect/>
          </a:stretch>
        </p:blipFill>
        <p:spPr>
          <a:xfrm>
            <a:off x="143510" y="142240"/>
            <a:ext cx="3949700" cy="3213100"/>
          </a:xfrm>
          <a:prstGeom prst="rect">
            <a:avLst/>
          </a:prstGeom>
        </p:spPr>
      </p:pic>
      <p:sp>
        <p:nvSpPr>
          <p:cNvPr id="5" name="TextBox 4">
            <a:extLst>
              <a:ext uri="{FF2B5EF4-FFF2-40B4-BE49-F238E27FC236}">
                <a16:creationId xmlns:a16="http://schemas.microsoft.com/office/drawing/2014/main" id="{3F7A9383-B81C-404F-A655-97AA8EFC1587}"/>
              </a:ext>
            </a:extLst>
          </p:cNvPr>
          <p:cNvSpPr txBox="1"/>
          <p:nvPr/>
        </p:nvSpPr>
        <p:spPr>
          <a:xfrm>
            <a:off x="887265" y="3285678"/>
            <a:ext cx="1655133" cy="461665"/>
          </a:xfrm>
          <a:prstGeom prst="rect">
            <a:avLst/>
          </a:prstGeom>
          <a:noFill/>
        </p:spPr>
        <p:txBody>
          <a:bodyPr wrap="none" rtlCol="0">
            <a:spAutoFit/>
          </a:bodyPr>
          <a:lstStyle/>
          <a:p>
            <a:r>
              <a:rPr lang="en-US" sz="2400" dirty="0"/>
              <a:t>Range Error</a:t>
            </a:r>
          </a:p>
        </p:txBody>
      </p:sp>
      <p:pic>
        <p:nvPicPr>
          <p:cNvPr id="6" name="Picture 5">
            <a:extLst>
              <a:ext uri="{FF2B5EF4-FFF2-40B4-BE49-F238E27FC236}">
                <a16:creationId xmlns:a16="http://schemas.microsoft.com/office/drawing/2014/main" id="{E6A3B3FF-3248-934C-B021-C76E0552A870}"/>
              </a:ext>
            </a:extLst>
          </p:cNvPr>
          <p:cNvPicPr>
            <a:picLocks noChangeAspect="1"/>
          </p:cNvPicPr>
          <p:nvPr/>
        </p:nvPicPr>
        <p:blipFill>
          <a:blip r:embed="rId4"/>
          <a:stretch>
            <a:fillRect/>
          </a:stretch>
        </p:blipFill>
        <p:spPr>
          <a:xfrm>
            <a:off x="8119110" y="118745"/>
            <a:ext cx="3949700" cy="3213100"/>
          </a:xfrm>
          <a:prstGeom prst="rect">
            <a:avLst/>
          </a:prstGeom>
        </p:spPr>
      </p:pic>
      <p:sp>
        <p:nvSpPr>
          <p:cNvPr id="7" name="TextBox 6">
            <a:extLst>
              <a:ext uri="{FF2B5EF4-FFF2-40B4-BE49-F238E27FC236}">
                <a16:creationId xmlns:a16="http://schemas.microsoft.com/office/drawing/2014/main" id="{7FD02735-B153-C64B-A0EC-D8969FB29561}"/>
              </a:ext>
            </a:extLst>
          </p:cNvPr>
          <p:cNvSpPr txBox="1"/>
          <p:nvPr/>
        </p:nvSpPr>
        <p:spPr>
          <a:xfrm>
            <a:off x="8892908" y="3239512"/>
            <a:ext cx="1885324" cy="461665"/>
          </a:xfrm>
          <a:prstGeom prst="rect">
            <a:avLst/>
          </a:prstGeom>
          <a:noFill/>
        </p:spPr>
        <p:txBody>
          <a:bodyPr wrap="none" rtlCol="0">
            <a:spAutoFit/>
          </a:bodyPr>
          <a:lstStyle/>
          <a:p>
            <a:r>
              <a:rPr lang="en-US" sz="2400" dirty="0"/>
              <a:t>Altitude Error</a:t>
            </a:r>
          </a:p>
        </p:txBody>
      </p:sp>
      <p:pic>
        <p:nvPicPr>
          <p:cNvPr id="8" name="Picture 7">
            <a:extLst>
              <a:ext uri="{FF2B5EF4-FFF2-40B4-BE49-F238E27FC236}">
                <a16:creationId xmlns:a16="http://schemas.microsoft.com/office/drawing/2014/main" id="{22BBFFE1-82FA-9A40-95BD-B9FCA29CD757}"/>
              </a:ext>
            </a:extLst>
          </p:cNvPr>
          <p:cNvPicPr>
            <a:picLocks noChangeAspect="1"/>
          </p:cNvPicPr>
          <p:nvPr/>
        </p:nvPicPr>
        <p:blipFill>
          <a:blip r:embed="rId5"/>
          <a:stretch>
            <a:fillRect/>
          </a:stretch>
        </p:blipFill>
        <p:spPr>
          <a:xfrm>
            <a:off x="4093210" y="142240"/>
            <a:ext cx="4025900" cy="3213100"/>
          </a:xfrm>
          <a:prstGeom prst="rect">
            <a:avLst/>
          </a:prstGeom>
        </p:spPr>
      </p:pic>
      <p:sp>
        <p:nvSpPr>
          <p:cNvPr id="9" name="TextBox 8">
            <a:extLst>
              <a:ext uri="{FF2B5EF4-FFF2-40B4-BE49-F238E27FC236}">
                <a16:creationId xmlns:a16="http://schemas.microsoft.com/office/drawing/2014/main" id="{8108CB4E-3791-0049-97EF-FF988C9294AA}"/>
              </a:ext>
            </a:extLst>
          </p:cNvPr>
          <p:cNvSpPr txBox="1"/>
          <p:nvPr/>
        </p:nvSpPr>
        <p:spPr>
          <a:xfrm>
            <a:off x="8040591" y="4908209"/>
            <a:ext cx="1794979" cy="646331"/>
          </a:xfrm>
          <a:prstGeom prst="rect">
            <a:avLst/>
          </a:prstGeom>
          <a:noFill/>
        </p:spPr>
        <p:txBody>
          <a:bodyPr wrap="none" rtlCol="0">
            <a:spAutoFit/>
          </a:bodyPr>
          <a:lstStyle/>
          <a:p>
            <a:r>
              <a:rPr lang="en-US" dirty="0"/>
              <a:t>Source Detection</a:t>
            </a:r>
          </a:p>
          <a:p>
            <a:r>
              <a:rPr lang="en-US" dirty="0"/>
              <a:t>Efficiency (%)</a:t>
            </a:r>
          </a:p>
        </p:txBody>
      </p:sp>
      <p:sp>
        <p:nvSpPr>
          <p:cNvPr id="10" name="TextBox 9">
            <a:extLst>
              <a:ext uri="{FF2B5EF4-FFF2-40B4-BE49-F238E27FC236}">
                <a16:creationId xmlns:a16="http://schemas.microsoft.com/office/drawing/2014/main" id="{FF7BAD03-4F51-AF44-8D66-9E98CBC9EADE}"/>
              </a:ext>
            </a:extLst>
          </p:cNvPr>
          <p:cNvSpPr txBox="1"/>
          <p:nvPr/>
        </p:nvSpPr>
        <p:spPr>
          <a:xfrm>
            <a:off x="4747220" y="3239512"/>
            <a:ext cx="1925399" cy="461665"/>
          </a:xfrm>
          <a:prstGeom prst="rect">
            <a:avLst/>
          </a:prstGeom>
          <a:noFill/>
        </p:spPr>
        <p:txBody>
          <a:bodyPr wrap="none" rtlCol="0">
            <a:spAutoFit/>
          </a:bodyPr>
          <a:lstStyle/>
          <a:p>
            <a:r>
              <a:rPr lang="en-US" sz="2400" dirty="0"/>
              <a:t>Azimuth Error</a:t>
            </a:r>
          </a:p>
        </p:txBody>
      </p:sp>
      <p:sp>
        <p:nvSpPr>
          <p:cNvPr id="12" name="TextBox 11">
            <a:extLst>
              <a:ext uri="{FF2B5EF4-FFF2-40B4-BE49-F238E27FC236}">
                <a16:creationId xmlns:a16="http://schemas.microsoft.com/office/drawing/2014/main" id="{AF3D875D-B6A3-EA47-84A8-5D0A49D78CDF}"/>
              </a:ext>
            </a:extLst>
          </p:cNvPr>
          <p:cNvSpPr txBox="1"/>
          <p:nvPr/>
        </p:nvSpPr>
        <p:spPr>
          <a:xfrm>
            <a:off x="457200" y="6168922"/>
            <a:ext cx="3043910" cy="369332"/>
          </a:xfrm>
          <a:prstGeom prst="rect">
            <a:avLst/>
          </a:prstGeom>
          <a:noFill/>
        </p:spPr>
        <p:txBody>
          <a:bodyPr wrap="none" rtlCol="0">
            <a:spAutoFit/>
          </a:bodyPr>
          <a:lstStyle/>
          <a:p>
            <a:r>
              <a:rPr lang="en-US" dirty="0"/>
              <a:t>Simulated error characteristics</a:t>
            </a:r>
          </a:p>
        </p:txBody>
      </p:sp>
      <p:sp>
        <p:nvSpPr>
          <p:cNvPr id="3" name="TextBox 2">
            <a:extLst>
              <a:ext uri="{FF2B5EF4-FFF2-40B4-BE49-F238E27FC236}">
                <a16:creationId xmlns:a16="http://schemas.microsoft.com/office/drawing/2014/main" id="{1774D6C5-A5E5-B248-8380-A2FA17D18519}"/>
              </a:ext>
            </a:extLst>
          </p:cNvPr>
          <p:cNvSpPr txBox="1"/>
          <p:nvPr/>
        </p:nvSpPr>
        <p:spPr>
          <a:xfrm>
            <a:off x="7326630" y="3331845"/>
            <a:ext cx="917239" cy="369332"/>
          </a:xfrm>
          <a:prstGeom prst="rect">
            <a:avLst/>
          </a:prstGeom>
          <a:noFill/>
        </p:spPr>
        <p:txBody>
          <a:bodyPr wrap="none" rtlCol="0">
            <a:spAutoFit/>
          </a:bodyPr>
          <a:lstStyle/>
          <a:p>
            <a:r>
              <a:rPr lang="en-US" dirty="0"/>
              <a:t>Radians</a:t>
            </a:r>
          </a:p>
        </p:txBody>
      </p:sp>
      <p:sp>
        <p:nvSpPr>
          <p:cNvPr id="13" name="TextBox 12">
            <a:extLst>
              <a:ext uri="{FF2B5EF4-FFF2-40B4-BE49-F238E27FC236}">
                <a16:creationId xmlns:a16="http://schemas.microsoft.com/office/drawing/2014/main" id="{8DB5D2FD-BD32-1045-8363-062324B3AECC}"/>
              </a:ext>
            </a:extLst>
          </p:cNvPr>
          <p:cNvSpPr txBox="1"/>
          <p:nvPr/>
        </p:nvSpPr>
        <p:spPr>
          <a:xfrm>
            <a:off x="11427271" y="3239512"/>
            <a:ext cx="473206" cy="369332"/>
          </a:xfrm>
          <a:prstGeom prst="rect">
            <a:avLst/>
          </a:prstGeom>
          <a:noFill/>
        </p:spPr>
        <p:txBody>
          <a:bodyPr wrap="none" rtlCol="0">
            <a:spAutoFit/>
          </a:bodyPr>
          <a:lstStyle/>
          <a:p>
            <a:r>
              <a:rPr lang="en-US" dirty="0"/>
              <a:t>km</a:t>
            </a:r>
          </a:p>
        </p:txBody>
      </p:sp>
      <p:sp>
        <p:nvSpPr>
          <p:cNvPr id="14" name="TextBox 13">
            <a:extLst>
              <a:ext uri="{FF2B5EF4-FFF2-40B4-BE49-F238E27FC236}">
                <a16:creationId xmlns:a16="http://schemas.microsoft.com/office/drawing/2014/main" id="{CEA314F4-5948-4F4F-A1EA-36AB57B0A3C1}"/>
              </a:ext>
            </a:extLst>
          </p:cNvPr>
          <p:cNvSpPr txBox="1"/>
          <p:nvPr/>
        </p:nvSpPr>
        <p:spPr>
          <a:xfrm>
            <a:off x="3443143" y="3239512"/>
            <a:ext cx="473206" cy="369332"/>
          </a:xfrm>
          <a:prstGeom prst="rect">
            <a:avLst/>
          </a:prstGeom>
          <a:noFill/>
        </p:spPr>
        <p:txBody>
          <a:bodyPr wrap="none" rtlCol="0">
            <a:spAutoFit/>
          </a:bodyPr>
          <a:lstStyle/>
          <a:p>
            <a:r>
              <a:rPr lang="en-US" dirty="0"/>
              <a:t>km</a:t>
            </a:r>
          </a:p>
        </p:txBody>
      </p:sp>
    </p:spTree>
    <p:extLst>
      <p:ext uri="{BB962C8B-B14F-4D97-AF65-F5344CB8AC3E}">
        <p14:creationId xmlns:p14="http://schemas.microsoft.com/office/powerpoint/2010/main" val="232141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9E1944-2E6A-3E45-99D1-4A745C9178FE}"/>
              </a:ext>
            </a:extLst>
          </p:cNvPr>
          <p:cNvSpPr txBox="1"/>
          <p:nvPr/>
        </p:nvSpPr>
        <p:spPr>
          <a:xfrm>
            <a:off x="2014538" y="900113"/>
            <a:ext cx="8315325" cy="4893647"/>
          </a:xfrm>
          <a:prstGeom prst="rect">
            <a:avLst/>
          </a:prstGeom>
          <a:noFill/>
        </p:spPr>
        <p:txBody>
          <a:bodyPr wrap="square" rtlCol="0">
            <a:spAutoFit/>
          </a:bodyPr>
          <a:lstStyle/>
          <a:p>
            <a:r>
              <a:rPr lang="en-US" sz="2400" b="1" dirty="0"/>
              <a:t>Deployment Logistics</a:t>
            </a:r>
          </a:p>
          <a:p>
            <a:endParaRPr lang="en-US" sz="2400" dirty="0"/>
          </a:p>
          <a:p>
            <a:pPr marL="285750" indent="-285750">
              <a:buFont typeface="Arial" panose="020B0604020202020204" pitchFamily="34" charset="0"/>
              <a:buChar char="•"/>
            </a:pPr>
            <a:r>
              <a:rPr lang="en-US" sz="2400" dirty="0"/>
              <a:t>Delayed ~2 months due to difficulty in arranging NASA-Argentina agreement</a:t>
            </a:r>
          </a:p>
          <a:p>
            <a:pPr marL="285750" indent="-285750">
              <a:buFont typeface="Arial" panose="020B0604020202020204" pitchFamily="34" charset="0"/>
              <a:buChar char="•"/>
            </a:pPr>
            <a:r>
              <a:rPr lang="en-US" sz="2400" dirty="0"/>
              <a:t>Air shipping arranged by NASA</a:t>
            </a:r>
          </a:p>
          <a:p>
            <a:pPr marL="285750" indent="-285750">
              <a:buFont typeface="Arial" panose="020B0604020202020204" pitchFamily="34" charset="0"/>
              <a:buChar char="•"/>
            </a:pPr>
            <a:r>
              <a:rPr lang="en-US" sz="2400" dirty="0"/>
              <a:t>Customs brokering managed by Serena Group</a:t>
            </a:r>
          </a:p>
          <a:p>
            <a:pPr marL="285750" indent="-285750">
              <a:buFont typeface="Arial" panose="020B0604020202020204" pitchFamily="34" charset="0"/>
              <a:buChar char="•"/>
            </a:pPr>
            <a:r>
              <a:rPr lang="en-US" sz="2400" dirty="0"/>
              <a:t>Site selection major assist by Eldo Avila (ARM-DOE providing one site; sharing of some NCAR sites)</a:t>
            </a:r>
          </a:p>
          <a:p>
            <a:pPr marL="285750" indent="-285750">
              <a:buFont typeface="Arial" panose="020B0604020202020204" pitchFamily="34" charset="0"/>
              <a:buChar char="•"/>
            </a:pPr>
            <a:r>
              <a:rPr lang="en-US" sz="2400" dirty="0"/>
              <a:t>Site survey and installation led by UAH</a:t>
            </a:r>
          </a:p>
          <a:p>
            <a:pPr marL="285750" indent="-285750">
              <a:buFont typeface="Arial" panose="020B0604020202020204" pitchFamily="34" charset="0"/>
              <a:buChar char="•"/>
            </a:pPr>
            <a:r>
              <a:rPr lang="en-US" sz="2400" dirty="0"/>
              <a:t>In-country monitoring during RELAMPAGO EOP (Nov-Dec 2018)</a:t>
            </a:r>
          </a:p>
          <a:p>
            <a:pPr marL="285750" indent="-285750">
              <a:buFont typeface="Arial" panose="020B0604020202020204" pitchFamily="34" charset="0"/>
              <a:buChar char="•"/>
            </a:pPr>
            <a:r>
              <a:rPr lang="en-US" sz="2400" dirty="0"/>
              <a:t>Remote monitoring during rest of deployment (possible maintenance trips to check/reestablish stations)</a:t>
            </a:r>
          </a:p>
          <a:p>
            <a:pPr marL="285750" indent="-285750">
              <a:buFont typeface="Arial" panose="020B0604020202020204" pitchFamily="34" charset="0"/>
              <a:buChar char="•"/>
            </a:pPr>
            <a:r>
              <a:rPr lang="en-US" sz="2400" dirty="0"/>
              <a:t>First results presented at AGU 2018/AMS 2019 if possible</a:t>
            </a:r>
          </a:p>
        </p:txBody>
      </p:sp>
    </p:spTree>
    <p:extLst>
      <p:ext uri="{BB962C8B-B14F-4D97-AF65-F5344CB8AC3E}">
        <p14:creationId xmlns:p14="http://schemas.microsoft.com/office/powerpoint/2010/main" val="46595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8D70E-FF36-9140-93EA-BF7CF9C8FE05}"/>
              </a:ext>
            </a:extLst>
          </p:cNvPr>
          <p:cNvPicPr>
            <a:picLocks noChangeAspect="1"/>
          </p:cNvPicPr>
          <p:nvPr/>
        </p:nvPicPr>
        <p:blipFill>
          <a:blip r:embed="rId2"/>
          <a:stretch>
            <a:fillRect/>
          </a:stretch>
        </p:blipFill>
        <p:spPr>
          <a:xfrm>
            <a:off x="6229398" y="394335"/>
            <a:ext cx="5390493" cy="6035040"/>
          </a:xfrm>
          <a:prstGeom prst="rect">
            <a:avLst/>
          </a:prstGeom>
        </p:spPr>
      </p:pic>
      <p:pic>
        <p:nvPicPr>
          <p:cNvPr id="6" name="Picture 5">
            <a:extLst>
              <a:ext uri="{FF2B5EF4-FFF2-40B4-BE49-F238E27FC236}">
                <a16:creationId xmlns:a16="http://schemas.microsoft.com/office/drawing/2014/main" id="{998C0F76-02E4-2E4E-9F13-9BDC41C8035B}"/>
              </a:ext>
            </a:extLst>
          </p:cNvPr>
          <p:cNvPicPr>
            <a:picLocks noChangeAspect="1"/>
          </p:cNvPicPr>
          <p:nvPr/>
        </p:nvPicPr>
        <p:blipFill>
          <a:blip r:embed="rId3"/>
          <a:stretch>
            <a:fillRect/>
          </a:stretch>
        </p:blipFill>
        <p:spPr>
          <a:xfrm>
            <a:off x="510836" y="394335"/>
            <a:ext cx="5245740" cy="6035040"/>
          </a:xfrm>
          <a:prstGeom prst="rect">
            <a:avLst/>
          </a:prstGeom>
        </p:spPr>
      </p:pic>
    </p:spTree>
    <p:extLst>
      <p:ext uri="{BB962C8B-B14F-4D97-AF65-F5344CB8AC3E}">
        <p14:creationId xmlns:p14="http://schemas.microsoft.com/office/powerpoint/2010/main" val="359396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ED6D51-7360-DB48-A57B-9FCF2C3C4A10}"/>
              </a:ext>
            </a:extLst>
          </p:cNvPr>
          <p:cNvSpPr txBox="1"/>
          <p:nvPr/>
        </p:nvSpPr>
        <p:spPr>
          <a:xfrm>
            <a:off x="1343024" y="1157287"/>
            <a:ext cx="9694513" cy="4524315"/>
          </a:xfrm>
          <a:prstGeom prst="rect">
            <a:avLst/>
          </a:prstGeom>
          <a:noFill/>
        </p:spPr>
        <p:txBody>
          <a:bodyPr wrap="none" rtlCol="0">
            <a:spAutoFit/>
          </a:bodyPr>
          <a:lstStyle/>
          <a:p>
            <a:r>
              <a:rPr lang="en-US" sz="2400" b="1" dirty="0"/>
              <a:t>Complementary RELAMPAGO Measurements</a:t>
            </a:r>
          </a:p>
          <a:p>
            <a:endParaRPr lang="en-US" sz="2400" dirty="0"/>
          </a:p>
          <a:p>
            <a:pPr marL="285750" indent="-285750">
              <a:buFont typeface="Arial" panose="020B0604020202020204" pitchFamily="34" charset="0"/>
              <a:buChar char="•"/>
            </a:pPr>
            <a:r>
              <a:rPr lang="en-US" sz="2400" dirty="0"/>
              <a:t>GOES-16 ABI/GLM</a:t>
            </a:r>
          </a:p>
          <a:p>
            <a:pPr marL="285750" indent="-285750">
              <a:buFont typeface="Arial" panose="020B0604020202020204" pitchFamily="34" charset="0"/>
              <a:buChar char="•"/>
            </a:pPr>
            <a:r>
              <a:rPr lang="en-US" sz="2400" dirty="0"/>
              <a:t>NASA ISS-LIS</a:t>
            </a:r>
          </a:p>
          <a:p>
            <a:pPr marL="285750" indent="-285750">
              <a:buFont typeface="Arial" panose="020B0604020202020204" pitchFamily="34" charset="0"/>
              <a:buChar char="•"/>
            </a:pPr>
            <a:r>
              <a:rPr lang="en-US" sz="2400" dirty="0"/>
              <a:t>Field Change Meters (UAH)</a:t>
            </a:r>
          </a:p>
          <a:p>
            <a:pPr marL="285750" indent="-285750">
              <a:buFont typeface="Arial" panose="020B0604020202020204" pitchFamily="34" charset="0"/>
              <a:buChar char="•"/>
            </a:pPr>
            <a:r>
              <a:rPr lang="en-US" sz="2400" dirty="0"/>
              <a:t>Electric Field Mills (CU/NCAR)</a:t>
            </a:r>
          </a:p>
          <a:p>
            <a:pPr marL="285750" indent="-285750">
              <a:buFont typeface="Arial" panose="020B0604020202020204" pitchFamily="34" charset="0"/>
              <a:buChar char="•"/>
            </a:pPr>
            <a:r>
              <a:rPr lang="en-US" sz="2400" dirty="0"/>
              <a:t>LF Detectors (CU)</a:t>
            </a:r>
          </a:p>
          <a:p>
            <a:pPr marL="285750" indent="-285750">
              <a:buFont typeface="Arial" panose="020B0604020202020204" pitchFamily="34" charset="0"/>
              <a:buChar char="•"/>
            </a:pPr>
            <a:r>
              <a:rPr lang="en-US" sz="2400" dirty="0"/>
              <a:t>LEONA TLE camera network + Other Brazilian Lightning Sensors (USP/INPE)</a:t>
            </a:r>
          </a:p>
          <a:p>
            <a:pPr marL="285750" indent="-285750">
              <a:buFont typeface="Arial" panose="020B0604020202020204" pitchFamily="34" charset="0"/>
              <a:buChar char="•"/>
            </a:pPr>
            <a:r>
              <a:rPr lang="en-US" sz="2400" dirty="0"/>
              <a:t>C-band polarimetric radars (CSWR, CSU, SMN, ARM-DOE)</a:t>
            </a:r>
          </a:p>
          <a:p>
            <a:pPr marL="285750" indent="-285750">
              <a:buFont typeface="Arial" panose="020B0604020202020204" pitchFamily="34" charset="0"/>
              <a:buChar char="•"/>
            </a:pPr>
            <a:r>
              <a:rPr lang="en-US" sz="2400" dirty="0"/>
              <a:t>Mobile X-band Doppler radars (CSWR)</a:t>
            </a:r>
          </a:p>
          <a:p>
            <a:pPr marL="285750" indent="-285750">
              <a:buFont typeface="Arial" panose="020B0604020202020204" pitchFamily="34" charset="0"/>
              <a:buChar char="•"/>
            </a:pPr>
            <a:r>
              <a:rPr lang="en-US" sz="2400" dirty="0"/>
              <a:t>Soundings</a:t>
            </a:r>
          </a:p>
          <a:p>
            <a:pPr marL="285750" indent="-285750">
              <a:buFont typeface="Arial" panose="020B0604020202020204" pitchFamily="34" charset="0"/>
              <a:buChar char="•"/>
            </a:pPr>
            <a:r>
              <a:rPr lang="en-US" sz="2400" dirty="0"/>
              <a:t>Mobile/deployable near-surface meteorological measurements</a:t>
            </a:r>
          </a:p>
        </p:txBody>
      </p:sp>
    </p:spTree>
    <p:extLst>
      <p:ext uri="{BB962C8B-B14F-4D97-AF65-F5344CB8AC3E}">
        <p14:creationId xmlns:p14="http://schemas.microsoft.com/office/powerpoint/2010/main" val="87739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3B1B6-30F7-AB46-ABD7-BB4C8458BAC9}"/>
              </a:ext>
            </a:extLst>
          </p:cNvPr>
          <p:cNvSpPr txBox="1"/>
          <p:nvPr/>
        </p:nvSpPr>
        <p:spPr>
          <a:xfrm>
            <a:off x="2243137" y="1757362"/>
            <a:ext cx="7758113" cy="2677656"/>
          </a:xfrm>
          <a:prstGeom prst="rect">
            <a:avLst/>
          </a:prstGeom>
          <a:noFill/>
        </p:spPr>
        <p:txBody>
          <a:bodyPr wrap="square" rtlCol="0">
            <a:spAutoFit/>
          </a:bodyPr>
          <a:lstStyle/>
          <a:p>
            <a:r>
              <a:rPr lang="en-US" sz="2400" b="1" dirty="0"/>
              <a:t>Summary</a:t>
            </a:r>
          </a:p>
          <a:p>
            <a:endParaRPr lang="en-US" sz="2400" dirty="0"/>
          </a:p>
          <a:p>
            <a:pPr marL="285750" indent="-285750">
              <a:buFont typeface="Arial" panose="020B0604020202020204" pitchFamily="34" charset="0"/>
              <a:buChar char="•"/>
            </a:pPr>
            <a:r>
              <a:rPr lang="en-US" sz="2400" dirty="0"/>
              <a:t>NASA LMA deployment for RELAMPAGO moving forward – shipping in progress now</a:t>
            </a:r>
          </a:p>
          <a:p>
            <a:pPr marL="285750" indent="-285750">
              <a:buFont typeface="Arial" panose="020B0604020202020204" pitchFamily="34" charset="0"/>
              <a:buChar char="•"/>
            </a:pPr>
            <a:r>
              <a:rPr lang="en-US" sz="2400" dirty="0"/>
              <a:t>Aiming for October 2018 – April 2019 ops, inclusive of main RELAMPAGO EOP</a:t>
            </a:r>
          </a:p>
          <a:p>
            <a:pPr marL="285750" indent="-285750">
              <a:buFont typeface="Arial" panose="020B0604020202020204" pitchFamily="34" charset="0"/>
              <a:buChar char="•"/>
            </a:pPr>
            <a:r>
              <a:rPr lang="en-US" sz="2400" dirty="0"/>
              <a:t>Public </a:t>
            </a:r>
            <a:r>
              <a:rPr lang="en-US" sz="2400" dirty="0" err="1"/>
              <a:t>QC’d</a:t>
            </a:r>
            <a:r>
              <a:rPr lang="en-US" sz="2400" dirty="0"/>
              <a:t> data about a year from now</a:t>
            </a:r>
          </a:p>
        </p:txBody>
      </p:sp>
    </p:spTree>
    <p:extLst>
      <p:ext uri="{BB962C8B-B14F-4D97-AF65-F5344CB8AC3E}">
        <p14:creationId xmlns:p14="http://schemas.microsoft.com/office/powerpoint/2010/main" val="128641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3272</TotalTime>
  <Words>419</Words>
  <Application>Microsoft Macintosh PowerPoint</Application>
  <PresentationFormat>Widescreen</PresentationFormat>
  <Paragraphs>87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cp:revision>
  <dcterms:created xsi:type="dcterms:W3CDTF">2018-08-30T00:01:56Z</dcterms:created>
  <dcterms:modified xsi:type="dcterms:W3CDTF">2018-09-09T00:54:09Z</dcterms:modified>
</cp:coreProperties>
</file>