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2"/>
  </p:notesMasterIdLst>
  <p:sldIdLst>
    <p:sldId id="256" r:id="rId3"/>
    <p:sldId id="261" r:id="rId4"/>
    <p:sldId id="264" r:id="rId5"/>
    <p:sldId id="258" r:id="rId6"/>
    <p:sldId id="259" r:id="rId7"/>
    <p:sldId id="260" r:id="rId8"/>
    <p:sldId id="265" r:id="rId9"/>
    <p:sldId id="266" r:id="rId10"/>
    <p:sldId id="262" r:id="rId11"/>
  </p:sldIdLst>
  <p:sldSz cx="12192000" cy="6858000"/>
  <p:notesSz cx="6858000" cy="9144000"/>
  <p:custDataLst>
    <p:tags r:id="rId1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1" d="100"/>
          <a:sy n="81" d="100"/>
        </p:scale>
        <p:origin x="7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gs" Target="tags/tag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91046B-27DE-443B-B55F-171576A01ACC}" type="datetimeFigureOut">
              <a:rPr lang="en-US" smtClean="0"/>
              <a:t>9/10/2018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B898B5-29D2-43ED-8F4A-DD80CDFA54D3}" type="slidenum">
              <a:rPr lang="en-US" smtClean="0"/>
              <a:t>‹#›</a:t>
            </a:fld>
            <a:endParaRPr lang="en-US"/>
          </a:p>
        </p:txBody>
      </p:sp>
    </p:spTree>
    <p:extLst>
      <p:ext uri="{BB962C8B-B14F-4D97-AF65-F5344CB8AC3E}">
        <p14:creationId xmlns:p14="http://schemas.microsoft.com/office/powerpoint/2010/main" val="389061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Initially at 2321</a:t>
            </a:r>
            <a:r>
              <a:rPr lang="en-US" baseline="0" dirty="0" smtClean="0"/>
              <a:t> UTC, there was a line of storms approaching the Huntsville International Airport.  Forecasters were monitoring storms to determine if an airport weather warning would be necessary with lightning occurring within 5 and 10 nautical miles of the airport. The traditional NLDN cloud-to-ground observations indicated the line was electrically active and that an airport weather warning was needed.  At this time, the GLM simply reinforced what the NLDN data provided.</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4C90A-0C2F-44EB-9207-21F197F0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30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GLM flash extent density</a:t>
            </a:r>
            <a:r>
              <a:rPr lang="en-US" baseline="0" dirty="0" smtClean="0"/>
              <a:t> data were far more useful later in the event.  By 0059 UTC on May 31, the storms had pushed well to the east of the Huntsville airport and metro area.  Additionally, the convection was weakening with a corresponding decrease in lightning activity. It was at this time, however, that the GLM played a significant role. The GLM flash extent density was identifying numerous flashes propagating westward into the </a:t>
            </a:r>
            <a:r>
              <a:rPr lang="en-US" baseline="0" dirty="0" err="1" smtClean="0"/>
              <a:t>stratiform</a:t>
            </a:r>
            <a:r>
              <a:rPr lang="en-US" baseline="0" dirty="0" smtClean="0"/>
              <a:t> region.  This showed active lightning activity over the airport and confirmed the need to maintain the airport weather warning.  Although not used in this specific case, the 5 minute GLM summation would have provided similar information by showing the areal coverage for the past five minutes. In this case, the GLM illustrated the threat posed by lightning simply and effectively.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F4C90A-0C2F-44EB-9207-21F197F044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2917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2.xml"/><Relationship Id="rId1" Type="http://schemas.openxmlformats.org/officeDocument/2006/relationships/tags" Target="../tags/tag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6414BD-1FB5-4298-970B-402C2383CFEF}"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135948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14BD-1FB5-4298-970B-402C2383CFEF}"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829153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14BD-1FB5-4298-970B-402C2383CFEF}"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855069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tx1">
                    <a:lumMod val="75000"/>
                    <a:lumOff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14538245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385625717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solidFill>
                  <a:schemeClr val="tx1">
                    <a:lumMod val="75000"/>
                    <a:lumOff val="25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3837857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422069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915630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4238126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1697053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519578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6414BD-1FB5-4298-970B-402C2383CFEF}"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174092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1618574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1987374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9786755-5D94-4E3D-A896-24F99494150C}" type="datetimeFigureOut">
              <a:rPr lang="en-US" smtClean="0"/>
              <a:t>9/10/2018</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F653CF7-F8D8-4CBA-BE2D-9F2809C3DB68}" type="slidenum">
              <a:rPr lang="en-US" smtClean="0"/>
              <a:t>‹#›</a:t>
            </a:fld>
            <a:endParaRPr lang="en-US"/>
          </a:p>
        </p:txBody>
      </p:sp>
    </p:spTree>
    <p:extLst>
      <p:ext uri="{BB962C8B-B14F-4D97-AF65-F5344CB8AC3E}">
        <p14:creationId xmlns:p14="http://schemas.microsoft.com/office/powerpoint/2010/main" val="1236519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tx1"/>
        </a:solidFill>
        <a:effectLst/>
      </p:bgPr>
    </p:bg>
    <p:spTree>
      <p:nvGrpSpPr>
        <p:cNvPr id="1" name=""/>
        <p:cNvGrpSpPr/>
        <p:nvPr/>
      </p:nvGrpSpPr>
      <p:grpSpPr>
        <a:xfrm>
          <a:off x="0" y="0"/>
          <a:ext cx="0" cy="0"/>
          <a:chOff x="0" y="0"/>
          <a:chExt cx="0" cy="0"/>
        </a:xfrm>
      </p:grpSpPr>
      <p:pic>
        <p:nvPicPr>
          <p:cNvPr id="15" name="Picture 2" descr="C:\Users\rudlosky.AD\Desktop\NESDIS\Projects\GOESR_GLM\Imagery\Michael\wallpapers\irma_conus.png"/>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15004" r="9999"/>
          <a:stretch/>
        </p:blipFill>
        <p:spPr bwMode="auto">
          <a:xfrm>
            <a:off x="11308" y="-2300237"/>
            <a:ext cx="12180693" cy="913552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userDrawn="1"/>
        </p:nvSpPr>
        <p:spPr>
          <a:xfrm>
            <a:off x="9007" y="3568557"/>
            <a:ext cx="12192000" cy="3289444"/>
          </a:xfrm>
          <a:prstGeom prst="rect">
            <a:avLst/>
          </a:prstGeom>
          <a:solidFill>
            <a:srgbClr val="19469D">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kern="1200">
              <a:solidFill>
                <a:srgbClr val="008000"/>
              </a:solidFill>
            </a:endParaRPr>
          </a:p>
        </p:txBody>
      </p:sp>
      <p:sp>
        <p:nvSpPr>
          <p:cNvPr id="8" name="Rectangle 7"/>
          <p:cNvSpPr/>
          <p:nvPr userDrawn="1"/>
        </p:nvSpPr>
        <p:spPr>
          <a:xfrm>
            <a:off x="9007" y="3568557"/>
            <a:ext cx="12192000" cy="373827"/>
          </a:xfrm>
          <a:prstGeom prst="rect">
            <a:avLst/>
          </a:prstGeom>
          <a:solidFill>
            <a:srgbClr val="0C69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kern="1200">
              <a:solidFill>
                <a:prstClr val="white"/>
              </a:solidFill>
            </a:endParaRPr>
          </a:p>
        </p:txBody>
      </p:sp>
      <p:sp>
        <p:nvSpPr>
          <p:cNvPr id="10" name="Title 1"/>
          <p:cNvSpPr>
            <a:spLocks noGrp="1"/>
          </p:cNvSpPr>
          <p:nvPr>
            <p:ph type="title"/>
          </p:nvPr>
        </p:nvSpPr>
        <p:spPr>
          <a:xfrm>
            <a:off x="4570293" y="4244682"/>
            <a:ext cx="6854057" cy="569036"/>
          </a:xfrm>
        </p:spPr>
        <p:txBody>
          <a:bodyPr anchor="t" anchorCtr="0">
            <a:noAutofit/>
          </a:bodyPr>
          <a:lstStyle>
            <a:lvl1pPr algn="l">
              <a:lnSpc>
                <a:spcPts val="5067"/>
              </a:lnSpc>
              <a:defRPr sz="5333">
                <a:solidFill>
                  <a:schemeClr val="bg1"/>
                </a:solidFill>
              </a:defRPr>
            </a:lvl1pPr>
          </a:lstStyle>
          <a:p>
            <a:r>
              <a:rPr lang="en-US" dirty="0" smtClean="0"/>
              <a:t>Click to edit Master title style</a:t>
            </a:r>
            <a:endParaRPr lang="en-US" dirty="0"/>
          </a:p>
        </p:txBody>
      </p:sp>
      <p:sp>
        <p:nvSpPr>
          <p:cNvPr id="12" name="Text Placeholder 3"/>
          <p:cNvSpPr>
            <a:spLocks noGrp="1"/>
          </p:cNvSpPr>
          <p:nvPr>
            <p:ph type="body" sz="half" idx="2" hasCustomPrompt="1"/>
          </p:nvPr>
        </p:nvSpPr>
        <p:spPr>
          <a:xfrm>
            <a:off x="340607" y="4345997"/>
            <a:ext cx="2277499" cy="1716136"/>
          </a:xfrm>
        </p:spPr>
        <p:txBody>
          <a:bodyPr>
            <a:noAutofit/>
          </a:bodyPr>
          <a:lstStyle>
            <a:lvl1pPr marL="0" indent="0">
              <a:lnSpc>
                <a:spcPts val="2000"/>
              </a:lnSpc>
              <a:spcBef>
                <a:spcPts val="448"/>
              </a:spcBef>
              <a:buNone/>
              <a:defRPr sz="2000" b="0" i="1">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Instructor: </a:t>
            </a:r>
          </a:p>
        </p:txBody>
      </p:sp>
      <p:cxnSp>
        <p:nvCxnSpPr>
          <p:cNvPr id="13" name="Straight Connector 12"/>
          <p:cNvCxnSpPr/>
          <p:nvPr userDrawn="1"/>
        </p:nvCxnSpPr>
        <p:spPr>
          <a:xfrm>
            <a:off x="9007" y="3568556"/>
            <a:ext cx="12192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1307" y="3936236"/>
            <a:ext cx="12192000" cy="0"/>
          </a:xfrm>
          <a:prstGeom prst="line">
            <a:avLst/>
          </a:prstGeom>
          <a:ln w="3175"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3" name="TextBox 2"/>
          <p:cNvSpPr txBox="1"/>
          <p:nvPr userDrawn="1"/>
        </p:nvSpPr>
        <p:spPr>
          <a:xfrm>
            <a:off x="4641677" y="6426648"/>
            <a:ext cx="6220177" cy="318100"/>
          </a:xfrm>
          <a:prstGeom prst="rect">
            <a:avLst/>
          </a:prstGeom>
          <a:noFill/>
        </p:spPr>
        <p:txBody>
          <a:bodyPr wrap="square" rtlCol="0">
            <a:spAutoFit/>
          </a:bodyPr>
          <a:lstStyle/>
          <a:p>
            <a:pPr defTabSz="609585"/>
            <a:r>
              <a:rPr lang="en-US" sz="1467" kern="1200" dirty="0" smtClean="0">
                <a:solidFill>
                  <a:prstClr val="white"/>
                </a:solidFill>
                <a:latin typeface="Calibri"/>
                <a:ea typeface="+mn-ea"/>
                <a:cs typeface="+mn-cs"/>
              </a:rPr>
              <a:t>https://vlab.ncep.noaa.gov/group/geostationary-lightning-mapper/</a:t>
            </a:r>
            <a:endParaRPr lang="en-US" sz="1467" kern="1200" dirty="0">
              <a:solidFill>
                <a:prstClr val="white"/>
              </a:solidFill>
              <a:latin typeface="Calibri"/>
              <a:ea typeface="+mn-ea"/>
              <a:cs typeface="+mn-cs"/>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601" y="5982547"/>
            <a:ext cx="777183" cy="777183"/>
          </a:xfrm>
          <a:prstGeom prst="rect">
            <a:avLst/>
          </a:prstGeom>
        </p:spPr>
      </p:pic>
      <p:pic>
        <p:nvPicPr>
          <p:cNvPr id="2" name="Picture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060012" y="6192279"/>
            <a:ext cx="2001100" cy="526956"/>
          </a:xfrm>
          <a:prstGeom prst="rect">
            <a:avLst/>
          </a:prstGeom>
        </p:spPr>
      </p:pic>
      <p:pic>
        <p:nvPicPr>
          <p:cNvPr id="6" name="Picture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969077" y="5976251"/>
            <a:ext cx="946802" cy="783479"/>
          </a:xfrm>
          <a:prstGeom prst="rect">
            <a:avLst/>
          </a:prstGeom>
        </p:spPr>
      </p:pic>
    </p:spTree>
    <p:custDataLst>
      <p:tags r:id="rId1"/>
    </p:custDataLst>
    <p:extLst>
      <p:ext uri="{BB962C8B-B14F-4D97-AF65-F5344CB8AC3E}">
        <p14:creationId xmlns:p14="http://schemas.microsoft.com/office/powerpoint/2010/main" val="1755436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26414BD-1FB5-4298-970B-402C2383CFEF}" type="datetimeFigureOut">
              <a:rPr lang="en-US" smtClean="0"/>
              <a:t>9/10/2018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659917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6414BD-1FB5-4298-970B-402C2383CFEF}"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1288134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6414BD-1FB5-4298-970B-402C2383CFEF}" type="datetimeFigureOut">
              <a:rPr lang="en-US" smtClean="0"/>
              <a:t>9/10/2018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62283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6414BD-1FB5-4298-970B-402C2383CFEF}" type="datetimeFigureOut">
              <a:rPr lang="en-US" smtClean="0"/>
              <a:t>9/10/2018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706359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414BD-1FB5-4298-970B-402C2383CFEF}" type="datetimeFigureOut">
              <a:rPr lang="en-US" smtClean="0"/>
              <a:t>9/10/2018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236505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414BD-1FB5-4298-970B-402C2383CFEF}"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469105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26414BD-1FB5-4298-970B-402C2383CFEF}" type="datetimeFigureOut">
              <a:rPr lang="en-US" smtClean="0"/>
              <a:t>9/10/2018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D40594-C688-44CE-A779-21075E6C6787}" type="slidenum">
              <a:rPr lang="en-US" smtClean="0"/>
              <a:t>‹#›</a:t>
            </a:fld>
            <a:endParaRPr lang="en-US"/>
          </a:p>
        </p:txBody>
      </p:sp>
    </p:spTree>
    <p:extLst>
      <p:ext uri="{BB962C8B-B14F-4D97-AF65-F5344CB8AC3E}">
        <p14:creationId xmlns:p14="http://schemas.microsoft.com/office/powerpoint/2010/main" val="3628208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414BD-1FB5-4298-970B-402C2383CFEF}" type="datetimeFigureOut">
              <a:rPr lang="en-US" smtClean="0"/>
              <a:t>9/10/2018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D40594-C688-44CE-A779-21075E6C6787}" type="slidenum">
              <a:rPr lang="en-US" smtClean="0"/>
              <a:t>‹#›</a:t>
            </a:fld>
            <a:endParaRPr lang="en-US"/>
          </a:p>
        </p:txBody>
      </p:sp>
      <p:grpSp>
        <p:nvGrpSpPr>
          <p:cNvPr id="7" name="Group 6"/>
          <p:cNvGrpSpPr/>
          <p:nvPr userDrawn="1"/>
        </p:nvGrpSpPr>
        <p:grpSpPr>
          <a:xfrm>
            <a:off x="0" y="0"/>
            <a:ext cx="12192000" cy="6865951"/>
            <a:chOff x="0" y="0"/>
            <a:chExt cx="9144000" cy="6865951"/>
          </a:xfrm>
        </p:grpSpPr>
        <p:grpSp>
          <p:nvGrpSpPr>
            <p:cNvPr id="8" name="Group 7"/>
            <p:cNvGrpSpPr/>
            <p:nvPr userDrawn="1"/>
          </p:nvGrpSpPr>
          <p:grpSpPr>
            <a:xfrm>
              <a:off x="0" y="0"/>
              <a:ext cx="9144000" cy="1073150"/>
              <a:chOff x="0" y="0"/>
              <a:chExt cx="9144000" cy="1073150"/>
            </a:xfrm>
          </p:grpSpPr>
          <p:sp>
            <p:nvSpPr>
              <p:cNvPr id="10" name="Rectangle 9"/>
              <p:cNvSpPr/>
              <p:nvPr userDrawn="1"/>
            </p:nvSpPr>
            <p:spPr>
              <a:xfrm>
                <a:off x="0" y="0"/>
                <a:ext cx="9144000" cy="1073150"/>
              </a:xfrm>
              <a:prstGeom prst="rect">
                <a:avLst/>
              </a:prstGeom>
              <a:gradFill>
                <a:gsLst>
                  <a:gs pos="0">
                    <a:schemeClr val="tx1"/>
                  </a:gs>
                  <a:gs pos="50000">
                    <a:srgbClr val="2A54A8"/>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4-Point Star 10"/>
              <p:cNvSpPr>
                <a:spLocks noChangeAspect="1"/>
              </p:cNvSpPr>
              <p:nvPr userDrawn="1"/>
            </p:nvSpPr>
            <p:spPr>
              <a:xfrm>
                <a:off x="87466" y="55658"/>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Oval 11"/>
              <p:cNvSpPr/>
              <p:nvPr userDrawn="1"/>
            </p:nvSpPr>
            <p:spPr>
              <a:xfrm>
                <a:off x="1597231" y="593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Oval 12"/>
              <p:cNvSpPr/>
              <p:nvPr userDrawn="1"/>
            </p:nvSpPr>
            <p:spPr>
              <a:xfrm>
                <a:off x="1797135" y="8114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Oval 13"/>
              <p:cNvSpPr/>
              <p:nvPr userDrawn="1"/>
            </p:nvSpPr>
            <p:spPr>
              <a:xfrm>
                <a:off x="1233025" y="1167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5" name="Group 127"/>
              <p:cNvGrpSpPr/>
              <p:nvPr userDrawn="1"/>
            </p:nvGrpSpPr>
            <p:grpSpPr>
              <a:xfrm>
                <a:off x="1385425" y="132598"/>
                <a:ext cx="573254" cy="145718"/>
                <a:chOff x="1385425" y="132598"/>
                <a:chExt cx="573254" cy="145718"/>
              </a:xfrm>
            </p:grpSpPr>
            <p:sp>
              <p:nvSpPr>
                <p:cNvPr id="157" name="Oval 156"/>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8" name="Oval 157"/>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9" name="Oval 158"/>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0" name="Oval 159"/>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61" name="Oval 160"/>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16" name="4-Point Star 15"/>
              <p:cNvSpPr>
                <a:spLocks noChangeAspect="1"/>
              </p:cNvSpPr>
              <p:nvPr userDrawn="1"/>
            </p:nvSpPr>
            <p:spPr>
              <a:xfrm>
                <a:off x="2545658" y="0"/>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7" name="4-Point Star 16"/>
              <p:cNvSpPr>
                <a:spLocks noChangeAspect="1"/>
              </p:cNvSpPr>
              <p:nvPr userDrawn="1"/>
            </p:nvSpPr>
            <p:spPr>
              <a:xfrm>
                <a:off x="3376931" y="192224"/>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8" name="4-Point Star 17"/>
              <p:cNvSpPr>
                <a:spLocks noChangeAspect="1"/>
              </p:cNvSpPr>
              <p:nvPr userDrawn="1"/>
            </p:nvSpPr>
            <p:spPr>
              <a:xfrm>
                <a:off x="5336359" y="73471"/>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 name="4-Point Star 18"/>
              <p:cNvSpPr>
                <a:spLocks noChangeAspect="1"/>
              </p:cNvSpPr>
              <p:nvPr userDrawn="1"/>
            </p:nvSpPr>
            <p:spPr>
              <a:xfrm>
                <a:off x="6470453" y="156598"/>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0" name="4-Point Star 19"/>
              <p:cNvSpPr>
                <a:spLocks noChangeAspect="1"/>
              </p:cNvSpPr>
              <p:nvPr userDrawn="1"/>
            </p:nvSpPr>
            <p:spPr>
              <a:xfrm>
                <a:off x="8162687" y="0"/>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Oval 20"/>
              <p:cNvSpPr/>
              <p:nvPr userDrawn="1"/>
            </p:nvSpPr>
            <p:spPr>
              <a:xfrm>
                <a:off x="752047" y="6926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Oval 21"/>
              <p:cNvSpPr/>
              <p:nvPr userDrawn="1"/>
            </p:nvSpPr>
            <p:spPr>
              <a:xfrm>
                <a:off x="904447" y="22166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3" name="Oval 22"/>
              <p:cNvSpPr/>
              <p:nvPr userDrawn="1"/>
            </p:nvSpPr>
            <p:spPr>
              <a:xfrm>
                <a:off x="951951" y="9103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Oval 23"/>
              <p:cNvSpPr/>
              <p:nvPr userDrawn="1"/>
            </p:nvSpPr>
            <p:spPr>
              <a:xfrm>
                <a:off x="1104351" y="1424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Oval 24"/>
              <p:cNvSpPr/>
              <p:nvPr userDrawn="1"/>
            </p:nvSpPr>
            <p:spPr>
              <a:xfrm>
                <a:off x="387841" y="12666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Oval 25"/>
              <p:cNvSpPr/>
              <p:nvPr userDrawn="1"/>
            </p:nvSpPr>
            <p:spPr>
              <a:xfrm>
                <a:off x="540241" y="27906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7" name="Oval 26"/>
              <p:cNvSpPr/>
              <p:nvPr userDrawn="1"/>
            </p:nvSpPr>
            <p:spPr>
              <a:xfrm>
                <a:off x="587745" y="14842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Oval 27"/>
              <p:cNvSpPr/>
              <p:nvPr userDrawn="1"/>
            </p:nvSpPr>
            <p:spPr>
              <a:xfrm>
                <a:off x="740145" y="19987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Oval 28"/>
              <p:cNvSpPr/>
              <p:nvPr userDrawn="1"/>
            </p:nvSpPr>
            <p:spPr>
              <a:xfrm>
                <a:off x="6375041" y="1345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0" name="Group 86"/>
              <p:cNvGrpSpPr/>
              <p:nvPr userDrawn="1"/>
            </p:nvGrpSpPr>
            <p:grpSpPr>
              <a:xfrm>
                <a:off x="6527441" y="77194"/>
                <a:ext cx="573254" cy="218936"/>
                <a:chOff x="6527441" y="77194"/>
                <a:chExt cx="573254" cy="218936"/>
              </a:xfrm>
            </p:grpSpPr>
            <p:sp>
              <p:nvSpPr>
                <p:cNvPr id="150" name="Oval 149"/>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1" name="Oval 150"/>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2" name="Oval 151"/>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3" name="Oval 152"/>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4" name="Oval 153"/>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5" name="Oval 154"/>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6" name="Oval 155"/>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
            <p:nvSpPr>
              <p:cNvPr id="31" name="4-Point Star 30"/>
              <p:cNvSpPr>
                <a:spLocks noChangeAspect="1"/>
              </p:cNvSpPr>
              <p:nvPr userDrawn="1"/>
            </p:nvSpPr>
            <p:spPr>
              <a:xfrm>
                <a:off x="7687674" y="17814"/>
                <a:ext cx="45720" cy="63500"/>
              </a:xfrm>
              <a:prstGeom prst="star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2" name="Oval 31"/>
              <p:cNvSpPr/>
              <p:nvPr userDrawn="1"/>
            </p:nvSpPr>
            <p:spPr>
              <a:xfrm>
                <a:off x="5894063" y="8708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3" name="Oval 32"/>
              <p:cNvSpPr/>
              <p:nvPr userDrawn="1"/>
            </p:nvSpPr>
            <p:spPr>
              <a:xfrm>
                <a:off x="6046463" y="23948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4" name="Oval 33"/>
              <p:cNvSpPr/>
              <p:nvPr userDrawn="1"/>
            </p:nvSpPr>
            <p:spPr>
              <a:xfrm>
                <a:off x="6093967" y="10884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5" name="Oval 34"/>
              <p:cNvSpPr/>
              <p:nvPr userDrawn="1"/>
            </p:nvSpPr>
            <p:spPr>
              <a:xfrm>
                <a:off x="6246367" y="16030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6" name="Oval 35"/>
              <p:cNvSpPr/>
              <p:nvPr userDrawn="1"/>
            </p:nvSpPr>
            <p:spPr>
              <a:xfrm>
                <a:off x="5882161" y="21769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37" name="Group 85"/>
              <p:cNvGrpSpPr/>
              <p:nvPr userDrawn="1"/>
            </p:nvGrpSpPr>
            <p:grpSpPr>
              <a:xfrm flipH="1">
                <a:off x="8192714" y="114788"/>
                <a:ext cx="502024" cy="161544"/>
                <a:chOff x="5244807" y="174164"/>
                <a:chExt cx="502024" cy="161544"/>
              </a:xfrm>
            </p:grpSpPr>
            <p:sp>
              <p:nvSpPr>
                <p:cNvPr id="144" name="Oval 143"/>
                <p:cNvSpPr/>
                <p:nvPr userDrawn="1"/>
              </p:nvSpPr>
              <p:spPr>
                <a:xfrm>
                  <a:off x="5737687" y="22166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5" name="Oval 144"/>
                <p:cNvSpPr/>
                <p:nvPr userDrawn="1"/>
              </p:nvSpPr>
              <p:spPr>
                <a:xfrm>
                  <a:off x="5256709" y="17416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Oval 145"/>
                <p:cNvSpPr/>
                <p:nvPr userDrawn="1"/>
              </p:nvSpPr>
              <p:spPr>
                <a:xfrm>
                  <a:off x="5409109" y="32656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7" name="Oval 146"/>
                <p:cNvSpPr/>
                <p:nvPr userDrawn="1"/>
              </p:nvSpPr>
              <p:spPr>
                <a:xfrm>
                  <a:off x="5456613" y="19592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8" name="Oval 147"/>
                <p:cNvSpPr/>
                <p:nvPr userDrawn="1"/>
              </p:nvSpPr>
              <p:spPr>
                <a:xfrm>
                  <a:off x="5609013" y="24738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9" name="Oval 148"/>
                <p:cNvSpPr/>
                <p:nvPr userDrawn="1"/>
              </p:nvSpPr>
              <p:spPr>
                <a:xfrm>
                  <a:off x="5244807" y="30477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8" name="Group 87"/>
              <p:cNvGrpSpPr/>
              <p:nvPr userDrawn="1"/>
            </p:nvGrpSpPr>
            <p:grpSpPr>
              <a:xfrm flipV="1">
                <a:off x="7388401" y="83132"/>
                <a:ext cx="573254" cy="218936"/>
                <a:chOff x="6527441" y="77194"/>
                <a:chExt cx="573254" cy="218936"/>
              </a:xfrm>
            </p:grpSpPr>
            <p:sp>
              <p:nvSpPr>
                <p:cNvPr id="137" name="Oval 136"/>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8" name="Oval 137"/>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9" name="Oval 138"/>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0" name="Oval 139"/>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1" name="Oval 140"/>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2" name="Oval 141"/>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3" name="Oval 142"/>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39" name="Group 95"/>
              <p:cNvGrpSpPr/>
              <p:nvPr userDrawn="1"/>
            </p:nvGrpSpPr>
            <p:grpSpPr>
              <a:xfrm flipV="1">
                <a:off x="4704577" y="118758"/>
                <a:ext cx="573254" cy="218936"/>
                <a:chOff x="6527441" y="77194"/>
                <a:chExt cx="573254" cy="218936"/>
              </a:xfrm>
            </p:grpSpPr>
            <p:sp>
              <p:nvSpPr>
                <p:cNvPr id="130" name="Oval 129"/>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1" name="Oval 130"/>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2" name="Oval 131"/>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3" name="Oval 132"/>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4" name="Oval 133"/>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5" name="Oval 134"/>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6" name="Oval 135"/>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0" name="Group 103"/>
              <p:cNvGrpSpPr/>
              <p:nvPr userDrawn="1"/>
            </p:nvGrpSpPr>
            <p:grpSpPr>
              <a:xfrm flipH="1">
                <a:off x="3552671" y="83132"/>
                <a:ext cx="573254" cy="218936"/>
                <a:chOff x="6527441" y="77194"/>
                <a:chExt cx="573254" cy="218936"/>
              </a:xfrm>
            </p:grpSpPr>
            <p:sp>
              <p:nvSpPr>
                <p:cNvPr id="123" name="Oval 122"/>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4" name="Oval 123"/>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5" name="Oval 124"/>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6" name="Oval 125"/>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7" name="Oval 126"/>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8" name="Oval 127"/>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9" name="Oval 128"/>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1" name="Group 111"/>
              <p:cNvGrpSpPr/>
              <p:nvPr userDrawn="1"/>
            </p:nvGrpSpPr>
            <p:grpSpPr>
              <a:xfrm>
                <a:off x="2662021" y="89070"/>
                <a:ext cx="573254" cy="218936"/>
                <a:chOff x="6527441" y="77194"/>
                <a:chExt cx="573254" cy="218936"/>
              </a:xfrm>
            </p:grpSpPr>
            <p:sp>
              <p:nvSpPr>
                <p:cNvPr id="116" name="Oval 115"/>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7" name="Oval 116"/>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8" name="Oval 117"/>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9" name="Oval 118"/>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0" name="Oval 119"/>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1" name="Oval 120"/>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2" name="Oval 121"/>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2" name="Group 119"/>
              <p:cNvGrpSpPr/>
              <p:nvPr userDrawn="1"/>
            </p:nvGrpSpPr>
            <p:grpSpPr>
              <a:xfrm flipV="1">
                <a:off x="1979190" y="83133"/>
                <a:ext cx="573254" cy="218936"/>
                <a:chOff x="6527441" y="77194"/>
                <a:chExt cx="573254" cy="218936"/>
              </a:xfrm>
            </p:grpSpPr>
            <p:sp>
              <p:nvSpPr>
                <p:cNvPr id="109" name="Oval 108"/>
                <p:cNvSpPr/>
                <p:nvPr userDrawn="1"/>
              </p:nvSpPr>
              <p:spPr>
                <a:xfrm>
                  <a:off x="6739247" y="771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0" name="Oval 109"/>
                <p:cNvSpPr/>
                <p:nvPr userDrawn="1"/>
              </p:nvSpPr>
              <p:spPr>
                <a:xfrm>
                  <a:off x="6891647" y="22959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1" name="Oval 110"/>
                <p:cNvSpPr/>
                <p:nvPr userDrawn="1"/>
              </p:nvSpPr>
              <p:spPr>
                <a:xfrm>
                  <a:off x="6939151" y="9895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2" name="Oval 111"/>
                <p:cNvSpPr/>
                <p:nvPr userDrawn="1"/>
              </p:nvSpPr>
              <p:spPr>
                <a:xfrm>
                  <a:off x="7091551" y="15041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3" name="Oval 112"/>
                <p:cNvSpPr/>
                <p:nvPr userDrawn="1"/>
              </p:nvSpPr>
              <p:spPr>
                <a:xfrm>
                  <a:off x="6527441" y="28698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4" name="Oval 113"/>
                <p:cNvSpPr/>
                <p:nvPr userDrawn="1"/>
              </p:nvSpPr>
              <p:spPr>
                <a:xfrm>
                  <a:off x="6574945" y="15635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5" name="Oval 114"/>
                <p:cNvSpPr/>
                <p:nvPr userDrawn="1"/>
              </p:nvSpPr>
              <p:spPr>
                <a:xfrm>
                  <a:off x="6727345" y="207804"/>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3" name="Group 128"/>
              <p:cNvGrpSpPr/>
              <p:nvPr userDrawn="1"/>
            </p:nvGrpSpPr>
            <p:grpSpPr>
              <a:xfrm>
                <a:off x="79139" y="245414"/>
                <a:ext cx="573254" cy="145718"/>
                <a:chOff x="1385425" y="132598"/>
                <a:chExt cx="573254" cy="145718"/>
              </a:xfrm>
            </p:grpSpPr>
            <p:sp>
              <p:nvSpPr>
                <p:cNvPr id="104" name="Oval 10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5" name="Oval 10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6" name="Oval 10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7" name="Oval 10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8" name="Oval 10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4" name="Group 134"/>
              <p:cNvGrpSpPr/>
              <p:nvPr userDrawn="1"/>
            </p:nvGrpSpPr>
            <p:grpSpPr>
              <a:xfrm flipH="1">
                <a:off x="1278547" y="370105"/>
                <a:ext cx="573254" cy="145718"/>
                <a:chOff x="1385425" y="132598"/>
                <a:chExt cx="573254" cy="145718"/>
              </a:xfrm>
            </p:grpSpPr>
            <p:sp>
              <p:nvSpPr>
                <p:cNvPr id="99" name="Oval 98"/>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0" name="Oval 99"/>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Oval 100"/>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2" name="Oval 101"/>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3" name="Oval 102"/>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5" name="Group 140"/>
              <p:cNvGrpSpPr/>
              <p:nvPr userDrawn="1"/>
            </p:nvGrpSpPr>
            <p:grpSpPr>
              <a:xfrm flipH="1" flipV="1">
                <a:off x="2080131" y="346355"/>
                <a:ext cx="573254" cy="145718"/>
                <a:chOff x="1385425" y="132598"/>
                <a:chExt cx="573254" cy="145718"/>
              </a:xfrm>
            </p:grpSpPr>
            <p:sp>
              <p:nvSpPr>
                <p:cNvPr id="94" name="Oval 9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Oval 9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6" name="Oval 9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Oval 9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8" name="Oval 9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6" name="Group 146"/>
              <p:cNvGrpSpPr/>
              <p:nvPr userDrawn="1"/>
            </p:nvGrpSpPr>
            <p:grpSpPr>
              <a:xfrm flipV="1">
                <a:off x="2929217" y="364168"/>
                <a:ext cx="573254" cy="145718"/>
                <a:chOff x="1385425" y="132598"/>
                <a:chExt cx="573254" cy="145718"/>
              </a:xfrm>
            </p:grpSpPr>
            <p:sp>
              <p:nvSpPr>
                <p:cNvPr id="89" name="Oval 88"/>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0" name="Oval 89"/>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1" name="Oval 90"/>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2" name="Oval 91"/>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3" name="Oval 92"/>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7" name="Group 152"/>
              <p:cNvGrpSpPr/>
              <p:nvPr userDrawn="1"/>
            </p:nvGrpSpPr>
            <p:grpSpPr>
              <a:xfrm flipV="1">
                <a:off x="3617985" y="281040"/>
                <a:ext cx="573254" cy="145718"/>
                <a:chOff x="1385425" y="132598"/>
                <a:chExt cx="573254" cy="145718"/>
              </a:xfrm>
            </p:grpSpPr>
            <p:sp>
              <p:nvSpPr>
                <p:cNvPr id="84" name="Oval 8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5" name="Oval 8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6" name="Oval 8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7" name="Oval 8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8" name="Oval 8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8" name="Group 158"/>
              <p:cNvGrpSpPr/>
              <p:nvPr userDrawn="1"/>
            </p:nvGrpSpPr>
            <p:grpSpPr>
              <a:xfrm flipH="1" flipV="1">
                <a:off x="4285373" y="257289"/>
                <a:ext cx="573254" cy="145718"/>
                <a:chOff x="1385425" y="132598"/>
                <a:chExt cx="573254" cy="145718"/>
              </a:xfrm>
            </p:grpSpPr>
            <p:sp>
              <p:nvSpPr>
                <p:cNvPr id="79" name="Oval 78"/>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0" name="Oval 79"/>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1" name="Oval 80"/>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2" name="Oval 81"/>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3" name="Oval 82"/>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49" name="Group 164"/>
              <p:cNvGrpSpPr/>
              <p:nvPr userDrawn="1"/>
            </p:nvGrpSpPr>
            <p:grpSpPr>
              <a:xfrm flipH="1" flipV="1">
                <a:off x="5187898" y="233538"/>
                <a:ext cx="573254" cy="145718"/>
                <a:chOff x="1385425" y="132598"/>
                <a:chExt cx="573254" cy="145718"/>
              </a:xfrm>
            </p:grpSpPr>
            <p:sp>
              <p:nvSpPr>
                <p:cNvPr id="74" name="Oval 7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5" name="Oval 7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6" name="Oval 7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7" name="Oval 7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8" name="Oval 7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0" name="Group 170"/>
              <p:cNvGrpSpPr/>
              <p:nvPr userDrawn="1"/>
            </p:nvGrpSpPr>
            <p:grpSpPr>
              <a:xfrm flipV="1">
                <a:off x="6161675" y="310727"/>
                <a:ext cx="573254" cy="145718"/>
                <a:chOff x="1385425" y="132598"/>
                <a:chExt cx="573254" cy="145718"/>
              </a:xfrm>
            </p:grpSpPr>
            <p:sp>
              <p:nvSpPr>
                <p:cNvPr id="69" name="Oval 68"/>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0" name="Oval 69"/>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1" name="Oval 70"/>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2" name="Oval 71"/>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3" name="Oval 72"/>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1" name="Group 176"/>
              <p:cNvGrpSpPr/>
              <p:nvPr userDrawn="1"/>
            </p:nvGrpSpPr>
            <p:grpSpPr>
              <a:xfrm>
                <a:off x="7212641" y="316665"/>
                <a:ext cx="573254" cy="145718"/>
                <a:chOff x="1385425" y="132598"/>
                <a:chExt cx="573254" cy="145718"/>
              </a:xfrm>
            </p:grpSpPr>
            <p:sp>
              <p:nvSpPr>
                <p:cNvPr id="64" name="Oval 6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5" name="Oval 6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6" name="Oval 6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7" name="Oval 6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8" name="Oval 6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2" name="Group 182"/>
              <p:cNvGrpSpPr/>
              <p:nvPr userDrawn="1"/>
            </p:nvGrpSpPr>
            <p:grpSpPr>
              <a:xfrm>
                <a:off x="4285373" y="85096"/>
                <a:ext cx="573254" cy="145718"/>
                <a:chOff x="1385425" y="132598"/>
                <a:chExt cx="573254" cy="145718"/>
              </a:xfrm>
            </p:grpSpPr>
            <p:sp>
              <p:nvSpPr>
                <p:cNvPr id="59" name="Oval 58"/>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Oval 59"/>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Oval 60"/>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Oval 61"/>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3" name="Oval 62"/>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nvGrpSpPr>
              <p:cNvPr id="53" name="Group 188"/>
              <p:cNvGrpSpPr/>
              <p:nvPr userDrawn="1"/>
            </p:nvGrpSpPr>
            <p:grpSpPr>
              <a:xfrm>
                <a:off x="5187898" y="23752"/>
                <a:ext cx="573254" cy="145718"/>
                <a:chOff x="1385425" y="132598"/>
                <a:chExt cx="573254" cy="145718"/>
              </a:xfrm>
            </p:grpSpPr>
            <p:sp>
              <p:nvSpPr>
                <p:cNvPr id="54" name="Oval 53"/>
                <p:cNvSpPr/>
                <p:nvPr userDrawn="1"/>
              </p:nvSpPr>
              <p:spPr>
                <a:xfrm>
                  <a:off x="1749631" y="21178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Oval 54"/>
                <p:cNvSpPr/>
                <p:nvPr userDrawn="1"/>
              </p:nvSpPr>
              <p:spPr>
                <a:xfrm>
                  <a:off x="1949535" y="132598"/>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Oval 55"/>
                <p:cNvSpPr/>
                <p:nvPr userDrawn="1"/>
              </p:nvSpPr>
              <p:spPr>
                <a:xfrm>
                  <a:off x="1385425" y="269172"/>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Oval 56"/>
                <p:cNvSpPr/>
                <p:nvPr userDrawn="1"/>
              </p:nvSpPr>
              <p:spPr>
                <a:xfrm>
                  <a:off x="1432929" y="138536"/>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Oval 57"/>
                <p:cNvSpPr/>
                <p:nvPr userDrawn="1"/>
              </p:nvSpPr>
              <p:spPr>
                <a:xfrm>
                  <a:off x="1585329" y="189990"/>
                  <a:ext cx="9144" cy="91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grpSp>
        <p:sp>
          <p:nvSpPr>
            <p:cNvPr id="9" name="Rectangle 8"/>
            <p:cNvSpPr/>
            <p:nvPr userDrawn="1"/>
          </p:nvSpPr>
          <p:spPr>
            <a:xfrm flipV="1">
              <a:off x="0" y="6270639"/>
              <a:ext cx="9144000" cy="595312"/>
            </a:xfrm>
            <a:prstGeom prst="rect">
              <a:avLst/>
            </a:prstGeom>
            <a:gradFill>
              <a:gsLst>
                <a:gs pos="0">
                  <a:schemeClr val="tx1"/>
                </a:gs>
                <a:gs pos="50000">
                  <a:srgbClr val="2A54A8"/>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grpSp>
      <p:pic>
        <p:nvPicPr>
          <p:cNvPr id="162" name="Picture 16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10447" y="166860"/>
            <a:ext cx="1031940" cy="658283"/>
          </a:xfrm>
          <a:prstGeom prst="rect">
            <a:avLst/>
          </a:prstGeom>
        </p:spPr>
      </p:pic>
      <p:pic>
        <p:nvPicPr>
          <p:cNvPr id="163" name="Picture 16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043718">
            <a:off x="10750262" y="86863"/>
            <a:ext cx="1380983" cy="780256"/>
          </a:xfrm>
          <a:prstGeom prst="rect">
            <a:avLst/>
          </a:prstGeom>
        </p:spPr>
      </p:pic>
    </p:spTree>
    <p:extLst>
      <p:ext uri="{BB962C8B-B14F-4D97-AF65-F5344CB8AC3E}">
        <p14:creationId xmlns:p14="http://schemas.microsoft.com/office/powerpoint/2010/main" val="44283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0000">
              <a:schemeClr val="bg2">
                <a:tint val="98000"/>
                <a:satMod val="130000"/>
                <a:shade val="90000"/>
                <a:lumMod val="103000"/>
              </a:schemeClr>
            </a:gs>
            <a:gs pos="100000">
              <a:schemeClr val="accent3">
                <a:lumMod val="40000"/>
                <a:lumOff val="60000"/>
              </a:schemeClr>
            </a:gs>
          </a:gsLst>
          <a:lin ang="5400000" scaled="0"/>
          <a:tileRect/>
        </a:gradFill>
        <a:effectLst/>
      </p:bgPr>
    </p:bg>
    <p:spTree>
      <p:nvGrpSpPr>
        <p:cNvPr id="1" name=""/>
        <p:cNvGrpSpPr/>
        <p:nvPr/>
      </p:nvGrpSpPr>
      <p:grpSpPr>
        <a:xfrm>
          <a:off x="0" y="0"/>
          <a:ext cx="0" cy="0"/>
          <a:chOff x="0" y="0"/>
          <a:chExt cx="0" cy="0"/>
        </a:xfrm>
      </p:grpSpPr>
      <p:pic>
        <p:nvPicPr>
          <p:cNvPr id="13" name="Picture 14" descr="lightning.PNG"/>
          <p:cNvPicPr>
            <a:picLocks noChangeAspect="1"/>
          </p:cNvPicPr>
          <p:nvPr userDrawn="1"/>
        </p:nvPicPr>
        <p:blipFill>
          <a:blip r:embed="rId14" cstate="print"/>
          <a:srcRect/>
          <a:stretch>
            <a:fillRect/>
          </a:stretch>
        </p:blipFill>
        <p:spPr bwMode="auto">
          <a:xfrm>
            <a:off x="0" y="923827"/>
            <a:ext cx="2460396" cy="5934172"/>
          </a:xfrm>
          <a:prstGeom prst="rect">
            <a:avLst/>
          </a:prstGeom>
          <a:noFill/>
          <a:ln w="9525">
            <a:noFill/>
            <a:miter lim="800000"/>
            <a:headEnd/>
            <a:tailEnd/>
          </a:ln>
        </p:spPr>
      </p:pic>
      <p:sp>
        <p:nvSpPr>
          <p:cNvPr id="15" name="Rectangle 14"/>
          <p:cNvSpPr/>
          <p:nvPr userDrawn="1"/>
        </p:nvSpPr>
        <p:spPr>
          <a:xfrm>
            <a:off x="0" y="1"/>
            <a:ext cx="2460395" cy="6857999"/>
          </a:xfrm>
          <a:prstGeom prst="rect">
            <a:avLst/>
          </a:prstGeom>
          <a:solidFill>
            <a:schemeClr val="bg1">
              <a:lumMod val="9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lumMod val="95000"/>
                </a:schemeClr>
              </a:solidFill>
            </a:endParaRPr>
          </a:p>
        </p:txBody>
      </p:sp>
      <p:sp>
        <p:nvSpPr>
          <p:cNvPr id="7" name="Rectangle 6"/>
          <p:cNvSpPr/>
          <p:nvPr userDrawn="1"/>
        </p:nvSpPr>
        <p:spPr>
          <a:xfrm>
            <a:off x="0" y="-5507"/>
            <a:ext cx="12192000" cy="929334"/>
          </a:xfrm>
          <a:prstGeom prst="rect">
            <a:avLst/>
          </a:prstGeom>
          <a:solidFill>
            <a:srgbClr val="1F4E79"/>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2527"/>
            <a:ext cx="10515600" cy="92346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0" y="959070"/>
            <a:ext cx="12188952" cy="60604"/>
          </a:xfrm>
          <a:prstGeom prst="rect">
            <a:avLst/>
          </a:prstGeom>
          <a:solidFill>
            <a:srgbClr val="C00000">
              <a:alpha val="69804"/>
            </a:srgb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22323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i="0" kern="1200">
          <a:solidFill>
            <a:schemeClr val="bg1">
              <a:lumMod val="85000"/>
            </a:schemeClr>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1.xml"/><Relationship Id="rId1" Type="http://schemas.openxmlformats.org/officeDocument/2006/relationships/tags" Target="../tags/tag8.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9" name="Picture 318"/>
          <p:cNvPicPr>
            <a:picLocks noChangeAspect="1"/>
          </p:cNvPicPr>
          <p:nvPr/>
        </p:nvPicPr>
        <p:blipFill rotWithShape="1">
          <a:blip r:embed="rId3">
            <a:extLst>
              <a:ext uri="{28A0092B-C50C-407E-A947-70E740481C1C}">
                <a14:useLocalDpi xmlns:a14="http://schemas.microsoft.com/office/drawing/2010/main" val="0"/>
              </a:ext>
            </a:extLst>
          </a:blip>
          <a:srcRect r="5799"/>
          <a:stretch/>
        </p:blipFill>
        <p:spPr>
          <a:xfrm>
            <a:off x="-9411" y="0"/>
            <a:ext cx="12303011" cy="7048500"/>
          </a:xfrm>
          <a:prstGeom prst="rect">
            <a:avLst/>
          </a:prstGeom>
        </p:spPr>
      </p:pic>
      <p:pic>
        <p:nvPicPr>
          <p:cNvPr id="320" name="Picture 3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2393" y="133950"/>
            <a:ext cx="1504251" cy="957475"/>
          </a:xfrm>
          <a:prstGeom prst="rect">
            <a:avLst/>
          </a:prstGeom>
          <a:effectLst>
            <a:outerShdw blurRad="63500" sx="102000" sy="102000" algn="ctr" rotWithShape="0">
              <a:prstClr val="black">
                <a:alpha val="40000"/>
              </a:prstClr>
            </a:outerShdw>
          </a:effectLst>
        </p:spPr>
      </p:pic>
      <p:pic>
        <p:nvPicPr>
          <p:cNvPr id="321" name="Picture 3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581" y="127916"/>
            <a:ext cx="1164334" cy="964284"/>
          </a:xfrm>
          <a:prstGeom prst="rect">
            <a:avLst/>
          </a:prstGeom>
          <a:effectLst>
            <a:outerShdw blurRad="63500" sx="102000" sy="102000" algn="ctr" rotWithShape="0">
              <a:prstClr val="black">
                <a:alpha val="40000"/>
              </a:prstClr>
            </a:outerShdw>
          </a:effectLst>
        </p:spPr>
      </p:pic>
      <p:pic>
        <p:nvPicPr>
          <p:cNvPr id="322" name="Picture 321"/>
          <p:cNvPicPr>
            <a:picLocks noChangeAspect="1"/>
          </p:cNvPicPr>
          <p:nvPr/>
        </p:nvPicPr>
        <p:blipFill rotWithShape="1">
          <a:blip r:embed="rId6" cstate="print">
            <a:extLst>
              <a:ext uri="{28A0092B-C50C-407E-A947-70E740481C1C}">
                <a14:useLocalDpi xmlns:a14="http://schemas.microsoft.com/office/drawing/2010/main" val="0"/>
              </a:ext>
            </a:extLst>
          </a:blip>
          <a:srcRect l="31475" t="2350" r="31127" b="2648"/>
          <a:stretch/>
        </p:blipFill>
        <p:spPr>
          <a:xfrm>
            <a:off x="9804152" y="127916"/>
            <a:ext cx="996031" cy="987679"/>
          </a:xfrm>
          <a:prstGeom prst="ellipse">
            <a:avLst/>
          </a:prstGeom>
          <a:effectLst>
            <a:outerShdw blurRad="63500" sx="102000" sy="102000" algn="ctr" rotWithShape="0">
              <a:prstClr val="black">
                <a:alpha val="40000"/>
              </a:prstClr>
            </a:outerShdw>
          </a:effectLst>
        </p:spPr>
      </p:pic>
      <p:pic>
        <p:nvPicPr>
          <p:cNvPr id="323" name="Picture 3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731034">
            <a:off x="-81475" y="1621176"/>
            <a:ext cx="6128239" cy="3454881"/>
          </a:xfrm>
          <a:prstGeom prst="rect">
            <a:avLst/>
          </a:prstGeom>
        </p:spPr>
      </p:pic>
      <p:sp>
        <p:nvSpPr>
          <p:cNvPr id="324" name="Title 1"/>
          <p:cNvSpPr>
            <a:spLocks noGrp="1"/>
          </p:cNvSpPr>
          <p:nvPr>
            <p:ph type="ctrTitle"/>
          </p:nvPr>
        </p:nvSpPr>
        <p:spPr>
          <a:xfrm>
            <a:off x="4575515" y="2747241"/>
            <a:ext cx="6816385" cy="2387600"/>
          </a:xfrm>
        </p:spPr>
        <p:txBody>
          <a:bodyPr anchor="ctr">
            <a:normAutofit/>
          </a:bodyPr>
          <a:lstStyle>
            <a:lvl1pPr algn="ctr">
              <a:defRPr sz="4800">
                <a:solidFill>
                  <a:schemeClr val="bg1"/>
                </a:solidFill>
                <a:latin typeface="Arial" panose="020B0604020202020204" pitchFamily="34" charset="0"/>
                <a:cs typeface="Arial" panose="020B0604020202020204" pitchFamily="34" charset="0"/>
              </a:defRPr>
            </a:lvl1pPr>
          </a:lstStyle>
          <a:p>
            <a:r>
              <a:rPr lang="en-US" dirty="0" smtClean="0"/>
              <a:t>Geostationary Lightning Mapper Training Overview</a:t>
            </a:r>
            <a:endParaRPr lang="en-US" dirty="0"/>
          </a:p>
        </p:txBody>
      </p:sp>
      <p:sp>
        <p:nvSpPr>
          <p:cNvPr id="325" name="Subtitle 2"/>
          <p:cNvSpPr>
            <a:spLocks noGrp="1"/>
          </p:cNvSpPr>
          <p:nvPr>
            <p:ph type="subTitle" idx="1"/>
          </p:nvPr>
        </p:nvSpPr>
        <p:spPr>
          <a:xfrm>
            <a:off x="5442525" y="5236441"/>
            <a:ext cx="5082363" cy="1673276"/>
          </a:xfrm>
        </p:spPr>
        <p:txBody>
          <a:bodyPr anchor="t">
            <a:normAutofit fontScale="92500" lnSpcReduction="20000"/>
          </a:bodyPr>
          <a:lstStyle>
            <a:lvl1pPr marL="0" indent="0" algn="r">
              <a:buNone/>
              <a:defRPr sz="2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ctr"/>
            <a:r>
              <a:rPr lang="en-US" dirty="0" smtClean="0"/>
              <a:t>Presented by Geoffrey Stano</a:t>
            </a:r>
          </a:p>
          <a:p>
            <a:pPr algn="ctr"/>
            <a:r>
              <a:rPr lang="en-US" dirty="0" smtClean="0"/>
              <a:t>Numerous individuals are part of this effort</a:t>
            </a:r>
          </a:p>
          <a:p>
            <a:pPr algn="ctr"/>
            <a:endParaRPr lang="en-US" dirty="0"/>
          </a:p>
          <a:p>
            <a:pPr algn="ctr"/>
            <a:r>
              <a:rPr lang="en-US" dirty="0" smtClean="0"/>
              <a:t>GLM Science Meeting, 14 September 2018</a:t>
            </a:r>
          </a:p>
          <a:p>
            <a:pPr algn="ctr"/>
            <a:r>
              <a:rPr lang="en-US" dirty="0" smtClean="0"/>
              <a:t>Huntsville, Alabama</a:t>
            </a:r>
            <a:endParaRPr lang="en-US" dirty="0"/>
          </a:p>
        </p:txBody>
      </p:sp>
    </p:spTree>
    <p:custDataLst>
      <p:tags r:id="rId1"/>
    </p:custDataLst>
    <p:extLst>
      <p:ext uri="{BB962C8B-B14F-4D97-AF65-F5344CB8AC3E}">
        <p14:creationId xmlns:p14="http://schemas.microsoft.com/office/powerpoint/2010/main" val="297780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GLM Training: Motivation and Development</a:t>
            </a:r>
            <a:endParaRPr lang="en-US" sz="3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82563" y="1214438"/>
            <a:ext cx="4046537" cy="3028058"/>
          </a:xfrm>
          <a:prstGeom prst="rect">
            <a:avLst/>
          </a:prstGeom>
          <a:ln w="12700">
            <a:solidFill>
              <a:schemeClr val="tx1"/>
            </a:solidFill>
          </a:ln>
          <a:effectLst>
            <a:outerShdw blurRad="101600" dist="76200" dir="2700000" algn="tl" rotWithShape="0">
              <a:schemeClr val="accent1">
                <a:lumMod val="75000"/>
                <a:alpha val="70000"/>
              </a:schemeClr>
            </a:outerShdw>
          </a:effectLst>
        </p:spPr>
      </p:pic>
      <p:pic>
        <p:nvPicPr>
          <p:cNvPr id="5" name="Picture 4"/>
          <p:cNvPicPr>
            <a:picLocks noChangeAspect="1"/>
          </p:cNvPicPr>
          <p:nvPr/>
        </p:nvPicPr>
        <p:blipFill rotWithShape="1">
          <a:blip r:embed="rId4"/>
          <a:srcRect l="32158" t="18321" r="12137" b="24236"/>
          <a:stretch/>
        </p:blipFill>
        <p:spPr>
          <a:xfrm>
            <a:off x="7067550" y="1420018"/>
            <a:ext cx="4916672" cy="2755900"/>
          </a:xfrm>
          <a:prstGeom prst="rect">
            <a:avLst/>
          </a:prstGeom>
          <a:ln w="12700">
            <a:solidFill>
              <a:schemeClr val="tx1"/>
            </a:solidFill>
          </a:ln>
          <a:effectLst>
            <a:outerShdw blurRad="101600" dist="76200" dir="2700000" algn="tl" rotWithShape="0">
              <a:schemeClr val="accent1">
                <a:lumMod val="75000"/>
                <a:alpha val="70000"/>
              </a:schemeClr>
            </a:outerShdw>
          </a:effectLst>
        </p:spPr>
      </p:pic>
      <p:sp>
        <p:nvSpPr>
          <p:cNvPr id="6" name="Rounded Rectangle 5"/>
          <p:cNvSpPr/>
          <p:nvPr/>
        </p:nvSpPr>
        <p:spPr>
          <a:xfrm>
            <a:off x="4491222" y="1680797"/>
            <a:ext cx="2347728" cy="2259612"/>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(Left) GLM visualizations in the Satellite Foundational Course</a:t>
            </a:r>
          </a:p>
          <a:p>
            <a:r>
              <a:rPr lang="en-US" dirty="0" smtClean="0"/>
              <a:t>(Right) Example using PGLM for the SOO-Prep Course </a:t>
            </a:r>
            <a:endParaRPr lang="en-US" dirty="0"/>
          </a:p>
        </p:txBody>
      </p:sp>
      <p:sp>
        <p:nvSpPr>
          <p:cNvPr id="7" name="TextBox 6"/>
          <p:cNvSpPr txBox="1"/>
          <p:nvPr/>
        </p:nvSpPr>
        <p:spPr>
          <a:xfrm>
            <a:off x="182562" y="4419749"/>
            <a:ext cx="11869229"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Satellite Training Advisory Team (STAT): Organize efforts to prepare for GOES-R/S and JPSS</a:t>
            </a:r>
          </a:p>
          <a:p>
            <a:pPr marL="342900" indent="-342900">
              <a:buFont typeface="Arial" panose="020B0604020202020204" pitchFamily="34" charset="0"/>
              <a:buChar char="•"/>
            </a:pPr>
            <a:r>
              <a:rPr lang="en-US" sz="2400" dirty="0" smtClean="0"/>
              <a:t>Satellite Liaisons played important role</a:t>
            </a:r>
          </a:p>
          <a:p>
            <a:pPr marL="342900" indent="-342900">
              <a:buFont typeface="Arial" panose="020B0604020202020204" pitchFamily="34" charset="0"/>
              <a:buChar char="•"/>
            </a:pPr>
            <a:r>
              <a:rPr lang="en-US" sz="2400" dirty="0" smtClean="0"/>
              <a:t>Early work for GLM and other capabilities included:</a:t>
            </a:r>
          </a:p>
          <a:p>
            <a:pPr marL="800100" lvl="1" indent="-342900">
              <a:buFont typeface="Arial" panose="020B0604020202020204" pitchFamily="34" charset="0"/>
              <a:buChar char="•"/>
            </a:pPr>
            <a:r>
              <a:rPr lang="en-US" sz="2400" dirty="0" smtClean="0"/>
              <a:t>Satellite Foundational Course for GOES-R</a:t>
            </a:r>
          </a:p>
          <a:p>
            <a:pPr marL="800100" lvl="1" indent="-342900">
              <a:buFont typeface="Arial" panose="020B0604020202020204" pitchFamily="34" charset="0"/>
              <a:buChar char="•"/>
            </a:pPr>
            <a:r>
              <a:rPr lang="en-US" sz="2400" dirty="0" smtClean="0"/>
              <a:t>SOO-DOH Prep Course for GOES-R</a:t>
            </a:r>
            <a:endParaRPr lang="en-US" sz="2400" dirty="0"/>
          </a:p>
        </p:txBody>
      </p:sp>
    </p:spTree>
    <p:custDataLst>
      <p:tags r:id="rId1"/>
    </p:custDataLst>
    <p:extLst>
      <p:ext uri="{BB962C8B-B14F-4D97-AF65-F5344CB8AC3E}">
        <p14:creationId xmlns:p14="http://schemas.microsoft.com/office/powerpoint/2010/main" val="3404428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GLM Training: Recent Product Changes</a:t>
            </a:r>
            <a:endParaRPr lang="en-US" sz="32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6440106" y="1402229"/>
            <a:ext cx="5751894" cy="489364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Large issue for GLM: Available data</a:t>
            </a:r>
          </a:p>
          <a:p>
            <a:pPr marL="342900" indent="-342900">
              <a:buFont typeface="Arial" panose="020B0604020202020204" pitchFamily="34" charset="0"/>
              <a:buChar char="•"/>
            </a:pPr>
            <a:r>
              <a:rPr lang="en-US" sz="2400" dirty="0" smtClean="0"/>
              <a:t>ABI could use SEVIRI, </a:t>
            </a:r>
            <a:r>
              <a:rPr lang="en-US" sz="2400" dirty="0" err="1" smtClean="0"/>
              <a:t>Himawari</a:t>
            </a:r>
            <a:r>
              <a:rPr lang="en-US" sz="2400" dirty="0" smtClean="0"/>
              <a:t>, MODIS, and SNPP-VIIRS as demonstrations</a:t>
            </a:r>
          </a:p>
          <a:p>
            <a:pPr marL="342900" indent="-342900">
              <a:buFont typeface="Arial" panose="020B0604020202020204" pitchFamily="34" charset="0"/>
              <a:buChar char="•"/>
            </a:pPr>
            <a:r>
              <a:rPr lang="en-US" sz="2400" dirty="0" smtClean="0"/>
              <a:t>GLM had no equivalent beyond the TRMM-Lightning Imaging Sensor</a:t>
            </a:r>
          </a:p>
          <a:p>
            <a:pPr marL="342900" indent="-342900">
              <a:buFont typeface="Arial" panose="020B0604020202020204" pitchFamily="34" charset="0"/>
              <a:buChar char="•"/>
            </a:pPr>
            <a:r>
              <a:rPr lang="en-US" sz="2400" dirty="0" smtClean="0"/>
              <a:t>Major changes to proposed GLM products</a:t>
            </a:r>
          </a:p>
          <a:p>
            <a:pPr marL="800100" lvl="1" indent="-342900">
              <a:buFont typeface="Arial" panose="020B0604020202020204" pitchFamily="34" charset="0"/>
              <a:buChar char="•"/>
            </a:pPr>
            <a:r>
              <a:rPr lang="en-US" sz="2400" dirty="0" smtClean="0"/>
              <a:t>Initial work: Event, Group, and Flash densities on the GLM grid</a:t>
            </a:r>
          </a:p>
          <a:p>
            <a:pPr marL="800100" lvl="1" indent="-342900">
              <a:buFont typeface="Arial" panose="020B0604020202020204" pitchFamily="34" charset="0"/>
              <a:buChar char="•"/>
            </a:pPr>
            <a:r>
              <a:rPr lang="en-US" sz="2400" dirty="0" smtClean="0"/>
              <a:t>Current paradigm:  Flash extent density (and others) on the ABI fixed grid (2×2 km)</a:t>
            </a:r>
          </a:p>
          <a:p>
            <a:pPr marL="800100" lvl="1" indent="-342900">
              <a:buFont typeface="Arial" panose="020B0604020202020204" pitchFamily="34" charset="0"/>
              <a:buChar char="•"/>
            </a:pPr>
            <a:r>
              <a:rPr lang="en-US" sz="2400" dirty="0" smtClean="0"/>
              <a:t>Had to rework training as initial baselines developed.  Thanks HWT!!</a:t>
            </a:r>
            <a:endParaRPr lang="en-US" sz="2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768" y="1042539"/>
            <a:ext cx="4309039" cy="2569464"/>
          </a:xfrm>
          <a:prstGeom prst="rect">
            <a:avLst/>
          </a:prstGeom>
          <a:ln w="12700">
            <a:solidFill>
              <a:schemeClr val="tx1">
                <a:lumMod val="50000"/>
              </a:schemeClr>
            </a:solidFill>
          </a:ln>
          <a:effectLst>
            <a:outerShdw blurRad="101600" dist="76200" dir="5400000" algn="t" rotWithShape="0">
              <a:srgbClr val="002060">
                <a:alpha val="60000"/>
              </a:srgbClr>
            </a:outerShdw>
          </a:effectLst>
        </p:spPr>
      </p:pic>
      <p:sp>
        <p:nvSpPr>
          <p:cNvPr id="6" name="Rounded Rectangle 5"/>
          <p:cNvSpPr/>
          <p:nvPr/>
        </p:nvSpPr>
        <p:spPr>
          <a:xfrm>
            <a:off x="87834" y="1157313"/>
            <a:ext cx="853997" cy="342304"/>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Flashes</a:t>
            </a:r>
          </a:p>
        </p:txBody>
      </p:sp>
      <p:sp>
        <p:nvSpPr>
          <p:cNvPr id="7" name="Rounded Rectangle 6"/>
          <p:cNvSpPr/>
          <p:nvPr/>
        </p:nvSpPr>
        <p:spPr>
          <a:xfrm>
            <a:off x="4309314" y="1157312"/>
            <a:ext cx="803593" cy="342305"/>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Groups</a:t>
            </a:r>
          </a:p>
        </p:txBody>
      </p:sp>
      <p:sp>
        <p:nvSpPr>
          <p:cNvPr id="8" name="Rounded Rectangle 7"/>
          <p:cNvSpPr/>
          <p:nvPr/>
        </p:nvSpPr>
        <p:spPr>
          <a:xfrm>
            <a:off x="87835" y="2466079"/>
            <a:ext cx="839449" cy="322841"/>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Events</a:t>
            </a:r>
          </a:p>
        </p:txBody>
      </p:sp>
      <p:sp>
        <p:nvSpPr>
          <p:cNvPr id="9" name="Rounded Rectangle 8"/>
          <p:cNvSpPr/>
          <p:nvPr/>
        </p:nvSpPr>
        <p:spPr>
          <a:xfrm>
            <a:off x="3607788" y="3154644"/>
            <a:ext cx="2458218" cy="457359"/>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Original AWIPS concept</a:t>
            </a:r>
            <a:endParaRPr lang="en-US"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9768" y="3794663"/>
            <a:ext cx="4231749" cy="2423258"/>
          </a:xfrm>
          <a:prstGeom prst="rect">
            <a:avLst/>
          </a:prstGeom>
          <a:ln w="12700">
            <a:solidFill>
              <a:schemeClr val="tx1"/>
            </a:solidFill>
          </a:ln>
          <a:effectLst>
            <a:outerShdw blurRad="101600" dist="76200" dir="2700000" algn="tl" rotWithShape="0">
              <a:schemeClr val="accent1">
                <a:lumMod val="50000"/>
                <a:alpha val="70000"/>
              </a:schemeClr>
            </a:outerShdw>
          </a:effectLst>
        </p:spPr>
      </p:pic>
      <p:sp>
        <p:nvSpPr>
          <p:cNvPr id="11" name="Rounded Rectangle 10"/>
          <p:cNvSpPr/>
          <p:nvPr/>
        </p:nvSpPr>
        <p:spPr>
          <a:xfrm>
            <a:off x="3607788" y="5838517"/>
            <a:ext cx="2458218" cy="635435"/>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Planned operational release</a:t>
            </a:r>
            <a:endParaRPr lang="en-US" dirty="0"/>
          </a:p>
        </p:txBody>
      </p:sp>
      <p:sp>
        <p:nvSpPr>
          <p:cNvPr id="12" name="Rounded Rectangle 11"/>
          <p:cNvSpPr/>
          <p:nvPr/>
        </p:nvSpPr>
        <p:spPr>
          <a:xfrm>
            <a:off x="87835" y="4048974"/>
            <a:ext cx="839449" cy="696762"/>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Flash Extent Density</a:t>
            </a:r>
          </a:p>
        </p:txBody>
      </p:sp>
      <p:sp>
        <p:nvSpPr>
          <p:cNvPr id="13" name="Rounded Rectangle 12"/>
          <p:cNvSpPr/>
          <p:nvPr/>
        </p:nvSpPr>
        <p:spPr>
          <a:xfrm>
            <a:off x="87834" y="5133447"/>
            <a:ext cx="839449" cy="696762"/>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Total Optical Energy</a:t>
            </a:r>
          </a:p>
        </p:txBody>
      </p:sp>
      <p:sp>
        <p:nvSpPr>
          <p:cNvPr id="14" name="Rounded Rectangle 13"/>
          <p:cNvSpPr/>
          <p:nvPr/>
        </p:nvSpPr>
        <p:spPr>
          <a:xfrm>
            <a:off x="4291385" y="4048974"/>
            <a:ext cx="902407" cy="696762"/>
          </a:xfrm>
          <a:prstGeom prst="roundRect">
            <a:avLst/>
          </a:prstGeom>
          <a:solidFill>
            <a:srgbClr val="18335E"/>
          </a:solidFill>
          <a:ln>
            <a:solidFill>
              <a:srgbClr val="1130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85000"/>
                  </a:schemeClr>
                </a:solidFill>
                <a:latin typeface="Franklin Gothic Book" panose="020B0503020102020204" pitchFamily="34" charset="0"/>
              </a:rPr>
              <a:t>Average Flash Area</a:t>
            </a:r>
          </a:p>
        </p:txBody>
      </p:sp>
    </p:spTree>
    <p:custDataLst>
      <p:tags r:id="rId1"/>
    </p:custDataLst>
    <p:extLst>
      <p:ext uri="{BB962C8B-B14F-4D97-AF65-F5344CB8AC3E}">
        <p14:creationId xmlns:p14="http://schemas.microsoft.com/office/powerpoint/2010/main" val="1538033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GLM Training: Recent Developments</a:t>
            </a:r>
            <a:endParaRPr lang="en-US" sz="3200" dirty="0">
              <a:solidFill>
                <a:schemeClr val="bg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3"/>
          <a:srcRect l="25626" t="12500" r="38645" b="1731"/>
          <a:stretch/>
        </p:blipFill>
        <p:spPr>
          <a:xfrm rot="20811595">
            <a:off x="6331210" y="1445465"/>
            <a:ext cx="2812908" cy="3657600"/>
          </a:xfrm>
          <a:prstGeom prst="rect">
            <a:avLst/>
          </a:prstGeom>
          <a:ln w="12700">
            <a:solidFill>
              <a:schemeClr val="tx1"/>
            </a:solidFill>
          </a:ln>
          <a:effectLst>
            <a:outerShdw blurRad="101600" dist="76200" dir="2700000" algn="tl" rotWithShape="0">
              <a:schemeClr val="accent1">
                <a:lumMod val="75000"/>
                <a:alpha val="70000"/>
              </a:schemeClr>
            </a:outerShdw>
          </a:effectLst>
        </p:spPr>
      </p:pic>
      <p:pic>
        <p:nvPicPr>
          <p:cNvPr id="6" name="Picture 5"/>
          <p:cNvPicPr>
            <a:picLocks noChangeAspect="1"/>
          </p:cNvPicPr>
          <p:nvPr/>
        </p:nvPicPr>
        <p:blipFill rotWithShape="1">
          <a:blip r:embed="rId4"/>
          <a:srcRect l="25626" t="14231" r="38645"/>
          <a:stretch/>
        </p:blipFill>
        <p:spPr>
          <a:xfrm rot="629608">
            <a:off x="8863599" y="2238204"/>
            <a:ext cx="2812908" cy="3657600"/>
          </a:xfrm>
          <a:prstGeom prst="rect">
            <a:avLst/>
          </a:prstGeom>
          <a:ln w="12700">
            <a:solidFill>
              <a:schemeClr val="tx1"/>
            </a:solidFill>
          </a:ln>
          <a:effectLst>
            <a:outerShdw blurRad="101600" dist="76200" dir="2700000" algn="tl" rotWithShape="0">
              <a:schemeClr val="accent1">
                <a:lumMod val="75000"/>
                <a:alpha val="70000"/>
              </a:schemeClr>
            </a:outerShdw>
          </a:effectLst>
        </p:spPr>
      </p:pic>
      <p:sp>
        <p:nvSpPr>
          <p:cNvPr id="7" name="TextBox 6"/>
          <p:cNvSpPr txBox="1"/>
          <p:nvPr/>
        </p:nvSpPr>
        <p:spPr>
          <a:xfrm>
            <a:off x="200395" y="1616832"/>
            <a:ext cx="575189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Current efforts:</a:t>
            </a:r>
          </a:p>
          <a:p>
            <a:pPr marL="800100" lvl="1" indent="-342900">
              <a:buFont typeface="Arial" panose="020B0604020202020204" pitchFamily="34" charset="0"/>
              <a:buChar char="•"/>
            </a:pPr>
            <a:r>
              <a:rPr lang="en-US" sz="2400" dirty="0" smtClean="0"/>
              <a:t>Quick Guide: front and back page</a:t>
            </a:r>
          </a:p>
          <a:p>
            <a:pPr marL="800100" lvl="1" indent="-342900">
              <a:buFont typeface="Arial" panose="020B0604020202020204" pitchFamily="34" charset="0"/>
              <a:buChar char="•"/>
            </a:pPr>
            <a:r>
              <a:rPr lang="en-US" sz="2400" dirty="0" smtClean="0"/>
              <a:t>Quick Brief: 5-6 min overview</a:t>
            </a:r>
          </a:p>
          <a:p>
            <a:pPr marL="800100" lvl="1" indent="-342900">
              <a:buFont typeface="Arial" panose="020B0604020202020204" pitchFamily="34" charset="0"/>
              <a:buChar char="•"/>
            </a:pPr>
            <a:r>
              <a:rPr lang="en-US" sz="2400" dirty="0" smtClean="0"/>
              <a:t>Focus: Basic familiarization</a:t>
            </a:r>
          </a:p>
          <a:p>
            <a:pPr marL="342900" indent="-342900">
              <a:buFont typeface="Arial" panose="020B0604020202020204" pitchFamily="34" charset="0"/>
              <a:buChar char="•"/>
            </a:pPr>
            <a:r>
              <a:rPr lang="en-US" sz="2400" dirty="0" smtClean="0"/>
              <a:t>Availability:</a:t>
            </a:r>
          </a:p>
          <a:p>
            <a:pPr marL="800100" lvl="1" indent="-342900">
              <a:buFont typeface="Arial" panose="020B0604020202020204" pitchFamily="34" charset="0"/>
              <a:buChar char="•"/>
            </a:pPr>
            <a:r>
              <a:rPr lang="en-US" sz="2400" dirty="0" smtClean="0"/>
              <a:t>AWIPS Integrated Reference (AIR)</a:t>
            </a:r>
          </a:p>
          <a:p>
            <a:pPr marL="800100" lvl="1" indent="-342900">
              <a:buFont typeface="Arial" panose="020B0604020202020204" pitchFamily="34" charset="0"/>
              <a:buChar char="•"/>
            </a:pPr>
            <a:r>
              <a:rPr lang="en-US" sz="2400" dirty="0" smtClean="0"/>
              <a:t>STOR and Virtual Lab</a:t>
            </a:r>
          </a:p>
          <a:p>
            <a:pPr marL="800100" lvl="1" indent="-342900">
              <a:buFont typeface="Arial" panose="020B0604020202020204" pitchFamily="34" charset="0"/>
              <a:buChar char="•"/>
            </a:pPr>
            <a:r>
              <a:rPr lang="en-US" sz="2400" dirty="0" smtClean="0"/>
              <a:t>NWS Commerce Learning Center</a:t>
            </a:r>
          </a:p>
          <a:p>
            <a:pPr marL="342900" indent="-342900">
              <a:buFont typeface="Arial" panose="020B0604020202020204" pitchFamily="34" charset="0"/>
              <a:buChar char="•"/>
            </a:pPr>
            <a:r>
              <a:rPr lang="en-US" sz="2400" dirty="0" smtClean="0"/>
              <a:t>Scope:</a:t>
            </a:r>
          </a:p>
          <a:p>
            <a:pPr marL="800100" lvl="1" indent="-342900">
              <a:buFont typeface="Arial" panose="020B0604020202020204" pitchFamily="34" charset="0"/>
              <a:buChar char="•"/>
            </a:pPr>
            <a:r>
              <a:rPr lang="en-US" sz="2400" dirty="0" smtClean="0"/>
              <a:t>Intended as initial piece of training</a:t>
            </a:r>
          </a:p>
          <a:p>
            <a:pPr marL="800100" lvl="1" indent="-342900">
              <a:buFont typeface="Arial" panose="020B0604020202020204" pitchFamily="34" charset="0"/>
              <a:buChar char="•"/>
            </a:pPr>
            <a:r>
              <a:rPr lang="en-US" sz="2400" dirty="0" smtClean="0"/>
              <a:t>More to follow</a:t>
            </a:r>
            <a:endParaRPr lang="en-US" sz="2400" dirty="0"/>
          </a:p>
        </p:txBody>
      </p:sp>
    </p:spTree>
    <p:custDataLst>
      <p:tags r:id="rId1"/>
    </p:custDataLst>
    <p:extLst>
      <p:ext uri="{BB962C8B-B14F-4D97-AF65-F5344CB8AC3E}">
        <p14:creationId xmlns:p14="http://schemas.microsoft.com/office/powerpoint/2010/main" val="18656769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GLM Training: Importance of Assessments</a:t>
            </a:r>
            <a:endParaRPr lang="en-US" sz="32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676" y="1032368"/>
            <a:ext cx="3154705" cy="3495222"/>
          </a:xfrm>
          <a:prstGeom prst="rect">
            <a:avLst/>
          </a:prstGeom>
          <a:ln w="12700">
            <a:solidFill>
              <a:schemeClr val="tx1"/>
            </a:solidFill>
          </a:ln>
          <a:effectLst>
            <a:outerShdw blurRad="101600" dist="76200" dir="2700000" algn="tl" rotWithShape="0">
              <a:schemeClr val="accent1">
                <a:lumMod val="75000"/>
                <a:alpha val="70000"/>
              </a:schemeClr>
            </a:outerShdw>
          </a:effectLst>
        </p:spPr>
      </p:pic>
      <p:sp>
        <p:nvSpPr>
          <p:cNvPr id="6" name="TextBox 5"/>
          <p:cNvSpPr txBox="1"/>
          <p:nvPr/>
        </p:nvSpPr>
        <p:spPr>
          <a:xfrm>
            <a:off x="2946256" y="7245796"/>
            <a:ext cx="3445943" cy="923330"/>
          </a:xfrm>
          <a:prstGeom prst="rect">
            <a:avLst/>
          </a:prstGeom>
          <a:noFill/>
        </p:spPr>
        <p:txBody>
          <a:bodyPr wrap="none" rtlCol="0">
            <a:spAutoFit/>
          </a:bodyPr>
          <a:lstStyle/>
          <a:p>
            <a:r>
              <a:rPr lang="en-US" dirty="0" smtClean="0"/>
              <a:t>Include image from Scott’s training</a:t>
            </a:r>
          </a:p>
          <a:p>
            <a:endParaRPr lang="en-US" dirty="0"/>
          </a:p>
          <a:p>
            <a:r>
              <a:rPr lang="en-US" dirty="0" smtClean="0"/>
              <a:t>Include CHS example</a:t>
            </a:r>
            <a:endParaRPr lang="en-US"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9216" y="3235798"/>
            <a:ext cx="3154705" cy="3495222"/>
          </a:xfrm>
          <a:prstGeom prst="rect">
            <a:avLst/>
          </a:prstGeom>
          <a:ln w="12700">
            <a:solidFill>
              <a:schemeClr val="tx1"/>
            </a:solidFill>
          </a:ln>
          <a:effectLst>
            <a:outerShdw blurRad="101600" dist="76200" dir="2700000" algn="tl" rotWithShape="0">
              <a:schemeClr val="accent1">
                <a:lumMod val="75000"/>
                <a:alpha val="70000"/>
              </a:schemeClr>
            </a:outerShdw>
          </a:effectLst>
        </p:spPr>
      </p:pic>
      <p:grpSp>
        <p:nvGrpSpPr>
          <p:cNvPr id="13" name="Group 12"/>
          <p:cNvGrpSpPr/>
          <p:nvPr/>
        </p:nvGrpSpPr>
        <p:grpSpPr>
          <a:xfrm>
            <a:off x="1079500" y="1816100"/>
            <a:ext cx="3589728" cy="3902548"/>
            <a:chOff x="1079500" y="1816100"/>
            <a:chExt cx="3589728" cy="3902548"/>
          </a:xfrm>
        </p:grpSpPr>
        <p:cxnSp>
          <p:nvCxnSpPr>
            <p:cNvPr id="8" name="Straight Arrow Connector 7"/>
            <p:cNvCxnSpPr/>
            <p:nvPr/>
          </p:nvCxnSpPr>
          <p:spPr>
            <a:xfrm flipH="1">
              <a:off x="1079500" y="1816100"/>
              <a:ext cx="152400" cy="5715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1358900" y="2988148"/>
              <a:ext cx="440128" cy="4953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4229100" y="5223348"/>
              <a:ext cx="440128" cy="49530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p:cNvSpPr txBox="1"/>
          <p:nvPr/>
        </p:nvSpPr>
        <p:spPr>
          <a:xfrm>
            <a:off x="6096000" y="1287929"/>
            <a:ext cx="5751894"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Training is being strongly influenced by assessment feedback</a:t>
            </a:r>
          </a:p>
          <a:p>
            <a:pPr marL="342900" indent="-342900">
              <a:buFont typeface="Arial" panose="020B0604020202020204" pitchFamily="34" charset="0"/>
              <a:buChar char="•"/>
            </a:pPr>
            <a:r>
              <a:rPr lang="en-US" sz="2400" dirty="0" smtClean="0"/>
              <a:t>Hazardous Weather Testbed provided initial foundation</a:t>
            </a:r>
            <a:endParaRPr lang="en-US" sz="2400" dirty="0"/>
          </a:p>
          <a:p>
            <a:pPr marL="800100" lvl="1" indent="-342900">
              <a:buFont typeface="Arial" panose="020B0604020202020204" pitchFamily="34" charset="0"/>
              <a:buChar char="•"/>
            </a:pPr>
            <a:r>
              <a:rPr lang="en-US" sz="2400" dirty="0" smtClean="0"/>
              <a:t>Implement average flash area and total optical energy</a:t>
            </a:r>
          </a:p>
          <a:p>
            <a:pPr marL="342900" indent="-342900">
              <a:buFont typeface="Arial" panose="020B0604020202020204" pitchFamily="34" charset="0"/>
              <a:buChar char="•"/>
            </a:pPr>
            <a:r>
              <a:rPr lang="en-US" sz="2400" dirty="0" smtClean="0"/>
              <a:t>Pre-operational assessment</a:t>
            </a:r>
          </a:p>
          <a:p>
            <a:pPr marL="800100" lvl="1" indent="-342900">
              <a:buFont typeface="Arial" panose="020B0604020202020204" pitchFamily="34" charset="0"/>
              <a:buChar char="•"/>
            </a:pPr>
            <a:r>
              <a:rPr lang="en-US" sz="2400" dirty="0" smtClean="0"/>
              <a:t>Highlighting “clear-air” discharges</a:t>
            </a:r>
          </a:p>
          <a:p>
            <a:pPr marL="800100" lvl="1" indent="-342900">
              <a:buFont typeface="Arial" panose="020B0604020202020204" pitchFamily="34" charset="0"/>
              <a:buChar char="•"/>
            </a:pPr>
            <a:r>
              <a:rPr lang="en-US" sz="2400" dirty="0" smtClean="0"/>
              <a:t>Cases where storms have low GLM flash counts</a:t>
            </a:r>
          </a:p>
          <a:p>
            <a:pPr marL="342900" indent="-342900">
              <a:buFont typeface="Arial" panose="020B0604020202020204" pitchFamily="34" charset="0"/>
              <a:buChar char="•"/>
            </a:pPr>
            <a:r>
              <a:rPr lang="en-US" sz="2400" dirty="0" smtClean="0"/>
              <a:t>Feedback demonstrating gaps that subsequent training must address</a:t>
            </a:r>
          </a:p>
        </p:txBody>
      </p:sp>
      <p:sp>
        <p:nvSpPr>
          <p:cNvPr id="15" name="Rounded Rectangle 14"/>
          <p:cNvSpPr/>
          <p:nvPr/>
        </p:nvSpPr>
        <p:spPr>
          <a:xfrm>
            <a:off x="490956" y="5079305"/>
            <a:ext cx="1329487" cy="806832"/>
          </a:xfrm>
          <a:prstGeom prst="roundRect">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“Clear-air” discharges</a:t>
            </a:r>
            <a:endParaRPr lang="en-US" dirty="0"/>
          </a:p>
        </p:txBody>
      </p:sp>
    </p:spTree>
    <p:custDataLst>
      <p:tags r:id="rId1"/>
    </p:custDataLst>
    <p:extLst>
      <p:ext uri="{BB962C8B-B14F-4D97-AF65-F5344CB8AC3E}">
        <p14:creationId xmlns:p14="http://schemas.microsoft.com/office/powerpoint/2010/main" val="308540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GLM Training: Looking Forward</a:t>
            </a:r>
            <a:endParaRPr lang="en-US" sz="32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200395" y="1934332"/>
            <a:ext cx="5751894"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Current training is just the first step</a:t>
            </a:r>
          </a:p>
          <a:p>
            <a:pPr marL="342900" indent="-342900">
              <a:buFont typeface="Arial" panose="020B0604020202020204" pitchFamily="34" charset="0"/>
              <a:buChar char="•"/>
            </a:pPr>
            <a:r>
              <a:rPr lang="en-US" sz="2400" dirty="0" smtClean="0"/>
              <a:t>Update the Foundational Course</a:t>
            </a:r>
          </a:p>
          <a:p>
            <a:pPr marL="342900" indent="-342900">
              <a:buFont typeface="Arial" panose="020B0604020202020204" pitchFamily="34" charset="0"/>
              <a:buChar char="•"/>
            </a:pPr>
            <a:r>
              <a:rPr lang="en-US" sz="2400" dirty="0" smtClean="0"/>
              <a:t>Recommendations from the field</a:t>
            </a:r>
          </a:p>
          <a:p>
            <a:pPr marL="800100" lvl="1" indent="-342900">
              <a:buFont typeface="Arial" panose="020B0604020202020204" pitchFamily="34" charset="0"/>
              <a:buChar char="•"/>
            </a:pPr>
            <a:r>
              <a:rPr lang="en-US" sz="2400" dirty="0" smtClean="0"/>
              <a:t>Traditional Warning Event Simulation case</a:t>
            </a:r>
          </a:p>
          <a:p>
            <a:pPr marL="800100" lvl="1" indent="-342900">
              <a:buFont typeface="Arial" panose="020B0604020202020204" pitchFamily="34" charset="0"/>
              <a:buChar char="•"/>
            </a:pPr>
            <a:r>
              <a:rPr lang="en-US" sz="2400" dirty="0" smtClean="0"/>
              <a:t>Common baseline knowledge (some of this material likely exists now)</a:t>
            </a:r>
          </a:p>
          <a:p>
            <a:pPr marL="800100" lvl="1" indent="-342900">
              <a:buFont typeface="Arial" panose="020B0604020202020204" pitchFamily="34" charset="0"/>
              <a:buChar char="•"/>
            </a:pPr>
            <a:r>
              <a:rPr lang="en-US" sz="2400" dirty="0" smtClean="0"/>
              <a:t>More operational examples – Applications Library </a:t>
            </a:r>
            <a:endParaRPr lang="en-US" sz="24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44148" y="1084385"/>
            <a:ext cx="5580418" cy="2670629"/>
          </a:xfrm>
          <a:prstGeom prst="rect">
            <a:avLst/>
          </a:prstGeom>
          <a:effectLst>
            <a:outerShdw blurRad="101600" dist="76200" dir="2700000" algn="tl" rotWithShape="0">
              <a:schemeClr val="accent1">
                <a:lumMod val="75000"/>
                <a:alpha val="70000"/>
              </a:scheme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4148" y="3874757"/>
            <a:ext cx="5580418" cy="2670629"/>
          </a:xfrm>
          <a:prstGeom prst="rect">
            <a:avLst/>
          </a:prstGeom>
          <a:effectLst>
            <a:outerShdw blurRad="101600" dist="76200" dir="2700000" algn="tl" rotWithShape="0">
              <a:schemeClr val="accent1">
                <a:lumMod val="75000"/>
                <a:alpha val="70000"/>
              </a:schemeClr>
            </a:outerShdw>
          </a:effectLst>
        </p:spPr>
      </p:pic>
    </p:spTree>
    <p:custDataLst>
      <p:tags r:id="rId1"/>
    </p:custDataLst>
    <p:extLst>
      <p:ext uri="{BB962C8B-B14F-4D97-AF65-F5344CB8AC3E}">
        <p14:creationId xmlns:p14="http://schemas.microsoft.com/office/powerpoint/2010/main" val="1665827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the Airport Weather Warning</a:t>
            </a:r>
            <a:endParaRPr lang="en-US" dirty="0"/>
          </a:p>
        </p:txBody>
      </p:sp>
      <p:pic>
        <p:nvPicPr>
          <p:cNvPr id="1026" name="Picture 2" descr="https://nasasport.files.wordpress.com/2018/06/glm-hsvaww-20180530_23204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3" y="1142067"/>
            <a:ext cx="10008556" cy="5614333"/>
          </a:xfrm>
          <a:prstGeom prst="rect">
            <a:avLst/>
          </a:prstGeom>
          <a:noFill/>
          <a:ln w="12700">
            <a:solidFill>
              <a:schemeClr val="tx1"/>
            </a:solidFill>
          </a:ln>
          <a:effectLst>
            <a:outerShdw blurRad="101600" dist="76200" dir="2700000" algn="tl" rotWithShape="0">
              <a:schemeClr val="accent1">
                <a:lumMod val="50000"/>
                <a:alpha val="70000"/>
              </a:scheme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352314" y="6096000"/>
            <a:ext cx="1632857" cy="523220"/>
          </a:xfrm>
          <a:prstGeom prst="rect">
            <a:avLst/>
          </a:prstGeom>
          <a:solidFill>
            <a:schemeClr val="tx1"/>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mn-cs"/>
              </a:rPr>
              <a:t>2321 UTC</a:t>
            </a: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7" name="Oval 6"/>
          <p:cNvSpPr/>
          <p:nvPr/>
        </p:nvSpPr>
        <p:spPr>
          <a:xfrm>
            <a:off x="4595812" y="3405187"/>
            <a:ext cx="762000" cy="762000"/>
          </a:xfrm>
          <a:prstGeom prst="ellipse">
            <a:avLst/>
          </a:prstGeom>
          <a:solidFill>
            <a:srgbClr val="FFFF00">
              <a:alpha val="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Oval 8"/>
          <p:cNvSpPr/>
          <p:nvPr/>
        </p:nvSpPr>
        <p:spPr>
          <a:xfrm>
            <a:off x="4810125" y="3624262"/>
            <a:ext cx="347663" cy="347663"/>
          </a:xfrm>
          <a:prstGeom prst="ellipse">
            <a:avLst/>
          </a:prstGeom>
          <a:solidFill>
            <a:srgbClr val="FFFF00">
              <a:alpha val="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9"/>
          <p:cNvSpPr/>
          <p:nvPr/>
        </p:nvSpPr>
        <p:spPr>
          <a:xfrm>
            <a:off x="377982" y="2086302"/>
            <a:ext cx="2404504" cy="2311527"/>
          </a:xfrm>
          <a:prstGeom prst="roundRect">
            <a:avLst/>
          </a:prstGeom>
          <a:solidFill>
            <a:srgbClr val="18335E"/>
          </a:solidFill>
          <a:ln w="19050" cap="flat" cmpd="sng" algn="ctr">
            <a:solidFill>
              <a:srgbClr val="113093"/>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0" cap="none" spc="0" normalizeH="0" baseline="0" noProof="0" dirty="0" smtClean="0">
                <a:ln>
                  <a:noFill/>
                </a:ln>
                <a:solidFill>
                  <a:prstClr val="white">
                    <a:lumMod val="95000"/>
                  </a:prstClr>
                </a:solidFill>
                <a:effectLst/>
                <a:uLnTx/>
                <a:uFillTx/>
                <a:latin typeface="Calibri" panose="020F0502020204030204" pitchFamily="34" charset="0"/>
                <a:ea typeface="+mn-ea"/>
                <a:cs typeface="Calibri" panose="020F0502020204030204" pitchFamily="34" charset="0"/>
              </a:rPr>
              <a:t>GLM flash extent density overlaid on MRMS Reflectivity at Lowest Altitude with NLDN cloud-to-ground flashes (white).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0" cap="none" spc="0" normalizeH="0" baseline="0" noProof="0" dirty="0" smtClean="0">
                <a:ln>
                  <a:noFill/>
                </a:ln>
                <a:solidFill>
                  <a:prstClr val="white">
                    <a:lumMod val="95000"/>
                  </a:prstClr>
                </a:solidFill>
                <a:effectLst/>
                <a:uLnTx/>
                <a:uFillTx/>
                <a:latin typeface="Calibri" panose="020F0502020204030204" pitchFamily="34" charset="0"/>
                <a:ea typeface="+mn-ea"/>
                <a:cs typeface="Calibri" panose="020F0502020204030204" pitchFamily="34" charset="0"/>
              </a:rPr>
              <a:t>Yellow rings are 5 and 10 nm from airport.</a:t>
            </a:r>
          </a:p>
        </p:txBody>
      </p:sp>
      <p:sp>
        <p:nvSpPr>
          <p:cNvPr id="12" name="Rectangle 11"/>
          <p:cNvSpPr/>
          <p:nvPr/>
        </p:nvSpPr>
        <p:spPr>
          <a:xfrm>
            <a:off x="6039654" y="1728127"/>
            <a:ext cx="5754372" cy="3479493"/>
          </a:xfrm>
          <a:prstGeom prst="rect">
            <a:avLst/>
          </a:prstGeom>
          <a:solidFill>
            <a:srgbClr val="B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p:cNvSpPr/>
          <p:nvPr/>
        </p:nvSpPr>
        <p:spPr>
          <a:xfrm>
            <a:off x="6110900" y="1831239"/>
            <a:ext cx="568312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Storms approaching Huntsville International Airport</a:t>
            </a:r>
          </a:p>
        </p:txBody>
      </p:sp>
      <p:sp>
        <p:nvSpPr>
          <p:cNvPr id="6" name="Rectangle 5"/>
          <p:cNvSpPr/>
          <p:nvPr/>
        </p:nvSpPr>
        <p:spPr>
          <a:xfrm>
            <a:off x="6110900" y="2634050"/>
            <a:ext cx="568312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Airport Weather Warning based on lightning within 10 and 5 nm (yellow rings)</a:t>
            </a:r>
          </a:p>
        </p:txBody>
      </p:sp>
      <p:sp>
        <p:nvSpPr>
          <p:cNvPr id="8" name="Rectangle 7"/>
          <p:cNvSpPr/>
          <p:nvPr/>
        </p:nvSpPr>
        <p:spPr>
          <a:xfrm>
            <a:off x="6110900" y="4267858"/>
            <a:ext cx="568312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GLM provided insight, but NLDN was primary lightning data used</a:t>
            </a:r>
          </a:p>
        </p:txBody>
      </p:sp>
      <p:sp>
        <p:nvSpPr>
          <p:cNvPr id="11" name="Rectangle 10"/>
          <p:cNvSpPr/>
          <p:nvPr/>
        </p:nvSpPr>
        <p:spPr>
          <a:xfrm>
            <a:off x="6110900" y="3436861"/>
            <a:ext cx="568312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NLDN showing active lightning approaching the airport</a:t>
            </a:r>
          </a:p>
        </p:txBody>
      </p:sp>
    </p:spTree>
    <p:custDataLst>
      <p:tags r:id="rId1"/>
    </p:custDataLst>
    <p:extLst>
      <p:ext uri="{BB962C8B-B14F-4D97-AF65-F5344CB8AC3E}">
        <p14:creationId xmlns:p14="http://schemas.microsoft.com/office/powerpoint/2010/main" val="3677008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Continuing the Airport Weather Warning</a:t>
            </a:r>
            <a:endParaRPr lang="en-US" dirty="0"/>
          </a:p>
        </p:txBody>
      </p:sp>
      <p:pic>
        <p:nvPicPr>
          <p:cNvPr id="2050" name="Picture 2" descr="https://nasasport.files.wordpress.com/2018/06/glm-hsvaww-20180531_00583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 y="1143000"/>
            <a:ext cx="10008705" cy="5614416"/>
          </a:xfrm>
          <a:prstGeom prst="rect">
            <a:avLst/>
          </a:prstGeom>
          <a:noFill/>
          <a:ln w="12700">
            <a:solidFill>
              <a:schemeClr val="tx1"/>
            </a:solidFill>
          </a:ln>
          <a:effectLst>
            <a:outerShdw blurRad="101600" dist="76200" dir="2700000" algn="tl" rotWithShape="0">
              <a:schemeClr val="accent1">
                <a:lumMod val="50000"/>
                <a:alpha val="70000"/>
              </a:scheme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352314" y="6096000"/>
            <a:ext cx="1632857" cy="523220"/>
          </a:xfrm>
          <a:prstGeom prst="rect">
            <a:avLst/>
          </a:prstGeom>
          <a:solidFill>
            <a:schemeClr val="tx1"/>
          </a:solidFill>
          <a:ln>
            <a:solidFill>
              <a:schemeClr val="bg1">
                <a:lumMod val="50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white">
                    <a:lumMod val="95000"/>
                  </a:prstClr>
                </a:solidFill>
                <a:effectLst/>
                <a:uLnTx/>
                <a:uFillTx/>
                <a:latin typeface="Calibri" panose="020F0502020204030204"/>
                <a:ea typeface="+mn-ea"/>
                <a:cs typeface="+mn-cs"/>
              </a:rPr>
              <a:t>0059 UTC</a:t>
            </a:r>
            <a:endParaRPr kumimoji="0" lang="en-US" sz="2800" b="0" i="0" u="none" strike="noStrike" kern="1200" cap="none" spc="0" normalizeH="0" baseline="0" noProof="0" dirty="0">
              <a:ln>
                <a:noFill/>
              </a:ln>
              <a:solidFill>
                <a:prstClr val="white">
                  <a:lumMod val="95000"/>
                </a:prstClr>
              </a:solidFill>
              <a:effectLst/>
              <a:uLnTx/>
              <a:uFillTx/>
              <a:latin typeface="Calibri" panose="020F0502020204030204"/>
              <a:ea typeface="+mn-ea"/>
              <a:cs typeface="+mn-cs"/>
            </a:endParaRPr>
          </a:p>
        </p:txBody>
      </p:sp>
      <p:sp>
        <p:nvSpPr>
          <p:cNvPr id="9" name="Oval 8"/>
          <p:cNvSpPr/>
          <p:nvPr/>
        </p:nvSpPr>
        <p:spPr>
          <a:xfrm>
            <a:off x="4595812" y="3405187"/>
            <a:ext cx="762000" cy="762000"/>
          </a:xfrm>
          <a:prstGeom prst="ellipse">
            <a:avLst/>
          </a:prstGeom>
          <a:solidFill>
            <a:srgbClr val="FFFF00">
              <a:alpha val="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Oval 9"/>
          <p:cNvSpPr/>
          <p:nvPr/>
        </p:nvSpPr>
        <p:spPr>
          <a:xfrm>
            <a:off x="4810125" y="3624262"/>
            <a:ext cx="347663" cy="347663"/>
          </a:xfrm>
          <a:prstGeom prst="ellipse">
            <a:avLst/>
          </a:prstGeom>
          <a:solidFill>
            <a:srgbClr val="FFFF00">
              <a:alpha val="0"/>
            </a:srgbClr>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13"/>
          <p:cNvSpPr/>
          <p:nvPr/>
        </p:nvSpPr>
        <p:spPr>
          <a:xfrm>
            <a:off x="377982" y="2086302"/>
            <a:ext cx="2404504" cy="2311527"/>
          </a:xfrm>
          <a:prstGeom prst="roundRect">
            <a:avLst/>
          </a:prstGeom>
          <a:solidFill>
            <a:srgbClr val="18335E"/>
          </a:solidFill>
          <a:ln w="19050" cap="flat" cmpd="sng" algn="ctr">
            <a:solidFill>
              <a:srgbClr val="113093"/>
            </a:solidFill>
            <a:prstDash val="solid"/>
          </a:ln>
          <a:effectLst/>
        </p:spPr>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0" cap="none" spc="0" normalizeH="0" baseline="0" noProof="0" dirty="0" smtClean="0">
                <a:ln>
                  <a:noFill/>
                </a:ln>
                <a:solidFill>
                  <a:prstClr val="white">
                    <a:lumMod val="95000"/>
                  </a:prstClr>
                </a:solidFill>
                <a:effectLst/>
                <a:uLnTx/>
                <a:uFillTx/>
                <a:latin typeface="Calibri" panose="020F0502020204030204" pitchFamily="34" charset="0"/>
                <a:ea typeface="+mn-ea"/>
                <a:cs typeface="Calibri" panose="020F0502020204030204" pitchFamily="34" charset="0"/>
              </a:rPr>
              <a:t>GLM flash extent density overlaid on MRMS Reflectivity at Lowest Altitude with NLDN cloud-to-ground flashes (white).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0" i="1" u="none" strike="noStrike" kern="0" cap="none" spc="0" normalizeH="0" baseline="0" noProof="0" dirty="0">
              <a:ln>
                <a:noFill/>
              </a:ln>
              <a:solidFill>
                <a:prstClr val="white">
                  <a:lumMod val="95000"/>
                </a:prst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0" cap="none" spc="0" normalizeH="0" baseline="0" noProof="0" dirty="0" smtClean="0">
                <a:ln>
                  <a:noFill/>
                </a:ln>
                <a:solidFill>
                  <a:prstClr val="white">
                    <a:lumMod val="95000"/>
                  </a:prstClr>
                </a:solidFill>
                <a:effectLst/>
                <a:uLnTx/>
                <a:uFillTx/>
                <a:latin typeface="Calibri" panose="020F0502020204030204" pitchFamily="34" charset="0"/>
                <a:ea typeface="+mn-ea"/>
                <a:cs typeface="Calibri" panose="020F0502020204030204" pitchFamily="34" charset="0"/>
              </a:rPr>
              <a:t>Yellow rings are 5 and 10 nm from airport.</a:t>
            </a:r>
          </a:p>
        </p:txBody>
      </p:sp>
      <p:sp>
        <p:nvSpPr>
          <p:cNvPr id="11" name="Rectangle 10"/>
          <p:cNvSpPr/>
          <p:nvPr/>
        </p:nvSpPr>
        <p:spPr>
          <a:xfrm>
            <a:off x="6537434" y="1202612"/>
            <a:ext cx="5540372" cy="4829514"/>
          </a:xfrm>
          <a:prstGeom prst="rect">
            <a:avLst/>
          </a:prstGeom>
          <a:solidFill>
            <a:srgbClr val="BFBFB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p:cNvSpPr/>
          <p:nvPr/>
        </p:nvSpPr>
        <p:spPr>
          <a:xfrm>
            <a:off x="6596241" y="1202612"/>
            <a:ext cx="5481566"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GLM flash extent density far more useful later in the event</a:t>
            </a:r>
          </a:p>
        </p:txBody>
      </p:sp>
      <p:sp>
        <p:nvSpPr>
          <p:cNvPr id="4" name="Rectangle 3"/>
          <p:cNvSpPr/>
          <p:nvPr/>
        </p:nvSpPr>
        <p:spPr>
          <a:xfrm>
            <a:off x="6596241" y="1981453"/>
            <a:ext cx="5245795" cy="461665"/>
          </a:xfrm>
          <a:prstGeom prst="rect">
            <a:avLst/>
          </a:prstGeom>
        </p:spPr>
        <p:txBody>
          <a:bodyPr wrap="non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Storms had pushed well east of airport</a:t>
            </a:r>
          </a:p>
        </p:txBody>
      </p:sp>
      <p:sp>
        <p:nvSpPr>
          <p:cNvPr id="5" name="Rectangle 4"/>
          <p:cNvSpPr/>
          <p:nvPr/>
        </p:nvSpPr>
        <p:spPr>
          <a:xfrm>
            <a:off x="6596241" y="2414398"/>
            <a:ext cx="548156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Convection weakening and overall lightning activity decreased</a:t>
            </a:r>
          </a:p>
        </p:txBody>
      </p:sp>
      <p:sp>
        <p:nvSpPr>
          <p:cNvPr id="6" name="Rectangle 5"/>
          <p:cNvSpPr/>
          <p:nvPr/>
        </p:nvSpPr>
        <p:spPr>
          <a:xfrm>
            <a:off x="6596241" y="3221959"/>
            <a:ext cx="5481565" cy="1200329"/>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However, GLM played significant role in identifying long flashes in trailing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stratiform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region</a:t>
            </a:r>
          </a:p>
        </p:txBody>
      </p:sp>
      <p:sp>
        <p:nvSpPr>
          <p:cNvPr id="7" name="Rectangle 6"/>
          <p:cNvSpPr/>
          <p:nvPr/>
        </p:nvSpPr>
        <p:spPr>
          <a:xfrm>
            <a:off x="6596241" y="4422288"/>
            <a:ext cx="548156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GLM showed lightning continuing over the airport</a:t>
            </a:r>
          </a:p>
        </p:txBody>
      </p:sp>
      <p:sp>
        <p:nvSpPr>
          <p:cNvPr id="12" name="Rectangle 11"/>
          <p:cNvSpPr/>
          <p:nvPr/>
        </p:nvSpPr>
        <p:spPr>
          <a:xfrm>
            <a:off x="6596241" y="5201129"/>
            <a:ext cx="5481565" cy="830997"/>
          </a:xfrm>
          <a:prstGeom prst="rect">
            <a:avLst/>
          </a:prstGeom>
        </p:spPr>
        <p:txBody>
          <a:bodyPr wrap="square">
            <a:spAutoFit/>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GLM illustrated the threat simply and effectively</a:t>
            </a:r>
          </a:p>
        </p:txBody>
      </p:sp>
    </p:spTree>
    <p:custDataLst>
      <p:tags r:id="rId1"/>
    </p:custDataLst>
    <p:extLst>
      <p:ext uri="{BB962C8B-B14F-4D97-AF65-F5344CB8AC3E}">
        <p14:creationId xmlns:p14="http://schemas.microsoft.com/office/powerpoint/2010/main" val="3051572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200" dirty="0">
              <a:solidFill>
                <a:schemeClr val="bg1"/>
              </a:solidFill>
              <a:latin typeface="Arial" panose="020B0604020202020204" pitchFamily="34" charset="0"/>
              <a:cs typeface="Arial" panose="020B0604020202020204" pitchFamily="34" charset="0"/>
            </a:endParaRPr>
          </a:p>
        </p:txBody>
      </p:sp>
      <p:sp>
        <p:nvSpPr>
          <p:cNvPr id="4" name="Title 1"/>
          <p:cNvSpPr txBox="1">
            <a:spLocks/>
          </p:cNvSpPr>
          <p:nvPr/>
        </p:nvSpPr>
        <p:spPr>
          <a:xfrm>
            <a:off x="152400" y="152401"/>
            <a:ext cx="12192000" cy="76199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smtClean="0">
                <a:solidFill>
                  <a:schemeClr val="bg1"/>
                </a:solidFill>
                <a:latin typeface="Arial" panose="020B0604020202020204" pitchFamily="34" charset="0"/>
                <a:cs typeface="Arial" panose="020B0604020202020204" pitchFamily="34" charset="0"/>
              </a:rPr>
              <a:t>Questions?</a:t>
            </a:r>
            <a:endParaRPr lang="en-US" sz="3200"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32853366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LOCK_SLIDE" val="0"/>
  <p:tag name="AUDIO_ID" val="285"/>
  <p:tag name="ORIGINAL_AUDIO_FILEPATH" val="C:\Users\gstano\Documents\GLM\applications_library\AWW\audio\revised_11jul18\slide04.wav"/>
  <p:tag name="ELAPSEDTIME" val="0.00"/>
  <p:tag name="TIMELINE" val="9.81/13.56/18.99/23.80/45.74"/>
  <p:tag name="ARTICULATE_NAV_LEVEL" val="1"/>
  <p:tag name="ARTICULATE_TOC_EXPANDED" val="True"/>
  <p:tag name="ARTICULATE_SLIDE_PRESENTER_GUID" val="3bd26ec7-ca11-45c0-ad4d-348cdb64b225"/>
  <p:tag name="ARTICULATE_SLIDE_PAUSE" val="0"/>
  <p:tag name="ARTICULATE_HIDE_SLIDE" val="0"/>
  <p:tag name="ARTICULATE_PLAYER_CONTROL_PREVIOUS" val="True"/>
  <p:tag name="ARTICULATE_PLAYER_CONTROL_NEXT" val="True"/>
  <p:tag name="ARTICULATE_PLAYER_CONTROL_NOTES" val="True"/>
  <p:tag name="ARTICULATE_USED_LAYOUT" val="2"/>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LOCK_SLIDE" val="0"/>
  <p:tag name="AUDIO_ID" val="317"/>
  <p:tag name="ORIGINAL_AUDIO_FILEPATH" val="C:\Users\gstano\Documents\GLM\applications_library\AWW\audio\revised_11jul18\slide03.wav"/>
  <p:tag name="ELAPSEDTIME" val="0.00"/>
  <p:tag name="TIMELINE" val="10.69/17.25/24.81"/>
  <p:tag name="ARTICULATE_NAV_LEVEL" val="1"/>
  <p:tag name="ARTICULATE_TOC_EXPANDED" val="True"/>
  <p:tag name="ARTICULATE_SLIDE_PRESENTER_GUID" val="3bd26ec7-ca11-45c0-ad4d-348cdb64b225"/>
  <p:tag name="ARTICULATE_SLIDE_PAUS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PoRT_Disasters_W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TotalTime>
  <Words>744</Words>
  <Application>Microsoft Office PowerPoint</Application>
  <PresentationFormat>Widescreen</PresentationFormat>
  <Paragraphs>86</Paragraphs>
  <Slides>9</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Franklin Gothic Book</vt:lpstr>
      <vt:lpstr>Office Theme</vt:lpstr>
      <vt:lpstr>SPoRT_Disasters_Wide</vt:lpstr>
      <vt:lpstr>Geostationary Lightning Mapper Training Overview</vt:lpstr>
      <vt:lpstr>PowerPoint Presentation</vt:lpstr>
      <vt:lpstr>PowerPoint Presentation</vt:lpstr>
      <vt:lpstr>PowerPoint Presentation</vt:lpstr>
      <vt:lpstr>PowerPoint Presentation</vt:lpstr>
      <vt:lpstr>PowerPoint Presentation</vt:lpstr>
      <vt:lpstr>Initiating the Airport Weather Warning</vt:lpstr>
      <vt:lpstr>Continuing the Airport Weather Warning</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Stano, Geoffrey T. (MSFC-ST11)[ENSCO INC]</dc:creator>
  <cp:lastModifiedBy>Stano, Geoffrey T. (MSFC-ST11)[ENSCO INC]</cp:lastModifiedBy>
  <cp:revision>37</cp:revision>
  <dcterms:created xsi:type="dcterms:W3CDTF">2018-09-07T19:14:36Z</dcterms:created>
  <dcterms:modified xsi:type="dcterms:W3CDTF">2018-09-11T01:51:46Z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75C00C00-D3E4-4DC2-AD77-72EA1E8F0C3B</vt:lpwstr>
  </property>
  <property fmtid="{D5CDD505-2E9C-101B-9397-08002B2CF9AE}" pid="3" name="ArticulatePath">
    <vt:lpwstr>Presentation2</vt:lpwstr>
  </property>
</Properties>
</file>