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8" r:id="rId2"/>
    <p:sldId id="261" r:id="rId3"/>
  </p:sldIdLst>
  <p:sldSz cx="7772400" cy="10058400"/>
  <p:notesSz cx="6934200" cy="9220200"/>
  <p:custDataLst>
    <p:tags r:id="rId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dt, Emily B. (MSFC-ZP11)" initials="BEB(" lastIdx="10" clrIdx="0">
    <p:extLst/>
  </p:cmAuthor>
  <p:cmAuthor id="2" name="Scott D. Rudlosky" initials="SD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A2299C"/>
    <a:srgbClr val="0DAB36"/>
    <a:srgbClr val="1E9C89"/>
    <a:srgbClr val="33638D"/>
    <a:srgbClr val="E2E418"/>
    <a:srgbClr val="06F41D"/>
    <a:srgbClr val="271EE0"/>
    <a:srgbClr val="A3CFCA"/>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64" autoAdjust="0"/>
    <p:restoredTop sz="94660"/>
  </p:normalViewPr>
  <p:slideViewPr>
    <p:cSldViewPr snapToGrid="0">
      <p:cViewPr varScale="1">
        <p:scale>
          <a:sx n="78" d="100"/>
          <a:sy n="78" d="100"/>
        </p:scale>
        <p:origin x="2660" y="11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05448" cy="462899"/>
          </a:xfrm>
          <a:prstGeom prst="rect">
            <a:avLst/>
          </a:prstGeom>
        </p:spPr>
        <p:txBody>
          <a:bodyPr vert="horz" lIns="90568" tIns="45284" rIns="90568" bIns="45284" rtlCol="0"/>
          <a:lstStyle>
            <a:lvl1pPr algn="l">
              <a:defRPr sz="1200"/>
            </a:lvl1pPr>
          </a:lstStyle>
          <a:p>
            <a:endParaRPr lang="en-US" dirty="0"/>
          </a:p>
        </p:txBody>
      </p:sp>
      <p:sp>
        <p:nvSpPr>
          <p:cNvPr id="3" name="Date Placeholder 2"/>
          <p:cNvSpPr>
            <a:spLocks noGrp="1"/>
          </p:cNvSpPr>
          <p:nvPr>
            <p:ph type="dt" idx="1"/>
          </p:nvPr>
        </p:nvSpPr>
        <p:spPr>
          <a:xfrm>
            <a:off x="3927183" y="2"/>
            <a:ext cx="3005448" cy="462899"/>
          </a:xfrm>
          <a:prstGeom prst="rect">
            <a:avLst/>
          </a:prstGeom>
        </p:spPr>
        <p:txBody>
          <a:bodyPr vert="horz" lIns="90568" tIns="45284" rIns="90568" bIns="45284" rtlCol="0"/>
          <a:lstStyle>
            <a:lvl1pPr algn="r">
              <a:defRPr sz="1200"/>
            </a:lvl1pPr>
          </a:lstStyle>
          <a:p>
            <a:fld id="{19A9550A-7D00-4DBF-AEC5-FC39B8AED59E}" type="datetimeFigureOut">
              <a:rPr lang="en-US" smtClean="0"/>
              <a:t>12/7/2020</a:t>
            </a:fld>
            <a:endParaRPr lang="en-US" dirty="0"/>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0568" tIns="45284" rIns="90568" bIns="45284" rtlCol="0" anchor="ctr"/>
          <a:lstStyle/>
          <a:p>
            <a:endParaRPr lang="en-US" dirty="0"/>
          </a:p>
        </p:txBody>
      </p:sp>
      <p:sp>
        <p:nvSpPr>
          <p:cNvPr id="5" name="Notes Placeholder 4"/>
          <p:cNvSpPr>
            <a:spLocks noGrp="1"/>
          </p:cNvSpPr>
          <p:nvPr>
            <p:ph type="body" sz="quarter" idx="3"/>
          </p:nvPr>
        </p:nvSpPr>
        <p:spPr>
          <a:xfrm>
            <a:off x="694049" y="4436908"/>
            <a:ext cx="5546104" cy="3630769"/>
          </a:xfrm>
          <a:prstGeom prst="rect">
            <a:avLst/>
          </a:prstGeom>
        </p:spPr>
        <p:txBody>
          <a:bodyPr vert="horz" lIns="90568" tIns="45284" rIns="90568" bIns="452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57302"/>
            <a:ext cx="3005448" cy="462899"/>
          </a:xfrm>
          <a:prstGeom prst="rect">
            <a:avLst/>
          </a:prstGeom>
        </p:spPr>
        <p:txBody>
          <a:bodyPr vert="horz" lIns="90568" tIns="45284" rIns="90568" bIns="452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183" y="8757302"/>
            <a:ext cx="3005448" cy="462899"/>
          </a:xfrm>
          <a:prstGeom prst="rect">
            <a:avLst/>
          </a:prstGeom>
        </p:spPr>
        <p:txBody>
          <a:bodyPr vert="horz" lIns="90568" tIns="45284" rIns="90568" bIns="45284" rtlCol="0" anchor="b"/>
          <a:lstStyle>
            <a:lvl1pPr algn="r">
              <a:defRPr sz="1200"/>
            </a:lvl1pPr>
          </a:lstStyle>
          <a:p>
            <a:fld id="{39A25256-C801-4F72-87B0-1908C92F3079}" type="slidenum">
              <a:rPr lang="en-US" smtClean="0"/>
              <a:t>‹#›</a:t>
            </a:fld>
            <a:endParaRPr lang="en-US" dirty="0"/>
          </a:p>
        </p:txBody>
      </p:sp>
    </p:spTree>
    <p:extLst>
      <p:ext uri="{BB962C8B-B14F-4D97-AF65-F5344CB8AC3E}">
        <p14:creationId xmlns:p14="http://schemas.microsoft.com/office/powerpoint/2010/main" val="170924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A25256-C801-4F72-87B0-1908C92F30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33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dirty="0"/>
          </a:p>
        </p:txBody>
      </p:sp>
    </p:spTree>
    <p:extLst>
      <p:ext uri="{BB962C8B-B14F-4D97-AF65-F5344CB8AC3E}">
        <p14:creationId xmlns:p14="http://schemas.microsoft.com/office/powerpoint/2010/main" val="283237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dirty="0"/>
          </a:p>
        </p:txBody>
      </p:sp>
    </p:spTree>
    <p:extLst>
      <p:ext uri="{BB962C8B-B14F-4D97-AF65-F5344CB8AC3E}">
        <p14:creationId xmlns:p14="http://schemas.microsoft.com/office/powerpoint/2010/main" val="51496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dirty="0"/>
          </a:p>
        </p:txBody>
      </p:sp>
    </p:spTree>
    <p:extLst>
      <p:ext uri="{BB962C8B-B14F-4D97-AF65-F5344CB8AC3E}">
        <p14:creationId xmlns:p14="http://schemas.microsoft.com/office/powerpoint/2010/main" val="262282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dirty="0"/>
          </a:p>
        </p:txBody>
      </p:sp>
    </p:spTree>
    <p:extLst>
      <p:ext uri="{BB962C8B-B14F-4D97-AF65-F5344CB8AC3E}">
        <p14:creationId xmlns:p14="http://schemas.microsoft.com/office/powerpoint/2010/main" val="47117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96C6A-4D27-4A47-819C-56391BDF8272}"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dirty="0"/>
          </a:p>
        </p:txBody>
      </p:sp>
    </p:spTree>
    <p:extLst>
      <p:ext uri="{BB962C8B-B14F-4D97-AF65-F5344CB8AC3E}">
        <p14:creationId xmlns:p14="http://schemas.microsoft.com/office/powerpoint/2010/main" val="278765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C96C6A-4D27-4A47-819C-56391BDF8272}"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dirty="0"/>
          </a:p>
        </p:txBody>
      </p:sp>
    </p:spTree>
    <p:extLst>
      <p:ext uri="{BB962C8B-B14F-4D97-AF65-F5344CB8AC3E}">
        <p14:creationId xmlns:p14="http://schemas.microsoft.com/office/powerpoint/2010/main" val="28465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C96C6A-4D27-4A47-819C-56391BDF8272}" type="datetimeFigureOut">
              <a:rPr lang="en-US" smtClean="0"/>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438AAB-5CAE-4373-884A-3332CF46BF05}" type="slidenum">
              <a:rPr lang="en-US" smtClean="0"/>
              <a:t>‹#›</a:t>
            </a:fld>
            <a:endParaRPr lang="en-US" dirty="0"/>
          </a:p>
        </p:txBody>
      </p:sp>
    </p:spTree>
    <p:extLst>
      <p:ext uri="{BB962C8B-B14F-4D97-AF65-F5344CB8AC3E}">
        <p14:creationId xmlns:p14="http://schemas.microsoft.com/office/powerpoint/2010/main" val="73209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C96C6A-4D27-4A47-819C-56391BDF8272}" type="datetimeFigureOut">
              <a:rPr lang="en-US" smtClean="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438AAB-5CAE-4373-884A-3332CF46BF05}" type="slidenum">
              <a:rPr lang="en-US" smtClean="0"/>
              <a:t>‹#›</a:t>
            </a:fld>
            <a:endParaRPr lang="en-US" dirty="0"/>
          </a:p>
        </p:txBody>
      </p:sp>
    </p:spTree>
    <p:extLst>
      <p:ext uri="{BB962C8B-B14F-4D97-AF65-F5344CB8AC3E}">
        <p14:creationId xmlns:p14="http://schemas.microsoft.com/office/powerpoint/2010/main" val="324912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96C6A-4D27-4A47-819C-56391BDF8272}" type="datetimeFigureOut">
              <a:rPr lang="en-US" smtClean="0"/>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438AAB-5CAE-4373-884A-3332CF46BF05}" type="slidenum">
              <a:rPr lang="en-US" smtClean="0"/>
              <a:t>‹#›</a:t>
            </a:fld>
            <a:endParaRPr lang="en-US" dirty="0"/>
          </a:p>
        </p:txBody>
      </p:sp>
    </p:spTree>
    <p:extLst>
      <p:ext uri="{BB962C8B-B14F-4D97-AF65-F5344CB8AC3E}">
        <p14:creationId xmlns:p14="http://schemas.microsoft.com/office/powerpoint/2010/main" val="420493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96C6A-4D27-4A47-819C-56391BDF8272}"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dirty="0"/>
          </a:p>
        </p:txBody>
      </p:sp>
    </p:spTree>
    <p:extLst>
      <p:ext uri="{BB962C8B-B14F-4D97-AF65-F5344CB8AC3E}">
        <p14:creationId xmlns:p14="http://schemas.microsoft.com/office/powerpoint/2010/main" val="310636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96C6A-4D27-4A47-819C-56391BDF8272}"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dirty="0"/>
          </a:p>
        </p:txBody>
      </p:sp>
    </p:spTree>
    <p:extLst>
      <p:ext uri="{BB962C8B-B14F-4D97-AF65-F5344CB8AC3E}">
        <p14:creationId xmlns:p14="http://schemas.microsoft.com/office/powerpoint/2010/main" val="322381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1C96C6A-4D27-4A47-819C-56391BDF8272}" type="datetimeFigureOut">
              <a:rPr lang="en-US" smtClean="0"/>
              <a:t>12/7/2020</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8438AAB-5CAE-4373-884A-3332CF46BF05}" type="slidenum">
              <a:rPr lang="en-US" smtClean="0"/>
              <a:t>‹#›</a:t>
            </a:fld>
            <a:endParaRPr lang="en-US" dirty="0"/>
          </a:p>
        </p:txBody>
      </p:sp>
    </p:spTree>
    <p:extLst>
      <p:ext uri="{BB962C8B-B14F-4D97-AF65-F5344CB8AC3E}">
        <p14:creationId xmlns:p14="http://schemas.microsoft.com/office/powerpoint/2010/main" val="134856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1.jp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118" y="1504580"/>
            <a:ext cx="3654986" cy="4351757"/>
          </a:xfrm>
          <a:prstGeom prst="rect">
            <a:avLst/>
          </a:prstGeom>
          <a:solidFill>
            <a:schemeClr val="accent6">
              <a:lumMod val="20000"/>
              <a:lumOff val="80000"/>
            </a:schemeClr>
          </a:solidFill>
          <a:ln w="28575">
            <a:solidFill>
              <a:schemeClr val="accent1">
                <a:lumMod val="50000"/>
              </a:schemeClr>
            </a:solidFill>
          </a:ln>
        </p:spPr>
        <p:txBody>
          <a:bodyPr wrap="square" rtlCol="0">
            <a:noAutofit/>
          </a:bodyPr>
          <a:lstStyle/>
          <a:p>
            <a:pPr lvl="0" algn="ctr">
              <a:lnSpc>
                <a:spcPct val="110000"/>
              </a:lnSpc>
              <a:spcAft>
                <a:spcPts val="600"/>
              </a:spcAft>
            </a:pPr>
            <a:r>
              <a:rPr lang="en-US" b="1" dirty="0" smtClean="0">
                <a:solidFill>
                  <a:srgbClr val="5B9BD5">
                    <a:lumMod val="50000"/>
                  </a:srgbClr>
                </a:solidFill>
              </a:rPr>
              <a:t>MFA Background</a:t>
            </a:r>
            <a:endParaRPr lang="en-US" sz="1200" b="1" dirty="0" smtClean="0"/>
          </a:p>
          <a:p>
            <a:pPr marL="171450" indent="-171450">
              <a:lnSpc>
                <a:spcPct val="110000"/>
              </a:lnSpc>
              <a:spcAft>
                <a:spcPts val="600"/>
              </a:spcAft>
              <a:buFont typeface="Wingdings" panose="05000000000000000000" pitchFamily="2" charset="2"/>
              <a:buChar char="§"/>
            </a:pPr>
            <a:r>
              <a:rPr lang="en-US" sz="1200" b="1" dirty="0" smtClean="0"/>
              <a:t>Minimum Flash Area (MFA) reports the minimum size of any </a:t>
            </a:r>
            <a:r>
              <a:rPr lang="en-US" sz="1200" b="1" dirty="0"/>
              <a:t>GLM </a:t>
            </a:r>
            <a:r>
              <a:rPr lang="en-US" sz="1200" b="1" dirty="0" smtClean="0"/>
              <a:t>flash </a:t>
            </a:r>
            <a:r>
              <a:rPr lang="en-US" sz="1200" b="1" dirty="0"/>
              <a:t>spatially coincident with each 2×2 km grid cell during a specified time period</a:t>
            </a:r>
          </a:p>
          <a:p>
            <a:pPr marL="171450" indent="-171450">
              <a:lnSpc>
                <a:spcPct val="110000"/>
              </a:lnSpc>
              <a:spcAft>
                <a:spcPts val="600"/>
              </a:spcAft>
              <a:buFont typeface="Wingdings" panose="05000000000000000000" pitchFamily="2" charset="2"/>
              <a:buChar char="§"/>
            </a:pPr>
            <a:r>
              <a:rPr lang="en-US" sz="1200" b="1" dirty="0" smtClean="0"/>
              <a:t>MFA values range </a:t>
            </a:r>
            <a:r>
              <a:rPr lang="en-US" sz="1200" b="1" dirty="0"/>
              <a:t>from a minimum of 1 </a:t>
            </a:r>
            <a:r>
              <a:rPr lang="en-US" sz="1200" b="1" dirty="0" smtClean="0"/>
              <a:t>GLM pixel (~</a:t>
            </a:r>
            <a:r>
              <a:rPr lang="en-US" sz="1200" b="1" dirty="0"/>
              <a:t>64 </a:t>
            </a:r>
            <a:r>
              <a:rPr lang="en-US" sz="1200" b="1" dirty="0" smtClean="0"/>
              <a:t>km</a:t>
            </a:r>
            <a:r>
              <a:rPr lang="en-US" sz="1200" b="1" baseline="30000" dirty="0" smtClean="0"/>
              <a:t>2</a:t>
            </a:r>
            <a:r>
              <a:rPr lang="en-US" sz="1200" b="1" dirty="0" smtClean="0"/>
              <a:t>) to thousands of km</a:t>
            </a:r>
            <a:r>
              <a:rPr lang="en-US" sz="1200" b="1" baseline="30000" dirty="0" smtClean="0"/>
              <a:t>2</a:t>
            </a:r>
            <a:endParaRPr lang="en-US" sz="1200" b="1" dirty="0" smtClean="0"/>
          </a:p>
          <a:p>
            <a:pPr marL="171450" indent="-171450">
              <a:lnSpc>
                <a:spcPct val="110000"/>
              </a:lnSpc>
              <a:spcAft>
                <a:spcPts val="600"/>
              </a:spcAft>
              <a:buFont typeface="Wingdings" panose="05000000000000000000" pitchFamily="2" charset="2"/>
              <a:buChar char="§"/>
            </a:pPr>
            <a:r>
              <a:rPr lang="en-US" sz="1200" b="1" dirty="0" smtClean="0"/>
              <a:t>MFA portrays several features of interest:</a:t>
            </a:r>
          </a:p>
          <a:p>
            <a:pPr marL="342900" indent="-171450">
              <a:lnSpc>
                <a:spcPct val="110000"/>
              </a:lnSpc>
              <a:spcAft>
                <a:spcPts val="600"/>
              </a:spcAft>
              <a:buFont typeface="Wingdings" panose="05000000000000000000" pitchFamily="2" charset="2"/>
              <a:buChar char="Ø"/>
            </a:pPr>
            <a:r>
              <a:rPr lang="en-US" sz="1200" b="1" dirty="0" smtClean="0"/>
              <a:t>Strengthening storm cores often produce smaller, more frequent flashes; using </a:t>
            </a:r>
            <a:r>
              <a:rPr lang="en-US" sz="1200" b="1" dirty="0"/>
              <a:t>MFA alongside </a:t>
            </a:r>
            <a:r>
              <a:rPr lang="en-US" sz="1200" b="1" dirty="0" smtClean="0"/>
              <a:t>Flash Extent Density (FED) </a:t>
            </a:r>
            <a:r>
              <a:rPr lang="en-US" sz="1200" b="1" dirty="0" smtClean="0"/>
              <a:t>helps identify </a:t>
            </a:r>
            <a:r>
              <a:rPr lang="en-US" sz="1200" b="1" dirty="0" smtClean="0"/>
              <a:t>this</a:t>
            </a:r>
            <a:endParaRPr lang="en-US" sz="1200" b="1" dirty="0" smtClean="0"/>
          </a:p>
          <a:p>
            <a:pPr marL="342900" indent="-171450">
              <a:lnSpc>
                <a:spcPct val="110000"/>
              </a:lnSpc>
              <a:spcAft>
                <a:spcPts val="600"/>
              </a:spcAft>
              <a:buFont typeface="Wingdings" panose="05000000000000000000" pitchFamily="2" charset="2"/>
              <a:buChar char="Ø"/>
            </a:pPr>
            <a:r>
              <a:rPr lang="en-US" sz="1200" b="1" dirty="0" smtClean="0"/>
              <a:t>MFA indicates </a:t>
            </a:r>
            <a:r>
              <a:rPr lang="en-US" sz="1200" b="1" dirty="0"/>
              <a:t>the </a:t>
            </a:r>
            <a:r>
              <a:rPr lang="en-US" sz="1200" b="1" dirty="0" smtClean="0"/>
              <a:t>spatial extent of large </a:t>
            </a:r>
            <a:r>
              <a:rPr lang="en-US" sz="1200" b="1" dirty="0"/>
              <a:t>flashes and helps </a:t>
            </a:r>
            <a:r>
              <a:rPr lang="en-US" sz="1200" b="1" dirty="0" smtClean="0"/>
              <a:t>differentiate </a:t>
            </a:r>
            <a:r>
              <a:rPr lang="en-US" sz="1200" b="1" dirty="0"/>
              <a:t>anvil/stratiform flashes from embedded, newly-developing </a:t>
            </a:r>
            <a:r>
              <a:rPr lang="en-US" sz="1200" b="1" dirty="0" smtClean="0"/>
              <a:t>convection</a:t>
            </a:r>
          </a:p>
          <a:p>
            <a:pPr marL="342900" indent="-171450">
              <a:lnSpc>
                <a:spcPct val="110000"/>
              </a:lnSpc>
              <a:spcAft>
                <a:spcPts val="600"/>
              </a:spcAft>
              <a:buFont typeface="Wingdings" panose="05000000000000000000" pitchFamily="2" charset="2"/>
              <a:buChar char="Ø"/>
            </a:pPr>
            <a:r>
              <a:rPr lang="en-US" sz="1200" b="1" dirty="0" smtClean="0"/>
              <a:t>MFA helps </a:t>
            </a:r>
            <a:r>
              <a:rPr lang="en-US" sz="1200" b="1" dirty="0"/>
              <a:t>monitor the development, growth, and displacement of the stratiform region (i.e., lead, side, trailing</a:t>
            </a:r>
            <a:r>
              <a:rPr lang="en-US" sz="1200" b="1" dirty="0" smtClean="0"/>
              <a:t>), providing insights into system </a:t>
            </a:r>
            <a:r>
              <a:rPr lang="en-US" sz="1200" b="1" dirty="0"/>
              <a:t>evolution and </a:t>
            </a:r>
            <a:r>
              <a:rPr lang="en-US" sz="1200" b="1" dirty="0" smtClean="0"/>
              <a:t>the primary convective mode/hazard</a:t>
            </a:r>
            <a:endParaRPr lang="en-US" sz="1200" b="1" dirty="0"/>
          </a:p>
        </p:txBody>
      </p:sp>
      <p:sp>
        <p:nvSpPr>
          <p:cNvPr id="685" name="TextBox 684"/>
          <p:cNvSpPr txBox="1"/>
          <p:nvPr/>
        </p:nvSpPr>
        <p:spPr>
          <a:xfrm>
            <a:off x="3903275" y="1504580"/>
            <a:ext cx="3709541" cy="7982319"/>
          </a:xfrm>
          <a:prstGeom prst="rect">
            <a:avLst/>
          </a:prstGeom>
          <a:solidFill>
            <a:schemeClr val="accent2">
              <a:lumMod val="20000"/>
              <a:lumOff val="80000"/>
            </a:schemeClr>
          </a:solidFill>
          <a:ln w="28575">
            <a:solidFill>
              <a:schemeClr val="accent1">
                <a:lumMod val="50000"/>
              </a:schemeClr>
            </a:solidFill>
          </a:ln>
        </p:spPr>
        <p:txBody>
          <a:bodyPr wrap="square" rtlCol="0">
            <a:noAutofit/>
          </a:bodyPr>
          <a:lstStyle/>
          <a:p>
            <a:pPr algn="ctr">
              <a:lnSpc>
                <a:spcPct val="110000"/>
              </a:lnSpc>
              <a:spcAft>
                <a:spcPts val="600"/>
              </a:spcAft>
            </a:pPr>
            <a:r>
              <a:rPr lang="en-US" b="1" dirty="0" smtClean="0">
                <a:solidFill>
                  <a:schemeClr val="accent1">
                    <a:lumMod val="50000"/>
                  </a:schemeClr>
                </a:solidFill>
              </a:rPr>
              <a:t>Hazardous Weather Testbed Cases</a:t>
            </a:r>
          </a:p>
          <a:p>
            <a:pPr marL="228600" indent="-228600">
              <a:lnSpc>
                <a:spcPct val="110000"/>
              </a:lnSpc>
              <a:spcAft>
                <a:spcPts val="400"/>
              </a:spcAft>
              <a:buFont typeface="+mj-lt"/>
              <a:buAutoNum type="arabicParenR"/>
            </a:pPr>
            <a:r>
              <a:rPr lang="en-US" sz="1200" b="1" dirty="0" smtClean="0"/>
              <a:t>“From an IDSS standpoint, MFA and FED proved it’s necessary to look at both GLM products and ground based lightning products to see the “total” picture.”</a:t>
            </a:r>
          </a:p>
          <a:p>
            <a:pPr marL="171450" indent="-171450">
              <a:lnSpc>
                <a:spcPct val="110000"/>
              </a:lnSpc>
              <a:spcAft>
                <a:spcPts val="400"/>
              </a:spcAft>
              <a:buFont typeface="Wingdings" panose="05000000000000000000" pitchFamily="2" charset="2"/>
              <a:buChar char="§"/>
            </a:pPr>
            <a:endParaRPr lang="en-US" sz="1200" b="1" dirty="0"/>
          </a:p>
          <a:p>
            <a:pPr marL="171450" indent="-171450">
              <a:lnSpc>
                <a:spcPct val="110000"/>
              </a:lnSpc>
              <a:spcAft>
                <a:spcPts val="400"/>
              </a:spcAft>
              <a:buFont typeface="Wingdings" panose="05000000000000000000" pitchFamily="2" charset="2"/>
              <a:buChar char="§"/>
            </a:pPr>
            <a:endParaRPr lang="en-US" sz="1200" b="1" dirty="0" smtClean="0"/>
          </a:p>
          <a:p>
            <a:pPr marL="171450" indent="-171450">
              <a:lnSpc>
                <a:spcPct val="110000"/>
              </a:lnSpc>
              <a:spcAft>
                <a:spcPts val="400"/>
              </a:spcAft>
              <a:buFont typeface="Wingdings" panose="05000000000000000000" pitchFamily="2" charset="2"/>
              <a:buChar char="§"/>
            </a:pPr>
            <a:endParaRPr lang="en-US" sz="1200" b="1" dirty="0"/>
          </a:p>
          <a:p>
            <a:pPr marL="171450" indent="-171450">
              <a:lnSpc>
                <a:spcPct val="110000"/>
              </a:lnSpc>
              <a:spcAft>
                <a:spcPts val="400"/>
              </a:spcAft>
              <a:buFont typeface="Wingdings" panose="05000000000000000000" pitchFamily="2" charset="2"/>
              <a:buChar char="§"/>
            </a:pPr>
            <a:endParaRPr lang="en-US" sz="1200" b="1" dirty="0" smtClean="0"/>
          </a:p>
          <a:p>
            <a:pPr marL="171450" indent="-171450">
              <a:lnSpc>
                <a:spcPct val="110000"/>
              </a:lnSpc>
              <a:spcAft>
                <a:spcPts val="400"/>
              </a:spcAft>
              <a:buFont typeface="Wingdings" panose="05000000000000000000" pitchFamily="2" charset="2"/>
              <a:buChar char="§"/>
            </a:pPr>
            <a:endParaRPr lang="en-US" sz="1200" b="1" dirty="0"/>
          </a:p>
          <a:p>
            <a:pPr marL="171450" indent="-171450">
              <a:lnSpc>
                <a:spcPct val="110000"/>
              </a:lnSpc>
              <a:spcAft>
                <a:spcPts val="400"/>
              </a:spcAft>
              <a:buFont typeface="Wingdings" panose="05000000000000000000" pitchFamily="2" charset="2"/>
              <a:buChar char="§"/>
            </a:pPr>
            <a:endParaRPr lang="en-US" sz="1200" b="1" dirty="0" smtClean="0"/>
          </a:p>
          <a:p>
            <a:pPr marL="171450" indent="-171450">
              <a:lnSpc>
                <a:spcPct val="110000"/>
              </a:lnSpc>
              <a:spcAft>
                <a:spcPts val="400"/>
              </a:spcAft>
              <a:buFont typeface="Wingdings" panose="05000000000000000000" pitchFamily="2" charset="2"/>
              <a:buChar char="§"/>
            </a:pPr>
            <a:endParaRPr lang="en-US" sz="1200" b="1" dirty="0" smtClean="0"/>
          </a:p>
          <a:p>
            <a:pPr marL="171450" indent="-171450">
              <a:lnSpc>
                <a:spcPct val="110000"/>
              </a:lnSpc>
              <a:spcAft>
                <a:spcPts val="400"/>
              </a:spcAft>
              <a:buFont typeface="Wingdings" panose="05000000000000000000" pitchFamily="2" charset="2"/>
              <a:buChar char="§"/>
            </a:pPr>
            <a:endParaRPr lang="en-US" sz="1200" b="1" dirty="0" smtClean="0"/>
          </a:p>
          <a:p>
            <a:pPr>
              <a:lnSpc>
                <a:spcPct val="110000"/>
              </a:lnSpc>
              <a:spcAft>
                <a:spcPts val="400"/>
              </a:spcAft>
            </a:pPr>
            <a:endParaRPr lang="en-US" sz="200" b="1" dirty="0" smtClean="0"/>
          </a:p>
          <a:p>
            <a:pPr marL="171450" indent="-171450">
              <a:lnSpc>
                <a:spcPct val="110000"/>
              </a:lnSpc>
              <a:spcAft>
                <a:spcPts val="400"/>
              </a:spcAft>
              <a:buFont typeface="Wingdings" panose="05000000000000000000" pitchFamily="2" charset="2"/>
              <a:buChar char="§"/>
            </a:pPr>
            <a:r>
              <a:rPr lang="en-US" sz="1200" b="1" dirty="0" smtClean="0"/>
              <a:t>“GLM products captured a larger flash that extended out into the stratiform area behind the main line that is not seen in the ENTLN and NLDN products.  This information can be especially important for Airport Weather Warnings and/or outdoor venues. You can easily see that the flash extends almost back to the Rockford Airport, while the main line and most of the flashes are ~80 miles away.”</a:t>
            </a:r>
            <a:endParaRPr lang="en-US" sz="1200" b="1" dirty="0"/>
          </a:p>
          <a:p>
            <a:pPr marL="171450" indent="-171450">
              <a:lnSpc>
                <a:spcPct val="110000"/>
              </a:lnSpc>
              <a:spcAft>
                <a:spcPts val="400"/>
              </a:spcAft>
              <a:buFont typeface="Wingdings" panose="05000000000000000000" pitchFamily="2" charset="2"/>
              <a:buChar char="§"/>
            </a:pPr>
            <a:endParaRPr lang="en-US" sz="200" b="1" dirty="0" smtClean="0"/>
          </a:p>
          <a:p>
            <a:pPr marL="228600" indent="-228600">
              <a:lnSpc>
                <a:spcPct val="110000"/>
              </a:lnSpc>
              <a:spcAft>
                <a:spcPts val="400"/>
              </a:spcAft>
              <a:buFont typeface="+mj-lt"/>
              <a:buAutoNum type="arabicParenR" startAt="2"/>
            </a:pPr>
            <a:r>
              <a:rPr lang="en-US" sz="1200" b="1" dirty="0" smtClean="0"/>
              <a:t>“Storms </a:t>
            </a:r>
            <a:r>
              <a:rPr lang="en-US" sz="1200" b="1" dirty="0"/>
              <a:t>are trending sub-severe across most of our CWA at this hour, but </a:t>
            </a:r>
            <a:r>
              <a:rPr lang="en-US" sz="1200" b="1" dirty="0" smtClean="0"/>
              <a:t>one </a:t>
            </a:r>
            <a:r>
              <a:rPr lang="en-US" sz="1200" b="1" dirty="0"/>
              <a:t>cell behind the initial line started getting its act </a:t>
            </a:r>
            <a:r>
              <a:rPr lang="en-US" sz="1200" b="1" dirty="0" smtClean="0"/>
              <a:t>together.”</a:t>
            </a:r>
          </a:p>
          <a:p>
            <a:pPr marL="171450" indent="-171450">
              <a:lnSpc>
                <a:spcPct val="110000"/>
              </a:lnSpc>
              <a:spcAft>
                <a:spcPts val="400"/>
              </a:spcAft>
              <a:buFont typeface="Wingdings" panose="05000000000000000000" pitchFamily="2" charset="2"/>
              <a:buChar char="§"/>
            </a:pPr>
            <a:endParaRPr lang="en-US" sz="1200" b="1" dirty="0"/>
          </a:p>
          <a:p>
            <a:pPr>
              <a:lnSpc>
                <a:spcPct val="110000"/>
              </a:lnSpc>
              <a:spcAft>
                <a:spcPts val="400"/>
              </a:spcAft>
            </a:pPr>
            <a:endParaRPr lang="en-US" sz="1200" b="1" dirty="0" smtClean="0"/>
          </a:p>
          <a:p>
            <a:pPr marL="171450" indent="-171450">
              <a:lnSpc>
                <a:spcPct val="110000"/>
              </a:lnSpc>
              <a:spcAft>
                <a:spcPts val="400"/>
              </a:spcAft>
              <a:buFont typeface="Wingdings" panose="05000000000000000000" pitchFamily="2" charset="2"/>
              <a:buChar char="§"/>
            </a:pPr>
            <a:endParaRPr lang="en-US" sz="600" b="1" dirty="0"/>
          </a:p>
          <a:p>
            <a:pPr marL="171450" indent="-171450">
              <a:lnSpc>
                <a:spcPct val="110000"/>
              </a:lnSpc>
              <a:spcAft>
                <a:spcPts val="400"/>
              </a:spcAft>
              <a:buFont typeface="Wingdings" panose="05000000000000000000" pitchFamily="2" charset="2"/>
              <a:buChar char="§"/>
            </a:pPr>
            <a:r>
              <a:rPr lang="en-US" sz="1200" b="1" dirty="0" smtClean="0"/>
              <a:t>“The </a:t>
            </a:r>
            <a:r>
              <a:rPr lang="en-US" sz="1200" b="1" dirty="0"/>
              <a:t>large FED and MFA bullseye imply the updraft is intensifying on this storm. This proved to be a useful proxy because this was the </a:t>
            </a:r>
            <a:r>
              <a:rPr lang="en-US" sz="1200" b="1" dirty="0" smtClean="0"/>
              <a:t>result 8 min later</a:t>
            </a:r>
            <a:r>
              <a:rPr lang="en-US" sz="1200" b="1" dirty="0"/>
              <a:t>:</a:t>
            </a:r>
            <a:r>
              <a:rPr lang="en-US" sz="1200" b="1" dirty="0" smtClean="0"/>
              <a:t>”</a:t>
            </a:r>
          </a:p>
          <a:p>
            <a:pPr marL="171450" indent="-171450">
              <a:lnSpc>
                <a:spcPct val="110000"/>
              </a:lnSpc>
              <a:spcAft>
                <a:spcPts val="400"/>
              </a:spcAft>
              <a:buFont typeface="Wingdings" panose="05000000000000000000" pitchFamily="2" charset="2"/>
              <a:buChar char="§"/>
            </a:pPr>
            <a:endParaRPr lang="en-US" sz="1200" b="1" dirty="0" smtClean="0"/>
          </a:p>
          <a:p>
            <a:pPr>
              <a:lnSpc>
                <a:spcPct val="110000"/>
              </a:lnSpc>
              <a:spcAft>
                <a:spcPts val="400"/>
              </a:spcAft>
            </a:pPr>
            <a:endParaRPr lang="en-US" sz="1200" b="1" dirty="0" smtClean="0"/>
          </a:p>
          <a:p>
            <a:pPr marL="171450" indent="-171450">
              <a:lnSpc>
                <a:spcPct val="110000"/>
              </a:lnSpc>
              <a:spcAft>
                <a:spcPts val="400"/>
              </a:spcAft>
              <a:buFont typeface="Wingdings" panose="05000000000000000000" pitchFamily="2" charset="2"/>
              <a:buChar char="§"/>
            </a:pPr>
            <a:endParaRPr lang="en-US" sz="400" b="1" dirty="0" smtClean="0"/>
          </a:p>
          <a:p>
            <a:pPr marL="171450" indent="-171450">
              <a:lnSpc>
                <a:spcPct val="110000"/>
              </a:lnSpc>
              <a:spcAft>
                <a:spcPts val="400"/>
              </a:spcAft>
              <a:buFont typeface="Wingdings" panose="05000000000000000000" pitchFamily="2" charset="2"/>
              <a:buChar char="§"/>
            </a:pPr>
            <a:r>
              <a:rPr lang="en-US" sz="1200" b="1" dirty="0" smtClean="0"/>
              <a:t>“This </a:t>
            </a:r>
            <a:r>
              <a:rPr lang="en-US" sz="1200" b="1" dirty="0"/>
              <a:t>suite of products has a lot of utility for pulse severe events and </a:t>
            </a:r>
            <a:r>
              <a:rPr lang="en-US" sz="1200" b="1" dirty="0" smtClean="0"/>
              <a:t>IDSS </a:t>
            </a:r>
            <a:r>
              <a:rPr lang="en-US" sz="1200" b="1" dirty="0"/>
              <a:t>on-site weather </a:t>
            </a:r>
            <a:r>
              <a:rPr lang="en-US" sz="1200" b="1" dirty="0" smtClean="0"/>
              <a:t>events.”</a:t>
            </a:r>
            <a:endParaRPr lang="en-US" sz="1200" b="1" dirty="0"/>
          </a:p>
          <a:p>
            <a:pPr marL="171450" indent="-171450">
              <a:lnSpc>
                <a:spcPct val="110000"/>
              </a:lnSpc>
              <a:spcAft>
                <a:spcPts val="400"/>
              </a:spcAft>
              <a:buFont typeface="Wingdings" panose="05000000000000000000" pitchFamily="2" charset="2"/>
              <a:buChar char="§"/>
            </a:pPr>
            <a:endParaRPr lang="en-US" sz="1200" b="1" dirty="0" smtClean="0"/>
          </a:p>
        </p:txBody>
      </p:sp>
      <p:grpSp>
        <p:nvGrpSpPr>
          <p:cNvPr id="29" name="Group 28"/>
          <p:cNvGrpSpPr/>
          <p:nvPr/>
        </p:nvGrpSpPr>
        <p:grpSpPr>
          <a:xfrm>
            <a:off x="0" y="5080"/>
            <a:ext cx="7772400" cy="1371600"/>
            <a:chOff x="0" y="5080"/>
            <a:chExt cx="7772400" cy="137160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7772400" cy="1371600"/>
            </a:xfrm>
            <a:prstGeom prst="rect">
              <a:avLst/>
            </a:prstGeom>
          </p:spPr>
        </p:pic>
        <p:sp>
          <p:nvSpPr>
            <p:cNvPr id="31" name="Rectangle 30"/>
            <p:cNvSpPr/>
            <p:nvPr/>
          </p:nvSpPr>
          <p:spPr>
            <a:xfrm>
              <a:off x="0" y="858382"/>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smtClean="0">
                  <a:solidFill>
                    <a:schemeClr val="tx1"/>
                  </a:solidFill>
                  <a:effectLst>
                    <a:outerShdw blurRad="38100" dist="38100" dir="2700000" algn="tl">
                      <a:srgbClr val="000000">
                        <a:alpha val="43137"/>
                      </a:srgbClr>
                    </a:outerShdw>
                  </a:effectLst>
                  <a:latin typeface="Calibri Light" panose="020F0302020204030204" pitchFamily="34" charset="0"/>
                  <a:cs typeface="Arial" panose="020B0604020202020204" pitchFamily="34" charset="0"/>
                </a:rPr>
                <a:t>Quick Guide</a:t>
              </a:r>
              <a:endParaRPr lang="en-US" sz="3400" b="1" dirty="0">
                <a:solidFill>
                  <a:schemeClr val="tx1"/>
                </a:solidFill>
                <a:effectLst>
                  <a:outerShdw blurRad="38100" dist="38100" dir="2700000" algn="tl">
                    <a:srgbClr val="000000">
                      <a:alpha val="43137"/>
                    </a:srgbClr>
                  </a:outerShdw>
                </a:effectLst>
                <a:latin typeface="Calibri Light" panose="020F0302020204030204" pitchFamily="34" charset="0"/>
                <a:cs typeface="Arial" panose="020B0604020202020204" pitchFamily="34" charset="0"/>
              </a:endParaRPr>
            </a:p>
          </p:txBody>
        </p:sp>
        <p:sp>
          <p:nvSpPr>
            <p:cNvPr id="34" name="Rectangle 33"/>
            <p:cNvSpPr/>
            <p:nvPr/>
          </p:nvSpPr>
          <p:spPr>
            <a:xfrm>
              <a:off x="1651498" y="5080"/>
              <a:ext cx="6099768" cy="860798"/>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400" dirty="0" smtClean="0">
                  <a:effectLst>
                    <a:outerShdw blurRad="38100" dist="38100" dir="2700000" algn="tl">
                      <a:srgbClr val="000000">
                        <a:alpha val="43137"/>
                      </a:srgbClr>
                    </a:outerShdw>
                  </a:effectLst>
                </a:rPr>
                <a:t>Geostationary Lightning Mapper:</a:t>
              </a:r>
            </a:p>
            <a:p>
              <a:pPr algn="ctr">
                <a:lnSpc>
                  <a:spcPct val="90000"/>
                </a:lnSpc>
              </a:pPr>
              <a:r>
                <a:rPr lang="en-US" sz="3000" dirty="0" smtClean="0">
                  <a:effectLst>
                    <a:outerShdw blurRad="38100" dist="38100" dir="2700000" algn="tl">
                      <a:srgbClr val="000000">
                        <a:alpha val="43137"/>
                      </a:srgbClr>
                    </a:outerShdw>
                  </a:effectLst>
                </a:rPr>
                <a:t>Minimum Flash Area</a:t>
              </a:r>
              <a:endParaRPr lang="en-US" sz="3000" dirty="0">
                <a:effectLst>
                  <a:outerShdw blurRad="38100" dist="38100" dir="2700000" algn="tl">
                    <a:srgbClr val="000000">
                      <a:alpha val="43137"/>
                    </a:srgbClr>
                  </a:outerShdw>
                </a:effectLst>
              </a:endParaRPr>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150" y="191444"/>
              <a:ext cx="1720122" cy="1097280"/>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8688" y="874042"/>
              <a:ext cx="457200" cy="457200"/>
            </a:xfrm>
            <a:prstGeom prst="rect">
              <a:avLst/>
            </a:prstGeom>
          </p:spPr>
        </p:pic>
        <p:cxnSp>
          <p:nvCxnSpPr>
            <p:cNvPr id="38" name="Straight Connector 37"/>
            <p:cNvCxnSpPr/>
            <p:nvPr/>
          </p:nvCxnSpPr>
          <p:spPr>
            <a:xfrm>
              <a:off x="0" y="1376680"/>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184150" y="9486900"/>
            <a:ext cx="7305442" cy="461665"/>
          </a:xfrm>
          <a:prstGeom prst="rect">
            <a:avLst/>
          </a:prstGeom>
        </p:spPr>
        <p:txBody>
          <a:bodyPr wrap="square">
            <a:spAutoFit/>
          </a:bodyPr>
          <a:lstStyle/>
          <a:p>
            <a:r>
              <a:rPr lang="en-US" sz="1200" dirty="0" smtClean="0"/>
              <a:t>Authors: Joseph Patton, CISESS/UMD</a:t>
            </a:r>
          </a:p>
          <a:p>
            <a:r>
              <a:rPr lang="en-US" sz="1200" dirty="0" smtClean="0"/>
              <a:t>Scott Rudlosky, NOAA/NESDIS/STAR</a:t>
            </a:r>
            <a:r>
              <a:rPr lang="en-US" sz="1200" b="1" i="1" dirty="0" smtClean="0"/>
              <a:t>                     Version 1 </a:t>
            </a:r>
            <a:r>
              <a:rPr lang="en-US" sz="1200" b="1" i="1" dirty="0"/>
              <a:t>– </a:t>
            </a:r>
            <a:r>
              <a:rPr lang="en-US" sz="1200" b="1" i="1" dirty="0" smtClean="0"/>
              <a:t>December </a:t>
            </a:r>
            <a:r>
              <a:rPr lang="en-US" sz="1200" b="1" i="1" dirty="0" smtClean="0"/>
              <a:t>7, </a:t>
            </a:r>
            <a:r>
              <a:rPr lang="en-US" sz="1200" b="1" i="1" dirty="0" smtClean="0"/>
              <a:t>2020		</a:t>
            </a:r>
            <a:endParaRPr lang="en-US" sz="1200" dirty="0" smtClean="0"/>
          </a:p>
        </p:txBody>
      </p:sp>
      <p:sp>
        <p:nvSpPr>
          <p:cNvPr id="23" name="TextBox 22"/>
          <p:cNvSpPr txBox="1"/>
          <p:nvPr/>
        </p:nvSpPr>
        <p:spPr>
          <a:xfrm>
            <a:off x="181690" y="5935435"/>
            <a:ext cx="3655414" cy="3551463"/>
          </a:xfrm>
          <a:prstGeom prst="rect">
            <a:avLst/>
          </a:prstGeom>
          <a:solidFill>
            <a:schemeClr val="accent2">
              <a:lumMod val="20000"/>
              <a:lumOff val="80000"/>
            </a:schemeClr>
          </a:solidFill>
          <a:ln w="28575">
            <a:solidFill>
              <a:schemeClr val="accent1">
                <a:lumMod val="50000"/>
              </a:schemeClr>
            </a:solidFill>
          </a:ln>
        </p:spPr>
        <p:txBody>
          <a:bodyPr wrap="square" rtlCol="0">
            <a:noAutofit/>
          </a:bodyPr>
          <a:lstStyle/>
          <a:p>
            <a:pPr algn="ctr">
              <a:lnSpc>
                <a:spcPct val="110000"/>
              </a:lnSpc>
              <a:spcAft>
                <a:spcPts val="600"/>
              </a:spcAft>
            </a:pPr>
            <a:r>
              <a:rPr lang="en-US" b="1" dirty="0" smtClean="0">
                <a:solidFill>
                  <a:schemeClr val="accent1">
                    <a:lumMod val="50000"/>
                  </a:schemeClr>
                </a:solidFill>
              </a:rPr>
              <a:t>Primary MFA Applications</a:t>
            </a:r>
            <a:endParaRPr lang="en-US" b="1" dirty="0">
              <a:solidFill>
                <a:schemeClr val="accent1">
                  <a:lumMod val="50000"/>
                </a:schemeClr>
              </a:solidFill>
            </a:endParaRPr>
          </a:p>
          <a:p>
            <a:pPr marL="171450" indent="-171450">
              <a:lnSpc>
                <a:spcPct val="110000"/>
              </a:lnSpc>
              <a:spcAft>
                <a:spcPts val="600"/>
              </a:spcAft>
              <a:buFont typeface="Wingdings" panose="05000000000000000000" pitchFamily="2" charset="2"/>
              <a:buChar char="§"/>
            </a:pPr>
            <a:r>
              <a:rPr lang="en-US" sz="1200" b="1" u="sng" dirty="0" smtClean="0"/>
              <a:t>Detect/Monitor Thunderstorm Growth</a:t>
            </a:r>
            <a:r>
              <a:rPr lang="en-US" sz="1200" b="1" dirty="0" smtClean="0"/>
              <a:t> – MFA color map accentuates small flashes to highlight the earliest lightning, then MFA provides a visual cue to help quantify subsequent storm growth</a:t>
            </a:r>
          </a:p>
          <a:p>
            <a:pPr marL="171450" indent="-171450">
              <a:lnSpc>
                <a:spcPct val="110000"/>
              </a:lnSpc>
              <a:spcAft>
                <a:spcPts val="600"/>
              </a:spcAft>
              <a:buFont typeface="Wingdings" panose="05000000000000000000" pitchFamily="2" charset="2"/>
              <a:buChar char="§"/>
            </a:pPr>
            <a:r>
              <a:rPr lang="en-US" sz="1200" b="1" u="sng" dirty="0" smtClean="0"/>
              <a:t>Monitor Convective Mode </a:t>
            </a:r>
            <a:r>
              <a:rPr lang="en-US" sz="1200" b="1" u="sng" dirty="0"/>
              <a:t>and </a:t>
            </a:r>
            <a:r>
              <a:rPr lang="en-US" sz="1200" b="1" u="sng" dirty="0" smtClean="0"/>
              <a:t>Storm </a:t>
            </a:r>
            <a:r>
              <a:rPr lang="en-US" sz="1200" b="1" u="sng" dirty="0"/>
              <a:t>E</a:t>
            </a:r>
            <a:r>
              <a:rPr lang="en-US" sz="1200" b="1" u="sng" dirty="0" smtClean="0"/>
              <a:t>volution</a:t>
            </a:r>
            <a:r>
              <a:rPr lang="en-US" sz="1200" b="1" dirty="0" smtClean="0"/>
              <a:t> –MFA trends are indicative of storm life cycles [e.g., frequent small flashes within the most intense convection (&lt; 300 km</a:t>
            </a:r>
            <a:r>
              <a:rPr lang="en-US" sz="1200" b="1" baseline="30000" dirty="0" smtClean="0"/>
              <a:t>2</a:t>
            </a:r>
            <a:r>
              <a:rPr lang="en-US" sz="1200" b="1" dirty="0" smtClean="0"/>
              <a:t>) and a tendency for larger flashes as storms weaken (&gt; </a:t>
            </a:r>
            <a:r>
              <a:rPr lang="en-US" sz="1200" b="1" dirty="0"/>
              <a:t>6</a:t>
            </a:r>
            <a:r>
              <a:rPr lang="en-US" sz="1200" b="1" dirty="0" smtClean="0"/>
              <a:t>00 km</a:t>
            </a:r>
            <a:r>
              <a:rPr lang="en-US" sz="1200" b="1" baseline="30000" dirty="0" smtClean="0"/>
              <a:t>2</a:t>
            </a:r>
            <a:r>
              <a:rPr lang="en-US" sz="1200" b="1" dirty="0" smtClean="0"/>
              <a:t>)]</a:t>
            </a:r>
            <a:endParaRPr lang="en-US" sz="1200" b="1" dirty="0"/>
          </a:p>
          <a:p>
            <a:pPr marL="171450" indent="-171450">
              <a:lnSpc>
                <a:spcPct val="110000"/>
              </a:lnSpc>
              <a:spcAft>
                <a:spcPts val="600"/>
              </a:spcAft>
              <a:buFont typeface="Wingdings" panose="05000000000000000000" pitchFamily="2" charset="2"/>
              <a:buChar char="§"/>
            </a:pPr>
            <a:r>
              <a:rPr lang="en-US" sz="1200" b="1" u="sng" dirty="0"/>
              <a:t>Monitor the </a:t>
            </a:r>
            <a:r>
              <a:rPr lang="en-US" sz="1200" b="1" u="sng" dirty="0" smtClean="0"/>
              <a:t>Lightning Areal Extent</a:t>
            </a:r>
            <a:r>
              <a:rPr lang="en-US" sz="1200" b="1" dirty="0" smtClean="0"/>
              <a:t> </a:t>
            </a:r>
            <a:r>
              <a:rPr lang="en-US" sz="1200" b="1" dirty="0"/>
              <a:t>– </a:t>
            </a:r>
            <a:r>
              <a:rPr lang="en-US" sz="1200" b="1" dirty="0" smtClean="0"/>
              <a:t>Extensive </a:t>
            </a:r>
            <a:r>
              <a:rPr lang="en-US" sz="1200" b="1" dirty="0"/>
              <a:t>anvil and stratiform flashes result in large MFA </a:t>
            </a:r>
            <a:r>
              <a:rPr lang="en-US" sz="1200" b="1" dirty="0" smtClean="0"/>
              <a:t>values; regions with large MFA are important due to their less obvious risk </a:t>
            </a:r>
            <a:r>
              <a:rPr lang="en-US" sz="1200" b="1" dirty="0"/>
              <a:t>of cloud-to-ground (CG) </a:t>
            </a:r>
            <a:r>
              <a:rPr lang="en-US" sz="1200" b="1" dirty="0" smtClean="0"/>
              <a:t>lightning, an important consideration during IDSS operations</a:t>
            </a:r>
            <a:endParaRPr lang="en-US" sz="1200" b="1"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0086" y="2587424"/>
            <a:ext cx="3630553" cy="2029076"/>
          </a:xfrm>
          <a:prstGeom prst="rect">
            <a:avLst/>
          </a:prstGeom>
        </p:spPr>
      </p:pic>
      <p:grpSp>
        <p:nvGrpSpPr>
          <p:cNvPr id="14" name="Group 13"/>
          <p:cNvGrpSpPr>
            <a:grpSpLocks noChangeAspect="1"/>
          </p:cNvGrpSpPr>
          <p:nvPr/>
        </p:nvGrpSpPr>
        <p:grpSpPr>
          <a:xfrm>
            <a:off x="3941374" y="8378539"/>
            <a:ext cx="3635350" cy="563344"/>
            <a:chOff x="3920354" y="8352921"/>
            <a:chExt cx="3676553" cy="569729"/>
          </a:xfrm>
        </p:grpSpPr>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b="50815"/>
            <a:stretch/>
          </p:blipFill>
          <p:spPr>
            <a:xfrm>
              <a:off x="3920354" y="8352921"/>
              <a:ext cx="2548788" cy="569729"/>
            </a:xfrm>
            <a:prstGeom prst="rect">
              <a:avLst/>
            </a:prstGeom>
          </p:spPr>
        </p:pic>
        <p:pic>
          <p:nvPicPr>
            <p:cNvPr id="39" name="Picture 38"/>
            <p:cNvPicPr>
              <a:picLocks noChangeAspect="1"/>
            </p:cNvPicPr>
            <p:nvPr/>
          </p:nvPicPr>
          <p:blipFill rotWithShape="1">
            <a:blip r:embed="rId8" cstate="print">
              <a:extLst>
                <a:ext uri="{28A0092B-C50C-407E-A947-70E740481C1C}">
                  <a14:useLocalDpi xmlns:a14="http://schemas.microsoft.com/office/drawing/2010/main" val="0"/>
                </a:ext>
              </a:extLst>
            </a:blip>
            <a:srcRect l="49992" t="49645" r="5297" b="1169"/>
            <a:stretch/>
          </p:blipFill>
          <p:spPr>
            <a:xfrm>
              <a:off x="6457449" y="8352921"/>
              <a:ext cx="1139458" cy="569729"/>
            </a:xfrm>
            <a:prstGeom prst="rect">
              <a:avLst/>
            </a:prstGeom>
          </p:spPr>
        </p:pic>
      </p:grpSp>
      <p:grpSp>
        <p:nvGrpSpPr>
          <p:cNvPr id="13" name="Group 12"/>
          <p:cNvGrpSpPr>
            <a:grpSpLocks noChangeAspect="1"/>
          </p:cNvGrpSpPr>
          <p:nvPr/>
        </p:nvGrpSpPr>
        <p:grpSpPr>
          <a:xfrm>
            <a:off x="3941373" y="7079500"/>
            <a:ext cx="3639788" cy="564032"/>
            <a:chOff x="3920353" y="6558674"/>
            <a:chExt cx="3676554" cy="569729"/>
          </a:xfrm>
        </p:grpSpPr>
        <p:pic>
          <p:nvPicPr>
            <p:cNvPr id="33" name="Picture 32"/>
            <p:cNvPicPr>
              <a:picLocks noChangeAspect="1"/>
            </p:cNvPicPr>
            <p:nvPr/>
          </p:nvPicPr>
          <p:blipFill rotWithShape="1">
            <a:blip r:embed="rId9" cstate="print">
              <a:extLst>
                <a:ext uri="{28A0092B-C50C-407E-A947-70E740481C1C}">
                  <a14:useLocalDpi xmlns:a14="http://schemas.microsoft.com/office/drawing/2010/main" val="0"/>
                </a:ext>
              </a:extLst>
            </a:blip>
            <a:srcRect b="50815"/>
            <a:stretch/>
          </p:blipFill>
          <p:spPr>
            <a:xfrm>
              <a:off x="3920353" y="6558674"/>
              <a:ext cx="2548788" cy="569729"/>
            </a:xfrm>
            <a:prstGeom prst="rect">
              <a:avLst/>
            </a:prstGeom>
          </p:spPr>
        </p:pic>
        <p:pic>
          <p:nvPicPr>
            <p:cNvPr id="41" name="Picture 40"/>
            <p:cNvPicPr>
              <a:picLocks noChangeAspect="1"/>
            </p:cNvPicPr>
            <p:nvPr/>
          </p:nvPicPr>
          <p:blipFill rotWithShape="1">
            <a:blip r:embed="rId9" cstate="print">
              <a:extLst>
                <a:ext uri="{28A0092B-C50C-407E-A947-70E740481C1C}">
                  <a14:useLocalDpi xmlns:a14="http://schemas.microsoft.com/office/drawing/2010/main" val="0"/>
                </a:ext>
              </a:extLst>
            </a:blip>
            <a:srcRect l="49878" t="50128" r="5416" b="682"/>
            <a:stretch/>
          </p:blipFill>
          <p:spPr>
            <a:xfrm>
              <a:off x="6457449" y="6558674"/>
              <a:ext cx="1139458" cy="569729"/>
            </a:xfrm>
            <a:prstGeom prst="rect">
              <a:avLst/>
            </a:prstGeom>
          </p:spPr>
        </p:pic>
      </p:grpSp>
      <p:cxnSp>
        <p:nvCxnSpPr>
          <p:cNvPr id="16" name="Straight Connector 15"/>
          <p:cNvCxnSpPr/>
          <p:nvPr/>
        </p:nvCxnSpPr>
        <p:spPr>
          <a:xfrm>
            <a:off x="3888829" y="6348250"/>
            <a:ext cx="370332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2" name="Picture 2" descr="CISES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91072" y="9525419"/>
            <a:ext cx="745999" cy="4103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Image result for NESDIS logo"/>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 b="80800"/>
          <a:stretch/>
        </p:blipFill>
        <p:spPr bwMode="auto">
          <a:xfrm>
            <a:off x="6523734" y="9533920"/>
            <a:ext cx="1069605" cy="4017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75202" y="7060449"/>
            <a:ext cx="628993" cy="246221"/>
          </a:xfrm>
          <a:prstGeom prst="rect">
            <a:avLst/>
          </a:prstGeom>
          <a:noFill/>
        </p:spPr>
        <p:txBody>
          <a:bodyPr wrap="square" rtlCol="0">
            <a:spAutoFit/>
          </a:bodyPr>
          <a:lstStyle/>
          <a:p>
            <a:r>
              <a:rPr lang="en-US" sz="1000" dirty="0" smtClean="0">
                <a:solidFill>
                  <a:schemeClr val="bg1"/>
                </a:solidFill>
              </a:rPr>
              <a:t>Time 1</a:t>
            </a:r>
            <a:endParaRPr lang="en-US" sz="1000" dirty="0">
              <a:solidFill>
                <a:schemeClr val="bg1"/>
              </a:solidFill>
            </a:endParaRPr>
          </a:p>
        </p:txBody>
      </p:sp>
      <p:sp>
        <p:nvSpPr>
          <p:cNvPr id="24" name="TextBox 23"/>
          <p:cNvSpPr txBox="1"/>
          <p:nvPr/>
        </p:nvSpPr>
        <p:spPr>
          <a:xfrm>
            <a:off x="3873500" y="8355848"/>
            <a:ext cx="628993" cy="246221"/>
          </a:xfrm>
          <a:prstGeom prst="rect">
            <a:avLst/>
          </a:prstGeom>
          <a:noFill/>
        </p:spPr>
        <p:txBody>
          <a:bodyPr wrap="square" rtlCol="0">
            <a:spAutoFit/>
          </a:bodyPr>
          <a:lstStyle/>
          <a:p>
            <a:r>
              <a:rPr lang="en-US" sz="1000" dirty="0" smtClean="0">
                <a:solidFill>
                  <a:schemeClr val="bg1"/>
                </a:solidFill>
              </a:rPr>
              <a:t>Time 2</a:t>
            </a:r>
            <a:endParaRPr lang="en-US" sz="1000" dirty="0">
              <a:solidFill>
                <a:schemeClr val="bg1"/>
              </a:solidFill>
            </a:endParaRPr>
          </a:p>
        </p:txBody>
      </p:sp>
      <p:sp>
        <p:nvSpPr>
          <p:cNvPr id="25" name="TextBox 24"/>
          <p:cNvSpPr txBox="1"/>
          <p:nvPr/>
        </p:nvSpPr>
        <p:spPr>
          <a:xfrm>
            <a:off x="3913959" y="3703382"/>
            <a:ext cx="856971" cy="769441"/>
          </a:xfrm>
          <a:prstGeom prst="rect">
            <a:avLst/>
          </a:prstGeom>
          <a:noFill/>
        </p:spPr>
        <p:txBody>
          <a:bodyPr wrap="square" rtlCol="0">
            <a:spAutoFit/>
          </a:bodyPr>
          <a:lstStyle/>
          <a:p>
            <a:r>
              <a:rPr lang="en-US" sz="1100" dirty="0" smtClean="0">
                <a:solidFill>
                  <a:schemeClr val="bg1"/>
                </a:solidFill>
              </a:rPr>
              <a:t>Flash Extent Density (FED)</a:t>
            </a:r>
            <a:endParaRPr lang="en-US" sz="1100" dirty="0">
              <a:solidFill>
                <a:schemeClr val="bg1"/>
              </a:solidFill>
            </a:endParaRPr>
          </a:p>
        </p:txBody>
      </p:sp>
      <p:sp>
        <p:nvSpPr>
          <p:cNvPr id="26" name="TextBox 25"/>
          <p:cNvSpPr txBox="1"/>
          <p:nvPr/>
        </p:nvSpPr>
        <p:spPr>
          <a:xfrm>
            <a:off x="5607957" y="2907062"/>
            <a:ext cx="856971" cy="600164"/>
          </a:xfrm>
          <a:prstGeom prst="rect">
            <a:avLst/>
          </a:prstGeom>
          <a:noFill/>
        </p:spPr>
        <p:txBody>
          <a:bodyPr wrap="square" rtlCol="0">
            <a:spAutoFit/>
          </a:bodyPr>
          <a:lstStyle/>
          <a:p>
            <a:r>
              <a:rPr lang="en-US" sz="1100" dirty="0" smtClean="0">
                <a:solidFill>
                  <a:schemeClr val="bg1"/>
                </a:solidFill>
              </a:rPr>
              <a:t>Minimum Flash Area (MFA)</a:t>
            </a:r>
            <a:endParaRPr lang="en-US" sz="1100" dirty="0">
              <a:solidFill>
                <a:schemeClr val="bg1"/>
              </a:solidFill>
            </a:endParaRPr>
          </a:p>
        </p:txBody>
      </p:sp>
      <p:sp>
        <p:nvSpPr>
          <p:cNvPr id="27" name="TextBox 26"/>
          <p:cNvSpPr txBox="1"/>
          <p:nvPr/>
        </p:nvSpPr>
        <p:spPr>
          <a:xfrm>
            <a:off x="6090556" y="3631220"/>
            <a:ext cx="1256732" cy="261610"/>
          </a:xfrm>
          <a:prstGeom prst="rect">
            <a:avLst/>
          </a:prstGeom>
          <a:noFill/>
        </p:spPr>
        <p:txBody>
          <a:bodyPr wrap="square" rtlCol="0">
            <a:spAutoFit/>
          </a:bodyPr>
          <a:lstStyle/>
          <a:p>
            <a:r>
              <a:rPr lang="en-US" sz="1100" dirty="0" smtClean="0">
                <a:solidFill>
                  <a:schemeClr val="bg1"/>
                </a:solidFill>
              </a:rPr>
              <a:t>* Rockford Airport</a:t>
            </a:r>
            <a:endParaRPr lang="en-US" sz="1100" dirty="0">
              <a:solidFill>
                <a:schemeClr val="bg1"/>
              </a:solidFill>
            </a:endParaRPr>
          </a:p>
        </p:txBody>
      </p:sp>
      <p:cxnSp>
        <p:nvCxnSpPr>
          <p:cNvPr id="4" name="Straight Connector 3"/>
          <p:cNvCxnSpPr/>
          <p:nvPr/>
        </p:nvCxnSpPr>
        <p:spPr>
          <a:xfrm>
            <a:off x="6191250" y="3826864"/>
            <a:ext cx="431800" cy="344354"/>
          </a:xfrm>
          <a:prstGeom prst="line">
            <a:avLst/>
          </a:prstGeom>
          <a:ln w="19050" cap="flat">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783147" y="3955569"/>
            <a:ext cx="1110343" cy="261610"/>
          </a:xfrm>
          <a:prstGeom prst="rect">
            <a:avLst/>
          </a:prstGeom>
          <a:noFill/>
        </p:spPr>
        <p:txBody>
          <a:bodyPr wrap="square" rtlCol="0">
            <a:spAutoFit/>
          </a:bodyPr>
          <a:lstStyle/>
          <a:p>
            <a:r>
              <a:rPr lang="en-US" sz="1100" dirty="0" smtClean="0">
                <a:solidFill>
                  <a:schemeClr val="bg1"/>
                </a:solidFill>
              </a:rPr>
              <a:t>~80 miles</a:t>
            </a:r>
            <a:endParaRPr lang="en-US" sz="1100" dirty="0">
              <a:solidFill>
                <a:schemeClr val="bg1"/>
              </a:solidFill>
            </a:endParaRPr>
          </a:p>
        </p:txBody>
      </p:sp>
      <p:sp>
        <p:nvSpPr>
          <p:cNvPr id="40" name="TextBox 39"/>
          <p:cNvSpPr txBox="1"/>
          <p:nvPr/>
        </p:nvSpPr>
        <p:spPr>
          <a:xfrm>
            <a:off x="5427436" y="4403707"/>
            <a:ext cx="2131473" cy="199478"/>
          </a:xfrm>
          <a:prstGeom prst="rect">
            <a:avLst/>
          </a:prstGeom>
          <a:solidFill>
            <a:schemeClr val="tx1"/>
          </a:solidFill>
        </p:spPr>
        <p:txBody>
          <a:bodyPr wrap="square" lIns="0" tIns="0" rIns="45720" bIns="0" rtlCol="0">
            <a:spAutoFit/>
          </a:bodyPr>
          <a:lstStyle/>
          <a:p>
            <a:pPr algn="r">
              <a:lnSpc>
                <a:spcPct val="80000"/>
              </a:lnSpc>
            </a:pPr>
            <a:r>
              <a:rPr lang="en-US" sz="800" dirty="0" smtClean="0">
                <a:solidFill>
                  <a:srgbClr val="0DAB36"/>
                </a:solidFill>
              </a:rPr>
              <a:t>National Lightning Detection Network (NLDN)</a:t>
            </a:r>
            <a:r>
              <a:rPr lang="en-US" sz="800" dirty="0" smtClean="0">
                <a:solidFill>
                  <a:schemeClr val="bg1"/>
                </a:solidFill>
              </a:rPr>
              <a:t> </a:t>
            </a:r>
            <a:r>
              <a:rPr lang="en-US" sz="800" dirty="0" smtClean="0">
                <a:solidFill>
                  <a:srgbClr val="FF66FF"/>
                </a:solidFill>
              </a:rPr>
              <a:t>Earth Networks Total Lightning Network (ENTLN)</a:t>
            </a:r>
            <a:endParaRPr lang="en-US" sz="800" dirty="0">
              <a:solidFill>
                <a:srgbClr val="FF66FF"/>
              </a:solidFill>
            </a:endParaRPr>
          </a:p>
        </p:txBody>
      </p:sp>
      <p:sp>
        <p:nvSpPr>
          <p:cNvPr id="44" name="TextBox 43"/>
          <p:cNvSpPr txBox="1"/>
          <p:nvPr/>
        </p:nvSpPr>
        <p:spPr>
          <a:xfrm>
            <a:off x="4746624" y="7079194"/>
            <a:ext cx="404815" cy="153888"/>
          </a:xfrm>
          <a:prstGeom prst="rect">
            <a:avLst/>
          </a:prstGeom>
          <a:noFill/>
        </p:spPr>
        <p:txBody>
          <a:bodyPr wrap="square" lIns="0" tIns="0" rIns="0" bIns="0" rtlCol="0">
            <a:spAutoFit/>
          </a:bodyPr>
          <a:lstStyle/>
          <a:p>
            <a:pPr algn="r"/>
            <a:r>
              <a:rPr lang="en-US" sz="1000" dirty="0" smtClean="0">
                <a:solidFill>
                  <a:schemeClr val="bg1"/>
                </a:solidFill>
              </a:rPr>
              <a:t>FED</a:t>
            </a:r>
            <a:endParaRPr lang="en-US" sz="1000" dirty="0">
              <a:solidFill>
                <a:schemeClr val="bg1"/>
              </a:solidFill>
            </a:endParaRPr>
          </a:p>
        </p:txBody>
      </p:sp>
      <p:sp>
        <p:nvSpPr>
          <p:cNvPr id="45" name="TextBox 44"/>
          <p:cNvSpPr txBox="1"/>
          <p:nvPr/>
        </p:nvSpPr>
        <p:spPr>
          <a:xfrm>
            <a:off x="6014795" y="7077706"/>
            <a:ext cx="404815" cy="153888"/>
          </a:xfrm>
          <a:prstGeom prst="rect">
            <a:avLst/>
          </a:prstGeom>
          <a:noFill/>
        </p:spPr>
        <p:txBody>
          <a:bodyPr wrap="square" lIns="0" tIns="0" rIns="0" bIns="0" rtlCol="0">
            <a:spAutoFit/>
          </a:bodyPr>
          <a:lstStyle/>
          <a:p>
            <a:pPr algn="r"/>
            <a:r>
              <a:rPr lang="en-US" sz="1000" dirty="0" smtClean="0">
                <a:solidFill>
                  <a:schemeClr val="bg1"/>
                </a:solidFill>
              </a:rPr>
              <a:t>MFA</a:t>
            </a:r>
            <a:endParaRPr lang="en-US" sz="1000" dirty="0">
              <a:solidFill>
                <a:schemeClr val="bg1"/>
              </a:solidFill>
            </a:endParaRPr>
          </a:p>
        </p:txBody>
      </p:sp>
      <p:sp>
        <p:nvSpPr>
          <p:cNvPr id="46" name="TextBox 45"/>
          <p:cNvSpPr txBox="1"/>
          <p:nvPr/>
        </p:nvSpPr>
        <p:spPr>
          <a:xfrm>
            <a:off x="6407150" y="7485840"/>
            <a:ext cx="404815" cy="153888"/>
          </a:xfrm>
          <a:prstGeom prst="rect">
            <a:avLst/>
          </a:prstGeom>
          <a:noFill/>
        </p:spPr>
        <p:txBody>
          <a:bodyPr wrap="square" lIns="0" tIns="0" rIns="0" bIns="0" rtlCol="0">
            <a:spAutoFit/>
          </a:bodyPr>
          <a:lstStyle/>
          <a:p>
            <a:pPr algn="r"/>
            <a:r>
              <a:rPr lang="en-US" sz="1000" dirty="0" smtClean="0">
                <a:ln w="3175">
                  <a:noFill/>
                </a:ln>
                <a:solidFill>
                  <a:schemeClr val="bg1"/>
                </a:solidFill>
              </a:rPr>
              <a:t>0.5° Z</a:t>
            </a:r>
            <a:endParaRPr lang="en-US" sz="1000" dirty="0">
              <a:ln w="3175">
                <a:noFill/>
              </a:ln>
              <a:solidFill>
                <a:schemeClr val="bg1"/>
              </a:solidFill>
            </a:endParaRPr>
          </a:p>
        </p:txBody>
      </p:sp>
      <p:sp>
        <p:nvSpPr>
          <p:cNvPr id="47" name="TextBox 46"/>
          <p:cNvSpPr txBox="1"/>
          <p:nvPr/>
        </p:nvSpPr>
        <p:spPr>
          <a:xfrm>
            <a:off x="4746624" y="8377769"/>
            <a:ext cx="404815" cy="153888"/>
          </a:xfrm>
          <a:prstGeom prst="rect">
            <a:avLst/>
          </a:prstGeom>
          <a:noFill/>
        </p:spPr>
        <p:txBody>
          <a:bodyPr wrap="square" lIns="0" tIns="0" rIns="0" bIns="0" rtlCol="0">
            <a:spAutoFit/>
          </a:bodyPr>
          <a:lstStyle/>
          <a:p>
            <a:pPr algn="r"/>
            <a:r>
              <a:rPr lang="en-US" sz="1000" dirty="0" smtClean="0">
                <a:solidFill>
                  <a:schemeClr val="bg1"/>
                </a:solidFill>
              </a:rPr>
              <a:t>FED</a:t>
            </a:r>
            <a:endParaRPr lang="en-US" sz="1000" dirty="0">
              <a:solidFill>
                <a:schemeClr val="bg1"/>
              </a:solidFill>
            </a:endParaRPr>
          </a:p>
        </p:txBody>
      </p:sp>
      <p:sp>
        <p:nvSpPr>
          <p:cNvPr id="48" name="TextBox 47"/>
          <p:cNvSpPr txBox="1"/>
          <p:nvPr/>
        </p:nvSpPr>
        <p:spPr>
          <a:xfrm>
            <a:off x="6014795" y="8376281"/>
            <a:ext cx="404815" cy="153888"/>
          </a:xfrm>
          <a:prstGeom prst="rect">
            <a:avLst/>
          </a:prstGeom>
          <a:noFill/>
        </p:spPr>
        <p:txBody>
          <a:bodyPr wrap="square" lIns="0" tIns="0" rIns="0" bIns="0" rtlCol="0">
            <a:spAutoFit/>
          </a:bodyPr>
          <a:lstStyle/>
          <a:p>
            <a:pPr algn="r"/>
            <a:r>
              <a:rPr lang="en-US" sz="1000" dirty="0" smtClean="0">
                <a:solidFill>
                  <a:schemeClr val="bg1"/>
                </a:solidFill>
              </a:rPr>
              <a:t>MFA</a:t>
            </a:r>
            <a:endParaRPr lang="en-US" sz="1000" dirty="0">
              <a:solidFill>
                <a:schemeClr val="bg1"/>
              </a:solidFill>
            </a:endParaRPr>
          </a:p>
        </p:txBody>
      </p:sp>
      <p:sp>
        <p:nvSpPr>
          <p:cNvPr id="7" name="Oval 6"/>
          <p:cNvSpPr/>
          <p:nvPr/>
        </p:nvSpPr>
        <p:spPr>
          <a:xfrm>
            <a:off x="7071395" y="7224356"/>
            <a:ext cx="275893" cy="27432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118688" y="8428055"/>
            <a:ext cx="275893" cy="27432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811266" y="7294067"/>
            <a:ext cx="759196" cy="249299"/>
          </a:xfrm>
          <a:prstGeom prst="rect">
            <a:avLst/>
          </a:prstGeom>
          <a:noFill/>
        </p:spPr>
        <p:txBody>
          <a:bodyPr wrap="square" lIns="0" tIns="0" rIns="0" bIns="0" rtlCol="0">
            <a:spAutoFit/>
          </a:bodyPr>
          <a:lstStyle/>
          <a:p>
            <a:pPr algn="ctr">
              <a:lnSpc>
                <a:spcPct val="80000"/>
              </a:lnSpc>
            </a:pPr>
            <a:r>
              <a:rPr lang="en-US" sz="1000" dirty="0" smtClean="0">
                <a:ln w="3175">
                  <a:noFill/>
                </a:ln>
                <a:solidFill>
                  <a:schemeClr val="bg1"/>
                </a:solidFill>
              </a:rPr>
              <a:t>Suggests strengthening</a:t>
            </a:r>
            <a:endParaRPr lang="en-US" sz="1000" dirty="0">
              <a:ln w="3175">
                <a:noFill/>
              </a:ln>
              <a:solidFill>
                <a:schemeClr val="bg1"/>
              </a:solidFill>
            </a:endParaRPr>
          </a:p>
        </p:txBody>
      </p:sp>
      <p:cxnSp>
        <p:nvCxnSpPr>
          <p:cNvPr id="11" name="Straight Arrow Connector 10"/>
          <p:cNvCxnSpPr/>
          <p:nvPr/>
        </p:nvCxnSpPr>
        <p:spPr>
          <a:xfrm flipV="1">
            <a:off x="5496647" y="7289801"/>
            <a:ext cx="286500" cy="41185"/>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4762577" y="7306671"/>
            <a:ext cx="146663" cy="27423"/>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200810" y="8533813"/>
            <a:ext cx="759196" cy="249299"/>
          </a:xfrm>
          <a:prstGeom prst="rect">
            <a:avLst/>
          </a:prstGeom>
          <a:noFill/>
        </p:spPr>
        <p:txBody>
          <a:bodyPr wrap="square" lIns="0" tIns="0" rIns="0" bIns="0" rtlCol="0">
            <a:spAutoFit/>
          </a:bodyPr>
          <a:lstStyle/>
          <a:p>
            <a:pPr algn="ctr">
              <a:lnSpc>
                <a:spcPct val="80000"/>
              </a:lnSpc>
            </a:pPr>
            <a:r>
              <a:rPr lang="en-US" sz="1000" dirty="0" smtClean="0">
                <a:ln w="3175">
                  <a:noFill/>
                </a:ln>
                <a:solidFill>
                  <a:schemeClr val="bg1"/>
                </a:solidFill>
              </a:rPr>
              <a:t>Stronger reflectivity</a:t>
            </a:r>
            <a:endParaRPr lang="en-US" sz="1000" dirty="0">
              <a:ln w="3175">
                <a:noFill/>
              </a:ln>
              <a:solidFill>
                <a:schemeClr val="bg1"/>
              </a:solidFill>
            </a:endParaRPr>
          </a:p>
        </p:txBody>
      </p:sp>
      <p:cxnSp>
        <p:nvCxnSpPr>
          <p:cNvPr id="60" name="Straight Arrow Connector 59"/>
          <p:cNvCxnSpPr/>
          <p:nvPr/>
        </p:nvCxnSpPr>
        <p:spPr>
          <a:xfrm flipV="1">
            <a:off x="6908467" y="8565215"/>
            <a:ext cx="292432" cy="36854"/>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607920" y="8668199"/>
            <a:ext cx="759196" cy="246221"/>
          </a:xfrm>
          <a:prstGeom prst="rect">
            <a:avLst/>
          </a:prstGeom>
          <a:noFill/>
        </p:spPr>
        <p:txBody>
          <a:bodyPr wrap="square" lIns="0" tIns="0" rIns="0" bIns="0" rtlCol="0">
            <a:spAutoFit/>
          </a:bodyPr>
          <a:lstStyle/>
          <a:p>
            <a:pPr algn="ctr">
              <a:lnSpc>
                <a:spcPct val="80000"/>
              </a:lnSpc>
            </a:pPr>
            <a:r>
              <a:rPr lang="en-US" sz="1000" dirty="0" smtClean="0">
                <a:ln w="3175">
                  <a:noFill/>
                </a:ln>
                <a:solidFill>
                  <a:schemeClr val="bg1"/>
                </a:solidFill>
              </a:rPr>
              <a:t>Potential new pulse storm</a:t>
            </a:r>
            <a:endParaRPr lang="en-US" sz="1000" dirty="0">
              <a:ln w="3175">
                <a:noFill/>
              </a:ln>
              <a:solidFill>
                <a:schemeClr val="bg1"/>
              </a:solidFill>
            </a:endParaRPr>
          </a:p>
        </p:txBody>
      </p:sp>
      <p:cxnSp>
        <p:nvCxnSpPr>
          <p:cNvPr id="65" name="Straight Arrow Connector 64"/>
          <p:cNvCxnSpPr/>
          <p:nvPr/>
        </p:nvCxnSpPr>
        <p:spPr>
          <a:xfrm>
            <a:off x="5403279" y="8831646"/>
            <a:ext cx="251222" cy="9930"/>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285470" y="7218420"/>
            <a:ext cx="619826" cy="246221"/>
          </a:xfrm>
          <a:prstGeom prst="rect">
            <a:avLst/>
          </a:prstGeom>
          <a:noFill/>
        </p:spPr>
        <p:txBody>
          <a:bodyPr wrap="square" lIns="0" tIns="0" rIns="0" bIns="0" rtlCol="0">
            <a:spAutoFit/>
          </a:bodyPr>
          <a:lstStyle/>
          <a:p>
            <a:pPr algn="ctr">
              <a:lnSpc>
                <a:spcPct val="80000"/>
              </a:lnSpc>
            </a:pPr>
            <a:r>
              <a:rPr lang="en-US" sz="1000" dirty="0" smtClean="0">
                <a:ln w="3175">
                  <a:noFill/>
                </a:ln>
                <a:solidFill>
                  <a:schemeClr val="bg1"/>
                </a:solidFill>
              </a:rPr>
              <a:t>Cell of interest</a:t>
            </a:r>
            <a:endParaRPr lang="en-US" sz="1000" dirty="0">
              <a:ln w="3175">
                <a:noFill/>
              </a:ln>
              <a:solidFill>
                <a:schemeClr val="bg1"/>
              </a:solidFill>
            </a:endParaRPr>
          </a:p>
        </p:txBody>
      </p:sp>
      <p:cxnSp>
        <p:nvCxnSpPr>
          <p:cNvPr id="70" name="Straight Arrow Connector 69"/>
          <p:cNvCxnSpPr/>
          <p:nvPr/>
        </p:nvCxnSpPr>
        <p:spPr>
          <a:xfrm>
            <a:off x="6866071" y="7306670"/>
            <a:ext cx="277679" cy="34860"/>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412591" y="8781237"/>
            <a:ext cx="404815" cy="153888"/>
          </a:xfrm>
          <a:prstGeom prst="rect">
            <a:avLst/>
          </a:prstGeom>
          <a:noFill/>
        </p:spPr>
        <p:txBody>
          <a:bodyPr wrap="square" lIns="0" tIns="0" rIns="0" bIns="0" rtlCol="0">
            <a:spAutoFit/>
          </a:bodyPr>
          <a:lstStyle/>
          <a:p>
            <a:pPr algn="r"/>
            <a:r>
              <a:rPr lang="en-US" sz="1000" dirty="0" smtClean="0">
                <a:ln w="3175">
                  <a:noFill/>
                </a:ln>
                <a:solidFill>
                  <a:schemeClr val="bg1"/>
                </a:solidFill>
              </a:rPr>
              <a:t>0.5° Z</a:t>
            </a:r>
            <a:endParaRPr lang="en-US" sz="1000" dirty="0">
              <a:ln w="3175">
                <a:noFill/>
              </a:ln>
              <a:solidFill>
                <a:schemeClr val="bg1"/>
              </a:solidFill>
            </a:endParaRPr>
          </a:p>
        </p:txBody>
      </p:sp>
    </p:spTree>
    <p:custDataLst>
      <p:tags r:id="rId1"/>
    </p:custDataLst>
    <p:extLst>
      <p:ext uri="{BB962C8B-B14F-4D97-AF65-F5344CB8AC3E}">
        <p14:creationId xmlns:p14="http://schemas.microsoft.com/office/powerpoint/2010/main" val="3611526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781" y="1478915"/>
            <a:ext cx="7491163" cy="4014508"/>
          </a:xfrm>
          <a:prstGeom prst="rect">
            <a:avLst/>
          </a:prstGeom>
          <a:solidFill>
            <a:schemeClr val="bg2">
              <a:lumMod val="75000"/>
            </a:schemeClr>
          </a:solidFill>
          <a:ln w="28575">
            <a:solidFill>
              <a:schemeClr val="accent1">
                <a:lumMod val="50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Box 38"/>
          <p:cNvSpPr txBox="1"/>
          <p:nvPr/>
        </p:nvSpPr>
        <p:spPr>
          <a:xfrm>
            <a:off x="190499" y="1534767"/>
            <a:ext cx="2828192" cy="3895303"/>
          </a:xfrm>
          <a:prstGeom prst="rect">
            <a:avLst/>
          </a:prstGeom>
          <a:solidFill>
            <a:schemeClr val="accent1">
              <a:lumMod val="50000"/>
            </a:schemeClr>
          </a:solidFill>
          <a:ln w="34925">
            <a:noFill/>
          </a:ln>
        </p:spPr>
        <p:txBody>
          <a:bodyPr wrap="square" rtlCol="0" anchor="t">
            <a:noAutofit/>
          </a:bodyPr>
          <a:lstStyle/>
          <a:p>
            <a:pPr marL="114300" marR="0" lvl="0" indent="-1143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3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1400" b="1" i="0" u="sng" strike="noStrike" kern="1200" cap="none" spc="0" normalizeH="0" baseline="0" noProof="0" dirty="0" smtClean="0">
                <a:ln>
                  <a:noFill/>
                </a:ln>
                <a:solidFill>
                  <a:prstClr val="white"/>
                </a:solidFill>
                <a:effectLst/>
                <a:uLnTx/>
                <a:uFillTx/>
                <a:latin typeface="Calibri" panose="020F0502020204030204"/>
                <a:ea typeface="+mn-ea"/>
                <a:cs typeface="+mn-cs"/>
              </a:rPr>
              <a:t>Yellow/Green MFA Reveals</a:t>
            </a:r>
            <a:r>
              <a:rPr kumimoji="0" lang="en-US" sz="1400" b="1"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marL="177800" marR="0" lvl="0" indent="-177800" algn="l" defTabSz="914400" rtl="0" eaLnBrk="1" fontAlgn="auto" latinLnBrk="0" hangingPunct="1">
              <a:lnSpc>
                <a:spcPct val="110000"/>
              </a:lnSpc>
              <a:spcBef>
                <a:spcPts val="0"/>
              </a:spcBef>
              <a:spcAft>
                <a:spcPts val="1000"/>
              </a:spcAft>
              <a:buClrTx/>
              <a:buSzTx/>
              <a:buFont typeface="Wingdings" panose="05000000000000000000" pitchFamily="2" charset="2"/>
              <a:buChar char="Ø"/>
              <a:tabLst/>
              <a:defRPr/>
            </a:pPr>
            <a:r>
              <a:rPr kumimoji="0" lang="en-US" sz="1200" b="1" i="0" u="none" strike="noStrike" kern="1200" cap="none" spc="0" normalizeH="0" baseline="0" noProof="0" dirty="0" smtClean="0">
                <a:ln>
                  <a:noFill/>
                </a:ln>
                <a:solidFill>
                  <a:prstClr val="white"/>
                </a:solidFill>
                <a:effectLst/>
                <a:uLnTx/>
                <a:uFillTx/>
                <a:latin typeface="Calibri" panose="020F0502020204030204"/>
                <a:ea typeface="+mn-ea"/>
                <a:cs typeface="+mn-cs"/>
              </a:rPr>
              <a:t>Smaller flashes occurring in newly developing (isolated or embedded</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 or strengthening </a:t>
            </a:r>
            <a:r>
              <a:rPr kumimoji="0" lang="en-US" sz="1200" b="1" i="0" u="none" strike="noStrike" kern="1200" cap="none" spc="0" normalizeH="0" baseline="0" noProof="0" dirty="0" smtClean="0">
                <a:ln>
                  <a:noFill/>
                </a:ln>
                <a:solidFill>
                  <a:prstClr val="white"/>
                </a:solidFill>
                <a:effectLst/>
                <a:uLnTx/>
                <a:uFillTx/>
                <a:latin typeface="Calibri" panose="020F0502020204030204"/>
                <a:ea typeface="+mn-ea"/>
                <a:cs typeface="+mn-cs"/>
              </a:rPr>
              <a:t>convection</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200" b="1" i="0" u="none" strike="noStrike" kern="1200" cap="none" spc="0" normalizeH="0" baseline="0" noProof="0" dirty="0" smtClean="0">
                <a:ln>
                  <a:noFill/>
                </a:ln>
                <a:solidFill>
                  <a:prstClr val="white"/>
                </a:solidFill>
                <a:effectLst/>
                <a:uLnTx/>
                <a:uFillTx/>
                <a:latin typeface="Calibri" panose="020F0502020204030204"/>
                <a:ea typeface="+mn-ea"/>
                <a:cs typeface="+mn-cs"/>
              </a:rPr>
              <a:t>(can suggest growing severe weather potential)</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1400" b="1" i="0" u="sng" strike="noStrike" kern="1200" cap="none" spc="0" normalizeH="0" baseline="0" noProof="0" dirty="0" smtClean="0">
                <a:ln>
                  <a:noFill/>
                </a:ln>
                <a:solidFill>
                  <a:prstClr val="white"/>
                </a:solidFill>
                <a:effectLst/>
                <a:uLnTx/>
                <a:uFillTx/>
                <a:latin typeface="Calibri" panose="020F0502020204030204"/>
                <a:ea typeface="+mn-ea"/>
                <a:cs typeface="+mn-cs"/>
              </a:rPr>
              <a:t>Blue/Purple MFA Reveals</a:t>
            </a:r>
            <a:r>
              <a:rPr kumimoji="0" lang="en-US" sz="1400" b="1"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marL="177800" marR="0" lvl="0" indent="-177800" algn="l" defTabSz="914400" rtl="0" eaLnBrk="1" fontAlgn="auto" latinLnBrk="0" hangingPunct="1">
              <a:lnSpc>
                <a:spcPct val="110000"/>
              </a:lnSpc>
              <a:spcBef>
                <a:spcPts val="0"/>
              </a:spcBef>
              <a:spcAft>
                <a:spcPts val="600"/>
              </a:spcAft>
              <a:buClrTx/>
              <a:buSzTx/>
              <a:buFont typeface="Wingdings" panose="05000000000000000000" pitchFamily="2" charset="2"/>
              <a:buChar char="Ø"/>
              <a:tabLst/>
              <a:defRPr/>
            </a:pPr>
            <a:r>
              <a:rPr kumimoji="0" lang="en-US" sz="1200" b="1" i="0" u="none" strike="noStrike" kern="1200" cap="none" spc="0" normalizeH="0" baseline="0" noProof="0" dirty="0" smtClean="0">
                <a:ln>
                  <a:noFill/>
                </a:ln>
                <a:solidFill>
                  <a:prstClr val="white"/>
                </a:solidFill>
                <a:effectLst/>
                <a:uLnTx/>
                <a:uFillTx/>
                <a:latin typeface="Calibri" panose="020F0502020204030204"/>
                <a:ea typeface="+mn-ea"/>
                <a:cs typeface="+mn-cs"/>
              </a:rPr>
              <a:t>Larger flashes occurring in the anvil / stratiform regions of mature storms and in the cores of decaying storms</a:t>
            </a:r>
          </a:p>
          <a:p>
            <a:pPr marL="177800" marR="0" lvl="0" indent="-177800" algn="l" defTabSz="914400" rtl="0" eaLnBrk="1" fontAlgn="auto" latinLnBrk="0" hangingPunct="1">
              <a:lnSpc>
                <a:spcPct val="110000"/>
              </a:lnSpc>
              <a:spcBef>
                <a:spcPts val="0"/>
              </a:spcBef>
              <a:spcAft>
                <a:spcPts val="600"/>
              </a:spcAft>
              <a:buClrTx/>
              <a:buSzTx/>
              <a:buFont typeface="Wingdings" panose="05000000000000000000" pitchFamily="2" charset="2"/>
              <a:buChar char="Ø"/>
              <a:tabLst/>
              <a:defRPr/>
            </a:pPr>
            <a:r>
              <a:rPr kumimoji="0" lang="en-US" sz="1200" b="1" i="0" u="none" strike="noStrike" kern="1200" cap="none" spc="0" normalizeH="0" baseline="0" noProof="0" dirty="0" smtClean="0">
                <a:ln>
                  <a:noFill/>
                </a:ln>
                <a:solidFill>
                  <a:prstClr val="white"/>
                </a:solidFill>
                <a:effectLst/>
                <a:uLnTx/>
                <a:uFillTx/>
                <a:latin typeface="Calibri" panose="020F0502020204030204"/>
                <a:ea typeface="+mn-ea"/>
                <a:cs typeface="+mn-cs"/>
              </a:rPr>
              <a:t>Extensive stratiform </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flashes often break the 30/30 lightning safety rule, </a:t>
            </a:r>
            <a:r>
              <a:rPr kumimoji="0" lang="en-US" sz="1200" b="1" i="0" u="none" strike="noStrike" kern="1200" cap="none" spc="0" normalizeH="0" baseline="0" noProof="0" dirty="0" smtClean="0">
                <a:ln>
                  <a:noFill/>
                </a:ln>
                <a:solidFill>
                  <a:prstClr val="white"/>
                </a:solidFill>
                <a:effectLst/>
                <a:uLnTx/>
                <a:uFillTx/>
                <a:latin typeface="Calibri" panose="020F0502020204030204"/>
                <a:ea typeface="+mn-ea"/>
                <a:cs typeface="+mn-cs"/>
              </a:rPr>
              <a:t>and are important for public safety via aviation </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and IDSS applications</a:t>
            </a:r>
          </a:p>
          <a:p>
            <a:pPr marL="177800" marR="0" lvl="0" indent="-177800" algn="l" defTabSz="914400" rtl="0" eaLnBrk="1" fontAlgn="auto" latinLnBrk="0" hangingPunct="1">
              <a:lnSpc>
                <a:spcPct val="110000"/>
              </a:lnSpc>
              <a:spcBef>
                <a:spcPts val="0"/>
              </a:spcBef>
              <a:spcAft>
                <a:spcPts val="600"/>
              </a:spcAft>
              <a:buClrTx/>
              <a:buSzTx/>
              <a:buFont typeface="Wingdings" panose="05000000000000000000" pitchFamily="2" charset="2"/>
              <a:buChar char="Ø"/>
              <a:tabLst/>
              <a:defRPr/>
            </a:pPr>
            <a:r>
              <a:rPr kumimoji="0" lang="en-US" sz="1200" b="1" i="0" u="none" strike="noStrike" kern="1200" cap="none" spc="0" normalizeH="0" baseline="0" noProof="0" dirty="0" smtClean="0">
                <a:ln>
                  <a:noFill/>
                </a:ln>
                <a:solidFill>
                  <a:prstClr val="white"/>
                </a:solidFill>
                <a:effectLst/>
                <a:uLnTx/>
                <a:uFillTx/>
                <a:latin typeface="Calibri" panose="020F0502020204030204"/>
                <a:ea typeface="+mn-ea"/>
                <a:cs typeface="+mn-cs"/>
              </a:rPr>
              <a:t>Flashes connecting distant storm cores, also indicative of CG lightning threat (see below) </a:t>
            </a:r>
          </a:p>
        </p:txBody>
      </p:sp>
      <p:grpSp>
        <p:nvGrpSpPr>
          <p:cNvPr id="49" name="Group 48"/>
          <p:cNvGrpSpPr/>
          <p:nvPr/>
        </p:nvGrpSpPr>
        <p:grpSpPr>
          <a:xfrm>
            <a:off x="0" y="5080"/>
            <a:ext cx="7772400" cy="1371600"/>
            <a:chOff x="0" y="5080"/>
            <a:chExt cx="7772400" cy="1371600"/>
          </a:xfrm>
        </p:grpSpPr>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80"/>
              <a:ext cx="7772400" cy="1371600"/>
            </a:xfrm>
            <a:prstGeom prst="rect">
              <a:avLst/>
            </a:prstGeom>
          </p:spPr>
        </p:pic>
        <p:sp>
          <p:nvSpPr>
            <p:cNvPr id="51" name="Rectangle 50"/>
            <p:cNvSpPr/>
            <p:nvPr/>
          </p:nvSpPr>
          <p:spPr>
            <a:xfrm>
              <a:off x="0" y="858382"/>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Light" panose="020F0302020204030204" pitchFamily="34" charset="0"/>
                  <a:ea typeface="+mn-ea"/>
                  <a:cs typeface="Arial" panose="020B0604020202020204" pitchFamily="34" charset="0"/>
                </a:rPr>
                <a:t>Quick Guide</a:t>
              </a:r>
              <a:endParaRPr kumimoji="0" lang="en-US" sz="3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pitchFamily="34" charset="0"/>
                <a:ea typeface="+mn-ea"/>
                <a:cs typeface="Arial" panose="020B0604020202020204" pitchFamily="34" charset="0"/>
              </a:endParaRPr>
            </a:p>
          </p:txBody>
        </p:sp>
        <p:sp>
          <p:nvSpPr>
            <p:cNvPr id="52" name="Rectangle 51"/>
            <p:cNvSpPr/>
            <p:nvPr/>
          </p:nvSpPr>
          <p:spPr>
            <a:xfrm>
              <a:off x="1651498" y="5080"/>
              <a:ext cx="6099768" cy="860798"/>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Geostationary Lightning Mapper:</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Minimum Flash Area</a:t>
              </a:r>
              <a:endParaRPr kumimoji="0" lang="en-US" sz="3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150" y="191444"/>
              <a:ext cx="1720122" cy="1097280"/>
            </a:xfrm>
            <a:prstGeom prst="rect">
              <a:avLst/>
            </a:prstGeom>
          </p:spPr>
        </p:pic>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8688" y="874042"/>
              <a:ext cx="457200" cy="457200"/>
            </a:xfrm>
            <a:prstGeom prst="rect">
              <a:avLst/>
            </a:prstGeom>
          </p:spPr>
        </p:pic>
        <p:cxnSp>
          <p:nvCxnSpPr>
            <p:cNvPr id="58" name="Straight Connector 57"/>
            <p:cNvCxnSpPr/>
            <p:nvPr/>
          </p:nvCxnSpPr>
          <p:spPr>
            <a:xfrm>
              <a:off x="0" y="1376680"/>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46" name="Oval 45"/>
          <p:cNvSpPr>
            <a:spLocks noChangeAspect="1"/>
          </p:cNvSpPr>
          <p:nvPr/>
        </p:nvSpPr>
        <p:spPr>
          <a:xfrm>
            <a:off x="239556" y="1947233"/>
            <a:ext cx="178419" cy="182880"/>
          </a:xfrm>
          <a:prstGeom prst="ellipse">
            <a:avLst/>
          </a:prstGeom>
          <a:solidFill>
            <a:schemeClr val="tx1"/>
          </a:solidFill>
          <a:ln w="1905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Calibri" panose="020F0502020204030204"/>
                <a:ea typeface="+mn-ea"/>
                <a:cs typeface="+mn-cs"/>
              </a:rPr>
              <a:t>A</a:t>
            </a: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57" name="Oval 56"/>
          <p:cNvSpPr>
            <a:spLocks noChangeAspect="1"/>
          </p:cNvSpPr>
          <p:nvPr/>
        </p:nvSpPr>
        <p:spPr>
          <a:xfrm>
            <a:off x="239556" y="3192788"/>
            <a:ext cx="178419" cy="182880"/>
          </a:xfrm>
          <a:prstGeom prst="ellipse">
            <a:avLst/>
          </a:prstGeom>
          <a:solidFill>
            <a:schemeClr val="tx1"/>
          </a:solidFill>
          <a:ln w="1905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Calibri" panose="020F0502020204030204"/>
                <a:ea typeface="+mn-ea"/>
                <a:cs typeface="+mn-cs"/>
              </a:rPr>
              <a:t>B</a:t>
            </a: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69" name="Oval 68"/>
          <p:cNvSpPr>
            <a:spLocks noChangeAspect="1"/>
          </p:cNvSpPr>
          <p:nvPr/>
        </p:nvSpPr>
        <p:spPr>
          <a:xfrm>
            <a:off x="239556" y="4762764"/>
            <a:ext cx="178419" cy="182880"/>
          </a:xfrm>
          <a:prstGeom prst="ellipse">
            <a:avLst/>
          </a:prstGeom>
          <a:solidFill>
            <a:schemeClr val="tx1"/>
          </a:solidFill>
          <a:ln w="1905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Calibri" panose="020F0502020204030204"/>
                <a:ea typeface="+mn-ea"/>
                <a:cs typeface="+mn-cs"/>
              </a:rPr>
              <a:t>C</a:t>
            </a: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59" name="TextBox 58"/>
          <p:cNvSpPr txBox="1"/>
          <p:nvPr/>
        </p:nvSpPr>
        <p:spPr>
          <a:xfrm>
            <a:off x="136781" y="5826208"/>
            <a:ext cx="7491162" cy="4084301"/>
          </a:xfrm>
          <a:prstGeom prst="rect">
            <a:avLst/>
          </a:prstGeom>
          <a:solidFill>
            <a:schemeClr val="bg2">
              <a:lumMod val="75000"/>
            </a:schemeClr>
          </a:solidFill>
          <a:ln w="28575">
            <a:solidFill>
              <a:schemeClr val="accent1">
                <a:lumMod val="50000"/>
              </a:schemeClr>
            </a:solidFill>
          </a:ln>
        </p:spPr>
        <p:txBody>
          <a:bodyPr wrap="square" rtlCol="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p:cNvGrpSpPr>
            <a:grpSpLocks noChangeAspect="1"/>
          </p:cNvGrpSpPr>
          <p:nvPr/>
        </p:nvGrpSpPr>
        <p:grpSpPr>
          <a:xfrm>
            <a:off x="3045971" y="1536529"/>
            <a:ext cx="4554693" cy="3893541"/>
            <a:chOff x="2638737" y="1549229"/>
            <a:chExt cx="4961927" cy="4241662"/>
          </a:xfrm>
        </p:grpSpPr>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23649" t="25670" r="60923" b="48538"/>
            <a:stretch/>
          </p:blipFill>
          <p:spPr>
            <a:xfrm>
              <a:off x="2638737" y="1549229"/>
              <a:ext cx="2468880" cy="2103120"/>
            </a:xfrm>
            <a:prstGeom prst="rect">
              <a:avLst/>
            </a:prstGeom>
          </p:spPr>
        </p:pic>
        <p:pic>
          <p:nvPicPr>
            <p:cNvPr id="55" name="Picture 54"/>
            <p:cNvPicPr>
              <a:picLocks noChangeAspect="1"/>
            </p:cNvPicPr>
            <p:nvPr/>
          </p:nvPicPr>
          <p:blipFill rotWithShape="1">
            <a:blip r:embed="rId7">
              <a:extLst>
                <a:ext uri="{28A0092B-C50C-407E-A947-70E740481C1C}">
                  <a14:useLocalDpi xmlns:a14="http://schemas.microsoft.com/office/drawing/2010/main" val="0"/>
                </a:ext>
              </a:extLst>
            </a:blip>
            <a:srcRect l="72226" t="25693" r="12344" b="48513"/>
            <a:stretch/>
          </p:blipFill>
          <p:spPr>
            <a:xfrm>
              <a:off x="5131784" y="3676187"/>
              <a:ext cx="2468880" cy="2114704"/>
            </a:xfrm>
            <a:prstGeom prst="rect">
              <a:avLst/>
            </a:prstGeom>
          </p:spPr>
        </p:pic>
        <p:pic>
          <p:nvPicPr>
            <p:cNvPr id="60" name="Picture 59"/>
            <p:cNvPicPr>
              <a:picLocks noChangeAspect="1"/>
            </p:cNvPicPr>
            <p:nvPr/>
          </p:nvPicPr>
          <p:blipFill rotWithShape="1">
            <a:blip r:embed="rId7">
              <a:extLst>
                <a:ext uri="{28A0092B-C50C-407E-A947-70E740481C1C}">
                  <a14:useLocalDpi xmlns:a14="http://schemas.microsoft.com/office/drawing/2010/main" val="0"/>
                </a:ext>
              </a:extLst>
            </a:blip>
            <a:srcRect l="23645" t="60452" r="60928" b="13755"/>
            <a:stretch/>
          </p:blipFill>
          <p:spPr>
            <a:xfrm>
              <a:off x="2638737" y="3677318"/>
              <a:ext cx="2468880" cy="2113573"/>
            </a:xfrm>
            <a:prstGeom prst="rect">
              <a:avLst/>
            </a:prstGeom>
          </p:spPr>
        </p:pic>
        <p:pic>
          <p:nvPicPr>
            <p:cNvPr id="53" name="Picture 52"/>
            <p:cNvPicPr>
              <a:picLocks noChangeAspect="1"/>
            </p:cNvPicPr>
            <p:nvPr/>
          </p:nvPicPr>
          <p:blipFill rotWithShape="1">
            <a:blip r:embed="rId7">
              <a:extLst>
                <a:ext uri="{28A0092B-C50C-407E-A947-70E740481C1C}">
                  <a14:useLocalDpi xmlns:a14="http://schemas.microsoft.com/office/drawing/2010/main" val="0"/>
                </a:ext>
              </a:extLst>
            </a:blip>
            <a:srcRect l="72261" t="60460" r="12310" b="13744"/>
            <a:stretch/>
          </p:blipFill>
          <p:spPr>
            <a:xfrm>
              <a:off x="5131784" y="1549229"/>
              <a:ext cx="2468880" cy="2103120"/>
            </a:xfrm>
            <a:prstGeom prst="rect">
              <a:avLst/>
            </a:prstGeom>
          </p:spPr>
        </p:pic>
      </p:grpSp>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2472" t="56150" r="72391" b="41953"/>
          <a:stretch/>
        </p:blipFill>
        <p:spPr>
          <a:xfrm>
            <a:off x="318141" y="5515713"/>
            <a:ext cx="7136118" cy="274320"/>
          </a:xfrm>
          <a:prstGeom prst="rect">
            <a:avLst/>
          </a:prstGeom>
        </p:spPr>
      </p:pic>
      <p:sp>
        <p:nvSpPr>
          <p:cNvPr id="100" name="Oval 99"/>
          <p:cNvSpPr>
            <a:spLocks noChangeAspect="1"/>
          </p:cNvSpPr>
          <p:nvPr/>
        </p:nvSpPr>
        <p:spPr>
          <a:xfrm>
            <a:off x="4544489" y="1719180"/>
            <a:ext cx="178419" cy="182880"/>
          </a:xfrm>
          <a:prstGeom prst="ellipse">
            <a:avLst/>
          </a:prstGeom>
          <a:solidFill>
            <a:schemeClr val="tx1"/>
          </a:solidFill>
          <a:ln w="1905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Calibri" panose="020F0502020204030204"/>
                <a:ea typeface="+mn-ea"/>
                <a:cs typeface="+mn-cs"/>
              </a:rPr>
              <a:t>B</a:t>
            </a: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01" name="Oval 100"/>
          <p:cNvSpPr>
            <a:spLocks noChangeAspect="1"/>
          </p:cNvSpPr>
          <p:nvPr/>
        </p:nvSpPr>
        <p:spPr>
          <a:xfrm>
            <a:off x="4544489" y="3697456"/>
            <a:ext cx="178419" cy="182880"/>
          </a:xfrm>
          <a:prstGeom prst="ellipse">
            <a:avLst/>
          </a:prstGeom>
          <a:solidFill>
            <a:schemeClr val="tx1"/>
          </a:solidFill>
          <a:ln w="1905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Calibri" panose="020F0502020204030204"/>
                <a:ea typeface="+mn-ea"/>
                <a:cs typeface="+mn-cs"/>
              </a:rPr>
              <a:t>B</a:t>
            </a: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02" name="Oval 101"/>
          <p:cNvSpPr>
            <a:spLocks noChangeAspect="1"/>
          </p:cNvSpPr>
          <p:nvPr/>
        </p:nvSpPr>
        <p:spPr>
          <a:xfrm>
            <a:off x="6857488" y="1719180"/>
            <a:ext cx="178419" cy="182880"/>
          </a:xfrm>
          <a:prstGeom prst="ellipse">
            <a:avLst/>
          </a:prstGeom>
          <a:solidFill>
            <a:schemeClr val="tx1"/>
          </a:solidFill>
          <a:ln w="1905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Calibri" panose="020F0502020204030204"/>
                <a:ea typeface="+mn-ea"/>
                <a:cs typeface="+mn-cs"/>
              </a:rPr>
              <a:t>B</a:t>
            </a: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03" name="Oval 102"/>
          <p:cNvSpPr>
            <a:spLocks noChangeAspect="1"/>
          </p:cNvSpPr>
          <p:nvPr/>
        </p:nvSpPr>
        <p:spPr>
          <a:xfrm>
            <a:off x="6857488" y="3697456"/>
            <a:ext cx="178419" cy="182880"/>
          </a:xfrm>
          <a:prstGeom prst="ellipse">
            <a:avLst/>
          </a:prstGeom>
          <a:solidFill>
            <a:schemeClr val="tx1"/>
          </a:solidFill>
          <a:ln w="1905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Calibri" panose="020F0502020204030204"/>
                <a:ea typeface="+mn-ea"/>
                <a:cs typeface="+mn-cs"/>
              </a:rPr>
              <a:t>B</a:t>
            </a: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04" name="Oval 103"/>
          <p:cNvSpPr>
            <a:spLocks noChangeAspect="1"/>
          </p:cNvSpPr>
          <p:nvPr/>
        </p:nvSpPr>
        <p:spPr>
          <a:xfrm>
            <a:off x="3812317" y="4759642"/>
            <a:ext cx="178419" cy="182880"/>
          </a:xfrm>
          <a:prstGeom prst="ellipse">
            <a:avLst/>
          </a:prstGeom>
          <a:solidFill>
            <a:schemeClr val="tx1"/>
          </a:solidFill>
          <a:ln w="1905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Calibri" panose="020F0502020204030204"/>
                <a:ea typeface="+mn-ea"/>
                <a:cs typeface="+mn-cs"/>
              </a:rPr>
              <a:t>A</a:t>
            </a: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06" name="Oval 105"/>
          <p:cNvSpPr>
            <a:spLocks noChangeAspect="1"/>
          </p:cNvSpPr>
          <p:nvPr/>
        </p:nvSpPr>
        <p:spPr>
          <a:xfrm>
            <a:off x="3823199" y="2756243"/>
            <a:ext cx="178419" cy="182880"/>
          </a:xfrm>
          <a:prstGeom prst="ellipse">
            <a:avLst/>
          </a:prstGeom>
          <a:solidFill>
            <a:schemeClr val="tx1"/>
          </a:solidFill>
          <a:ln w="1905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Calibri" panose="020F0502020204030204"/>
                <a:ea typeface="+mn-ea"/>
                <a:cs typeface="+mn-cs"/>
              </a:rPr>
              <a:t>A</a:t>
            </a: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07" name="Oval 106"/>
          <p:cNvSpPr>
            <a:spLocks noChangeAspect="1"/>
          </p:cNvSpPr>
          <p:nvPr/>
        </p:nvSpPr>
        <p:spPr>
          <a:xfrm>
            <a:off x="6144583" y="4756923"/>
            <a:ext cx="178419" cy="182880"/>
          </a:xfrm>
          <a:prstGeom prst="ellipse">
            <a:avLst/>
          </a:prstGeom>
          <a:solidFill>
            <a:schemeClr val="tx1"/>
          </a:solidFill>
          <a:ln w="1905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Calibri" panose="020F0502020204030204"/>
                <a:ea typeface="+mn-ea"/>
                <a:cs typeface="+mn-cs"/>
              </a:rPr>
              <a:t>A</a:t>
            </a: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08" name="Oval 107"/>
          <p:cNvSpPr>
            <a:spLocks noChangeAspect="1"/>
          </p:cNvSpPr>
          <p:nvPr/>
        </p:nvSpPr>
        <p:spPr>
          <a:xfrm>
            <a:off x="6155465" y="2753524"/>
            <a:ext cx="178419" cy="182880"/>
          </a:xfrm>
          <a:prstGeom prst="ellipse">
            <a:avLst/>
          </a:prstGeom>
          <a:solidFill>
            <a:schemeClr val="tx1"/>
          </a:solidFill>
          <a:ln w="1905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Calibri" panose="020F0502020204030204"/>
                <a:ea typeface="+mn-ea"/>
                <a:cs typeface="+mn-cs"/>
              </a:rPr>
              <a:t>A</a:t>
            </a: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82" name="Picture 81"/>
          <p:cNvPicPr>
            <a:picLocks noChangeAspect="1"/>
          </p:cNvPicPr>
          <p:nvPr/>
        </p:nvPicPr>
        <p:blipFill rotWithShape="1">
          <a:blip r:embed="rId9">
            <a:extLst>
              <a:ext uri="{28A0092B-C50C-407E-A947-70E740481C1C}">
                <a14:useLocalDpi xmlns:a14="http://schemas.microsoft.com/office/drawing/2010/main" val="0"/>
              </a:ext>
            </a:extLst>
          </a:blip>
          <a:srcRect l="25715" t="24672" r="55999" b="49534"/>
          <a:stretch/>
        </p:blipFill>
        <p:spPr>
          <a:xfrm>
            <a:off x="200282" y="7218225"/>
            <a:ext cx="1814198" cy="1303915"/>
          </a:xfrm>
          <a:prstGeom prst="rect">
            <a:avLst/>
          </a:prstGeom>
        </p:spPr>
      </p:pic>
      <p:pic>
        <p:nvPicPr>
          <p:cNvPr id="83" name="Picture 82"/>
          <p:cNvPicPr>
            <a:picLocks noChangeAspect="1"/>
          </p:cNvPicPr>
          <p:nvPr/>
        </p:nvPicPr>
        <p:blipFill rotWithShape="1">
          <a:blip r:embed="rId10">
            <a:extLst>
              <a:ext uri="{28A0092B-C50C-407E-A947-70E740481C1C}">
                <a14:useLocalDpi xmlns:a14="http://schemas.microsoft.com/office/drawing/2010/main" val="0"/>
              </a:ext>
            </a:extLst>
          </a:blip>
          <a:srcRect l="25715" t="24672" r="55999" b="49534"/>
          <a:stretch/>
        </p:blipFill>
        <p:spPr>
          <a:xfrm>
            <a:off x="2054548" y="7218224"/>
            <a:ext cx="1814198" cy="1303915"/>
          </a:xfrm>
          <a:prstGeom prst="rect">
            <a:avLst/>
          </a:prstGeom>
        </p:spPr>
      </p:pic>
      <p:pic>
        <p:nvPicPr>
          <p:cNvPr id="84" name="Picture 83"/>
          <p:cNvPicPr>
            <a:picLocks noChangeAspect="1"/>
          </p:cNvPicPr>
          <p:nvPr/>
        </p:nvPicPr>
        <p:blipFill rotWithShape="1">
          <a:blip r:embed="rId11">
            <a:extLst>
              <a:ext uri="{28A0092B-C50C-407E-A947-70E740481C1C}">
                <a14:useLocalDpi xmlns:a14="http://schemas.microsoft.com/office/drawing/2010/main" val="0"/>
              </a:ext>
            </a:extLst>
          </a:blip>
          <a:srcRect l="25715" t="24672" r="55999" b="49534"/>
          <a:stretch/>
        </p:blipFill>
        <p:spPr>
          <a:xfrm>
            <a:off x="3908814" y="7218223"/>
            <a:ext cx="1814198" cy="1303915"/>
          </a:xfrm>
          <a:prstGeom prst="rect">
            <a:avLst/>
          </a:prstGeom>
        </p:spPr>
      </p:pic>
      <p:pic>
        <p:nvPicPr>
          <p:cNvPr id="90" name="Picture 89"/>
          <p:cNvPicPr>
            <a:picLocks noChangeAspect="1"/>
          </p:cNvPicPr>
          <p:nvPr/>
        </p:nvPicPr>
        <p:blipFill rotWithShape="1">
          <a:blip r:embed="rId12">
            <a:extLst>
              <a:ext uri="{28A0092B-C50C-407E-A947-70E740481C1C}">
                <a14:useLocalDpi xmlns:a14="http://schemas.microsoft.com/office/drawing/2010/main" val="0"/>
              </a:ext>
            </a:extLst>
          </a:blip>
          <a:srcRect l="25700" t="24670" r="56010" b="49536"/>
          <a:stretch/>
        </p:blipFill>
        <p:spPr>
          <a:xfrm>
            <a:off x="5762683" y="7218223"/>
            <a:ext cx="1814595" cy="1303915"/>
          </a:xfrm>
          <a:prstGeom prst="rect">
            <a:avLst/>
          </a:prstGeom>
        </p:spPr>
      </p:pic>
      <p:sp>
        <p:nvSpPr>
          <p:cNvPr id="115" name="TextBox 114"/>
          <p:cNvSpPr txBox="1"/>
          <p:nvPr/>
        </p:nvSpPr>
        <p:spPr>
          <a:xfrm>
            <a:off x="1583663" y="7236969"/>
            <a:ext cx="404815" cy="246221"/>
          </a:xfrm>
          <a:prstGeom prst="rect">
            <a:avLst/>
          </a:prstGeom>
          <a:solidFill>
            <a:schemeClr val="tx1"/>
          </a:solidFill>
        </p:spPr>
        <p:txBody>
          <a:bodyPr wrap="square" lIns="45720" tIns="45720" rIns="4572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w="3175">
                  <a:noFill/>
                </a:ln>
                <a:solidFill>
                  <a:prstClr val="white"/>
                </a:solidFill>
                <a:effectLst/>
                <a:uLnTx/>
                <a:uFillTx/>
                <a:latin typeface="Calibri" panose="020F0502020204030204"/>
                <a:ea typeface="+mn-ea"/>
                <a:cs typeface="+mn-cs"/>
              </a:rPr>
              <a:t>FED</a:t>
            </a:r>
            <a:endParaRPr kumimoji="0" lang="en-US" sz="1000" b="0" i="0" u="none" strike="noStrike" kern="1200" cap="none" spc="0" normalizeH="0" baseline="0" noProof="0" dirty="0">
              <a:ln w="3175">
                <a:noFill/>
              </a:ln>
              <a:solidFill>
                <a:prstClr val="white"/>
              </a:solidFill>
              <a:effectLst/>
              <a:uLnTx/>
              <a:uFillTx/>
              <a:latin typeface="Calibri" panose="020F0502020204030204"/>
              <a:ea typeface="+mn-ea"/>
              <a:cs typeface="+mn-cs"/>
            </a:endParaRPr>
          </a:p>
        </p:txBody>
      </p:sp>
      <p:cxnSp>
        <p:nvCxnSpPr>
          <p:cNvPr id="120" name="Straight Arrow Connector 119"/>
          <p:cNvCxnSpPr/>
          <p:nvPr/>
        </p:nvCxnSpPr>
        <p:spPr>
          <a:xfrm flipH="1" flipV="1">
            <a:off x="2592240" y="7903835"/>
            <a:ext cx="201308" cy="139157"/>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flipV="1">
            <a:off x="4445534" y="7903834"/>
            <a:ext cx="201308" cy="139157"/>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flipV="1">
            <a:off x="6385913" y="7892951"/>
            <a:ext cx="201308" cy="139157"/>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H="1" flipV="1">
            <a:off x="736221" y="7901114"/>
            <a:ext cx="201308" cy="139157"/>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1080085" y="8037302"/>
            <a:ext cx="901557" cy="455446"/>
          </a:xfrm>
          <a:prstGeom prst="rect">
            <a:avLst/>
          </a:prstGeom>
          <a:solidFill>
            <a:schemeClr val="tx1"/>
          </a:solidFill>
        </p:spPr>
        <p:txBody>
          <a:bodyPr wrap="square" lIns="45720" rIns="45720" rtlCol="0">
            <a:spAutoFit/>
          </a:bodyPr>
          <a:lstStyle/>
          <a:p>
            <a:pPr marL="0" marR="0" lvl="0" indent="0" algn="ctr" defTabSz="914400" rtl="0" eaLnBrk="1" fontAlgn="auto" latinLnBrk="0" hangingPunct="1">
              <a:lnSpc>
                <a:spcPct val="110000"/>
              </a:lnSpc>
              <a:spcBef>
                <a:spcPts val="0"/>
              </a:spcBef>
              <a:spcAft>
                <a:spcPts val="400"/>
              </a:spcAft>
              <a:buClrTx/>
              <a:buSzTx/>
              <a:buFontTx/>
              <a:buNone/>
              <a:tabLst/>
              <a:defRPr/>
            </a:pPr>
            <a:r>
              <a:rPr kumimoji="0" lang="en-US" sz="1100" b="1" i="0" u="none" strike="noStrike" kern="1200" cap="none" spc="0" normalizeH="0" baseline="0" noProof="0" dirty="0" smtClean="0">
                <a:ln>
                  <a:noFill/>
                </a:ln>
                <a:solidFill>
                  <a:prstClr val="white"/>
                </a:solidFill>
                <a:effectLst/>
                <a:uLnTx/>
                <a:uFillTx/>
                <a:latin typeface="Calibri" panose="020F0502020204030204"/>
                <a:ea typeface="+mn-ea"/>
                <a:cs typeface="+mn-cs"/>
              </a:rPr>
              <a:t>Little FED contrast</a:t>
            </a: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6" name="Picture 75"/>
          <p:cNvPicPr>
            <a:picLocks noChangeAspect="1"/>
          </p:cNvPicPr>
          <p:nvPr/>
        </p:nvPicPr>
        <p:blipFill rotWithShape="1">
          <a:blip r:embed="rId9">
            <a:extLst>
              <a:ext uri="{28A0092B-C50C-407E-A947-70E740481C1C}">
                <a14:useLocalDpi xmlns:a14="http://schemas.microsoft.com/office/drawing/2010/main" val="0"/>
              </a:ext>
            </a:extLst>
          </a:blip>
          <a:srcRect l="74573" t="24672" r="7141" b="49534"/>
          <a:stretch/>
        </p:blipFill>
        <p:spPr>
          <a:xfrm>
            <a:off x="200282" y="5881946"/>
            <a:ext cx="1814198" cy="1303915"/>
          </a:xfrm>
          <a:prstGeom prst="rect">
            <a:avLst/>
          </a:prstGeom>
        </p:spPr>
      </p:pic>
      <p:pic>
        <p:nvPicPr>
          <p:cNvPr id="77" name="Picture 76"/>
          <p:cNvPicPr>
            <a:picLocks noChangeAspect="1"/>
          </p:cNvPicPr>
          <p:nvPr/>
        </p:nvPicPr>
        <p:blipFill rotWithShape="1">
          <a:blip r:embed="rId10">
            <a:extLst>
              <a:ext uri="{28A0092B-C50C-407E-A947-70E740481C1C}">
                <a14:useLocalDpi xmlns:a14="http://schemas.microsoft.com/office/drawing/2010/main" val="0"/>
              </a:ext>
            </a:extLst>
          </a:blip>
          <a:srcRect l="74573" t="24672" r="7141" b="49534"/>
          <a:stretch/>
        </p:blipFill>
        <p:spPr>
          <a:xfrm>
            <a:off x="2055974" y="5881946"/>
            <a:ext cx="1814198" cy="1303915"/>
          </a:xfrm>
          <a:prstGeom prst="rect">
            <a:avLst/>
          </a:prstGeom>
        </p:spPr>
      </p:pic>
      <p:pic>
        <p:nvPicPr>
          <p:cNvPr id="78" name="Picture 77"/>
          <p:cNvPicPr>
            <a:picLocks noChangeAspect="1"/>
          </p:cNvPicPr>
          <p:nvPr/>
        </p:nvPicPr>
        <p:blipFill rotWithShape="1">
          <a:blip r:embed="rId11">
            <a:extLst>
              <a:ext uri="{28A0092B-C50C-407E-A947-70E740481C1C}">
                <a14:useLocalDpi xmlns:a14="http://schemas.microsoft.com/office/drawing/2010/main" val="0"/>
              </a:ext>
            </a:extLst>
          </a:blip>
          <a:srcRect l="74573" t="24672" r="7141" b="49534"/>
          <a:stretch/>
        </p:blipFill>
        <p:spPr>
          <a:xfrm>
            <a:off x="3910284" y="5881946"/>
            <a:ext cx="1814198" cy="1303915"/>
          </a:xfrm>
          <a:prstGeom prst="rect">
            <a:avLst/>
          </a:prstGeom>
        </p:spPr>
      </p:pic>
      <p:pic>
        <p:nvPicPr>
          <p:cNvPr id="80" name="Picture 79"/>
          <p:cNvPicPr>
            <a:picLocks noChangeAspect="1"/>
          </p:cNvPicPr>
          <p:nvPr/>
        </p:nvPicPr>
        <p:blipFill rotWithShape="1">
          <a:blip r:embed="rId12">
            <a:extLst>
              <a:ext uri="{28A0092B-C50C-407E-A947-70E740481C1C}">
                <a14:useLocalDpi xmlns:a14="http://schemas.microsoft.com/office/drawing/2010/main" val="0"/>
              </a:ext>
            </a:extLst>
          </a:blip>
          <a:srcRect l="74561" t="24672" r="7152" b="49534"/>
          <a:stretch/>
        </p:blipFill>
        <p:spPr>
          <a:xfrm>
            <a:off x="5764595" y="5881946"/>
            <a:ext cx="1814297" cy="1303915"/>
          </a:xfrm>
          <a:prstGeom prst="rect">
            <a:avLst/>
          </a:prstGeom>
        </p:spPr>
      </p:pic>
      <p:sp>
        <p:nvSpPr>
          <p:cNvPr id="114" name="TextBox 113"/>
          <p:cNvSpPr txBox="1"/>
          <p:nvPr/>
        </p:nvSpPr>
        <p:spPr>
          <a:xfrm>
            <a:off x="1594548" y="5900749"/>
            <a:ext cx="404815" cy="246221"/>
          </a:xfrm>
          <a:prstGeom prst="rect">
            <a:avLst/>
          </a:prstGeom>
          <a:solidFill>
            <a:schemeClr val="tx1"/>
          </a:solidFill>
        </p:spPr>
        <p:txBody>
          <a:bodyPr wrap="square" lIns="45720" tIns="45720" rIns="4572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w="3175">
                  <a:noFill/>
                </a:ln>
                <a:solidFill>
                  <a:prstClr val="white"/>
                </a:solidFill>
                <a:effectLst/>
                <a:uLnTx/>
                <a:uFillTx/>
                <a:latin typeface="Calibri" panose="020F0502020204030204"/>
                <a:ea typeface="+mn-ea"/>
                <a:cs typeface="+mn-cs"/>
              </a:rPr>
              <a:t>0.5° Z</a:t>
            </a:r>
            <a:endParaRPr kumimoji="0" lang="en-US" sz="1000" b="0" i="0" u="none" strike="noStrike" kern="1200" cap="none" spc="0" normalizeH="0" baseline="0" noProof="0" dirty="0">
              <a:ln w="3175">
                <a:noFill/>
              </a:ln>
              <a:solidFill>
                <a:prstClr val="white"/>
              </a:solidFill>
              <a:effectLst/>
              <a:uLnTx/>
              <a:uFillTx/>
              <a:latin typeface="Calibri" panose="020F0502020204030204"/>
              <a:ea typeface="+mn-ea"/>
              <a:cs typeface="+mn-cs"/>
            </a:endParaRPr>
          </a:p>
        </p:txBody>
      </p:sp>
      <p:cxnSp>
        <p:nvCxnSpPr>
          <p:cNvPr id="123" name="Straight Arrow Connector 122"/>
          <p:cNvCxnSpPr/>
          <p:nvPr/>
        </p:nvCxnSpPr>
        <p:spPr>
          <a:xfrm flipH="1" flipV="1">
            <a:off x="2614012" y="6611158"/>
            <a:ext cx="201308" cy="139157"/>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flipV="1">
            <a:off x="4467306" y="6611157"/>
            <a:ext cx="201308" cy="139157"/>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6407685" y="6600274"/>
            <a:ext cx="201308" cy="139157"/>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flipV="1">
            <a:off x="757993" y="6608437"/>
            <a:ext cx="201308" cy="139157"/>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1080085" y="6702734"/>
            <a:ext cx="901640" cy="455446"/>
          </a:xfrm>
          <a:prstGeom prst="rect">
            <a:avLst/>
          </a:prstGeom>
          <a:solidFill>
            <a:schemeClr val="tx1"/>
          </a:solidFill>
        </p:spPr>
        <p:txBody>
          <a:bodyPr wrap="square" lIns="45720" rIns="45720" rtlCol="0">
            <a:spAutoFit/>
          </a:bodyPr>
          <a:lstStyle/>
          <a:p>
            <a:pPr marL="0" marR="0" lvl="0" indent="0" algn="ctr" defTabSz="914400" rtl="0" eaLnBrk="1" fontAlgn="auto" latinLnBrk="0" hangingPunct="1">
              <a:lnSpc>
                <a:spcPct val="110000"/>
              </a:lnSpc>
              <a:spcBef>
                <a:spcPts val="0"/>
              </a:spcBef>
              <a:spcAft>
                <a:spcPts val="400"/>
              </a:spcAft>
              <a:buClrTx/>
              <a:buSzTx/>
              <a:buFontTx/>
              <a:buNone/>
              <a:tabLst/>
              <a:defRPr/>
            </a:pPr>
            <a:r>
              <a:rPr kumimoji="0" lang="en-US" sz="1100" b="1" i="0" u="none" strike="noStrike" kern="1200" cap="none" spc="0" normalizeH="0" baseline="0" noProof="0" dirty="0" smtClean="0">
                <a:ln>
                  <a:noFill/>
                </a:ln>
                <a:solidFill>
                  <a:prstClr val="white"/>
                </a:solidFill>
                <a:effectLst/>
                <a:uLnTx/>
                <a:uFillTx/>
                <a:latin typeface="Calibri" panose="020F0502020204030204"/>
                <a:ea typeface="+mn-ea"/>
                <a:cs typeface="+mn-cs"/>
              </a:rPr>
              <a:t>Messy radar scene</a:t>
            </a: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1" name="Picture 90"/>
          <p:cNvPicPr>
            <a:picLocks noChangeAspect="1"/>
          </p:cNvPicPr>
          <p:nvPr/>
        </p:nvPicPr>
        <p:blipFill rotWithShape="1">
          <a:blip r:embed="rId9">
            <a:extLst>
              <a:ext uri="{28A0092B-C50C-407E-A947-70E740481C1C}">
                <a14:useLocalDpi xmlns:a14="http://schemas.microsoft.com/office/drawing/2010/main" val="0"/>
              </a:ext>
            </a:extLst>
          </a:blip>
          <a:srcRect l="25715" t="59438" r="55999" b="14768"/>
          <a:stretch/>
        </p:blipFill>
        <p:spPr>
          <a:xfrm>
            <a:off x="200282" y="8546338"/>
            <a:ext cx="1814198" cy="1303915"/>
          </a:xfrm>
          <a:prstGeom prst="rect">
            <a:avLst/>
          </a:prstGeom>
        </p:spPr>
      </p:pic>
      <p:pic>
        <p:nvPicPr>
          <p:cNvPr id="92" name="Picture 91"/>
          <p:cNvPicPr>
            <a:picLocks noChangeAspect="1"/>
          </p:cNvPicPr>
          <p:nvPr/>
        </p:nvPicPr>
        <p:blipFill rotWithShape="1">
          <a:blip r:embed="rId10">
            <a:extLst>
              <a:ext uri="{28A0092B-C50C-407E-A947-70E740481C1C}">
                <a14:useLocalDpi xmlns:a14="http://schemas.microsoft.com/office/drawing/2010/main" val="0"/>
              </a:ext>
            </a:extLst>
          </a:blip>
          <a:srcRect l="25715" t="59438" r="55999" b="14768"/>
          <a:stretch/>
        </p:blipFill>
        <p:spPr>
          <a:xfrm>
            <a:off x="2054548" y="8541599"/>
            <a:ext cx="1814198" cy="1303915"/>
          </a:xfrm>
          <a:prstGeom prst="rect">
            <a:avLst/>
          </a:prstGeom>
        </p:spPr>
      </p:pic>
      <p:pic>
        <p:nvPicPr>
          <p:cNvPr id="93" name="Picture 92"/>
          <p:cNvPicPr>
            <a:picLocks noChangeAspect="1"/>
          </p:cNvPicPr>
          <p:nvPr/>
        </p:nvPicPr>
        <p:blipFill rotWithShape="1">
          <a:blip r:embed="rId11">
            <a:extLst>
              <a:ext uri="{28A0092B-C50C-407E-A947-70E740481C1C}">
                <a14:useLocalDpi xmlns:a14="http://schemas.microsoft.com/office/drawing/2010/main" val="0"/>
              </a:ext>
            </a:extLst>
          </a:blip>
          <a:srcRect l="25715" t="59438" r="55999" b="14768"/>
          <a:stretch/>
        </p:blipFill>
        <p:spPr>
          <a:xfrm>
            <a:off x="3908814" y="8541599"/>
            <a:ext cx="1814198" cy="1303915"/>
          </a:xfrm>
          <a:prstGeom prst="rect">
            <a:avLst/>
          </a:prstGeom>
        </p:spPr>
      </p:pic>
      <p:pic>
        <p:nvPicPr>
          <p:cNvPr id="94" name="Picture 93"/>
          <p:cNvPicPr>
            <a:picLocks noChangeAspect="1"/>
          </p:cNvPicPr>
          <p:nvPr/>
        </p:nvPicPr>
        <p:blipFill rotWithShape="1">
          <a:blip r:embed="rId12">
            <a:extLst>
              <a:ext uri="{28A0092B-C50C-407E-A947-70E740481C1C}">
                <a14:useLocalDpi xmlns:a14="http://schemas.microsoft.com/office/drawing/2010/main" val="0"/>
              </a:ext>
            </a:extLst>
          </a:blip>
          <a:srcRect l="25714" t="59425" r="56000" b="14781"/>
          <a:stretch/>
        </p:blipFill>
        <p:spPr>
          <a:xfrm>
            <a:off x="5763080" y="8541598"/>
            <a:ext cx="1814198" cy="1303915"/>
          </a:xfrm>
          <a:prstGeom prst="rect">
            <a:avLst/>
          </a:prstGeom>
        </p:spPr>
      </p:pic>
      <p:sp>
        <p:nvSpPr>
          <p:cNvPr id="110" name="Oval 109"/>
          <p:cNvSpPr>
            <a:spLocks noChangeAspect="1"/>
          </p:cNvSpPr>
          <p:nvPr/>
        </p:nvSpPr>
        <p:spPr>
          <a:xfrm>
            <a:off x="5018128" y="9089728"/>
            <a:ext cx="178419" cy="182880"/>
          </a:xfrm>
          <a:prstGeom prst="ellipse">
            <a:avLst/>
          </a:prstGeom>
          <a:solidFill>
            <a:schemeClr val="tx1"/>
          </a:solidFill>
          <a:ln w="1905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Calibri" panose="020F0502020204030204"/>
                <a:ea typeface="+mn-ea"/>
                <a:cs typeface="+mn-cs"/>
              </a:rPr>
              <a:t>C</a:t>
            </a: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11" name="Oval 110"/>
          <p:cNvSpPr>
            <a:spLocks noChangeAspect="1"/>
          </p:cNvSpPr>
          <p:nvPr/>
        </p:nvSpPr>
        <p:spPr>
          <a:xfrm>
            <a:off x="2613196" y="8590998"/>
            <a:ext cx="178419" cy="182880"/>
          </a:xfrm>
          <a:prstGeom prst="ellipse">
            <a:avLst/>
          </a:prstGeom>
          <a:solidFill>
            <a:schemeClr val="tx1"/>
          </a:solidFill>
          <a:ln w="1905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Calibri" panose="020F0502020204030204"/>
                <a:ea typeface="+mn-ea"/>
                <a:cs typeface="+mn-cs"/>
              </a:rPr>
              <a:t>C</a:t>
            </a: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16" name="TextBox 115"/>
          <p:cNvSpPr txBox="1"/>
          <p:nvPr/>
        </p:nvSpPr>
        <p:spPr>
          <a:xfrm>
            <a:off x="1597271" y="8573190"/>
            <a:ext cx="404815" cy="246221"/>
          </a:xfrm>
          <a:prstGeom prst="rect">
            <a:avLst/>
          </a:prstGeom>
          <a:solidFill>
            <a:schemeClr val="tx1"/>
          </a:solidFill>
        </p:spPr>
        <p:txBody>
          <a:bodyPr wrap="square" lIns="45720" tIns="45720" rIns="4572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w="3175">
                  <a:noFill/>
                </a:ln>
                <a:solidFill>
                  <a:prstClr val="white"/>
                </a:solidFill>
                <a:effectLst/>
                <a:uLnTx/>
                <a:uFillTx/>
                <a:latin typeface="Calibri" panose="020F0502020204030204"/>
                <a:ea typeface="+mn-ea"/>
                <a:cs typeface="+mn-cs"/>
              </a:rPr>
              <a:t>MFA</a:t>
            </a:r>
            <a:endParaRPr kumimoji="0" lang="en-US" sz="1000" b="0" i="0" u="none" strike="noStrike" kern="1200" cap="none" spc="0" normalizeH="0" baseline="0" noProof="0" dirty="0">
              <a:ln w="3175">
                <a:noFill/>
              </a:ln>
              <a:solidFill>
                <a:prstClr val="white"/>
              </a:solidFill>
              <a:effectLst/>
              <a:uLnTx/>
              <a:uFillTx/>
              <a:latin typeface="Calibri" panose="020F0502020204030204"/>
              <a:ea typeface="+mn-ea"/>
              <a:cs typeface="+mn-cs"/>
            </a:endParaRPr>
          </a:p>
        </p:txBody>
      </p:sp>
      <p:cxnSp>
        <p:nvCxnSpPr>
          <p:cNvPr id="117" name="Straight Arrow Connector 116"/>
          <p:cNvCxnSpPr/>
          <p:nvPr/>
        </p:nvCxnSpPr>
        <p:spPr>
          <a:xfrm flipH="1" flipV="1">
            <a:off x="2578634" y="9180188"/>
            <a:ext cx="201308" cy="139157"/>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flipV="1">
            <a:off x="4431928" y="9180187"/>
            <a:ext cx="201308" cy="139157"/>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flipV="1">
            <a:off x="6372307" y="9169304"/>
            <a:ext cx="201308" cy="139157"/>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flipV="1">
            <a:off x="722615" y="9177467"/>
            <a:ext cx="201308" cy="139157"/>
          </a:xfrm>
          <a:prstGeom prst="straightConnector1">
            <a:avLst/>
          </a:prstGeom>
          <a:ln w="15875">
            <a:solidFill>
              <a:schemeClr val="tx1"/>
            </a:solidFill>
            <a:tailEnd type="triangle" w="sm" len="med"/>
          </a:ln>
          <a:effectLst>
            <a:glow rad="63500">
              <a:schemeClr val="bg1">
                <a:alpha val="92000"/>
              </a:schemeClr>
            </a:glow>
          </a:effectLst>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1080084" y="8982123"/>
            <a:ext cx="901557" cy="837152"/>
          </a:xfrm>
          <a:prstGeom prst="rect">
            <a:avLst/>
          </a:prstGeom>
          <a:solidFill>
            <a:schemeClr val="tx1"/>
          </a:solidFill>
        </p:spPr>
        <p:txBody>
          <a:bodyPr wrap="square" lIns="45720" rIns="45720" rtlCol="0">
            <a:spAutoFit/>
          </a:bodyPr>
          <a:lstStyle/>
          <a:p>
            <a:pPr marL="0" marR="0" lvl="0" indent="0" algn="ctr" defTabSz="914400" rtl="0" eaLnBrk="1" fontAlgn="auto" latinLnBrk="0" hangingPunct="1">
              <a:lnSpc>
                <a:spcPct val="110000"/>
              </a:lnSpc>
              <a:spcBef>
                <a:spcPts val="0"/>
              </a:spcBef>
              <a:spcAft>
                <a:spcPts val="400"/>
              </a:spcAft>
              <a:buClrTx/>
              <a:buSzTx/>
              <a:buFontTx/>
              <a:buNone/>
              <a:tabLst/>
              <a:defRPr/>
            </a:pPr>
            <a:r>
              <a:rPr kumimoji="0" lang="en-US" sz="1100" b="1" i="0" u="none" strike="noStrike" kern="1200" cap="none" spc="0" normalizeH="0" baseline="0" noProof="0" dirty="0" smtClean="0">
                <a:ln>
                  <a:noFill/>
                </a:ln>
                <a:solidFill>
                  <a:prstClr val="white"/>
                </a:solidFill>
                <a:effectLst/>
                <a:uLnTx/>
                <a:uFillTx/>
                <a:latin typeface="Calibri" panose="020F0502020204030204"/>
                <a:ea typeface="+mn-ea"/>
                <a:cs typeface="+mn-cs"/>
              </a:rPr>
              <a:t>MFA provides new </a:t>
            </a:r>
            <a:r>
              <a:rPr kumimoji="0" lang="en-US" sz="1100" b="1" i="0" u="none" strike="noStrike" kern="1200" cap="none" spc="0" normalizeH="0" baseline="0" noProof="0" dirty="0" smtClean="0">
                <a:ln>
                  <a:noFill/>
                </a:ln>
                <a:solidFill>
                  <a:prstClr val="white"/>
                </a:solidFill>
                <a:effectLst/>
                <a:uLnTx/>
                <a:uFillTx/>
                <a:latin typeface="Calibri" panose="020F0502020204030204"/>
                <a:ea typeface="+mn-ea"/>
                <a:cs typeface="+mn-cs"/>
              </a:rPr>
              <a:t>context on flash size variability!</a:t>
            </a: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TextBox 95"/>
          <p:cNvSpPr txBox="1"/>
          <p:nvPr/>
        </p:nvSpPr>
        <p:spPr>
          <a:xfrm>
            <a:off x="199041" y="5882864"/>
            <a:ext cx="628993" cy="246221"/>
          </a:xfrm>
          <a:prstGeom prst="rect">
            <a:avLst/>
          </a:prstGeom>
          <a:solidFill>
            <a:schemeClr val="tx1"/>
          </a:solidFill>
        </p:spPr>
        <p:txBody>
          <a:bodyPr wrap="square" lIns="45720" tIns="45720" rIns="4572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white"/>
                </a:solidFill>
                <a:effectLst/>
                <a:uLnTx/>
                <a:uFillTx/>
                <a:latin typeface="Calibri" panose="020F0502020204030204"/>
                <a:ea typeface="+mn-ea"/>
                <a:cs typeface="+mn-cs"/>
              </a:rPr>
              <a:t>18:06 Z</a:t>
            </a: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TextBox 96"/>
          <p:cNvSpPr txBox="1"/>
          <p:nvPr/>
        </p:nvSpPr>
        <p:spPr>
          <a:xfrm>
            <a:off x="2056749" y="5882871"/>
            <a:ext cx="628993" cy="246221"/>
          </a:xfrm>
          <a:prstGeom prst="rect">
            <a:avLst/>
          </a:prstGeom>
          <a:solidFill>
            <a:schemeClr val="tx1"/>
          </a:solidFill>
        </p:spPr>
        <p:txBody>
          <a:bodyPr wrap="square" lIns="45720" tIns="45720" rIns="4572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white"/>
                </a:solidFill>
                <a:effectLst/>
                <a:uLnTx/>
                <a:uFillTx/>
                <a:latin typeface="Calibri" panose="020F0502020204030204"/>
                <a:ea typeface="+mn-ea"/>
                <a:cs typeface="+mn-cs"/>
              </a:rPr>
              <a:t>18:11 Z</a:t>
            </a: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TextBox 97"/>
          <p:cNvSpPr txBox="1"/>
          <p:nvPr/>
        </p:nvSpPr>
        <p:spPr>
          <a:xfrm>
            <a:off x="3911412" y="5882185"/>
            <a:ext cx="628993" cy="246221"/>
          </a:xfrm>
          <a:prstGeom prst="rect">
            <a:avLst/>
          </a:prstGeom>
          <a:solidFill>
            <a:schemeClr val="tx1"/>
          </a:solidFill>
        </p:spPr>
        <p:txBody>
          <a:bodyPr wrap="square" lIns="45720" tIns="45720" rIns="4572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white"/>
                </a:solidFill>
                <a:effectLst/>
                <a:uLnTx/>
                <a:uFillTx/>
                <a:latin typeface="Calibri" panose="020F0502020204030204"/>
                <a:ea typeface="+mn-ea"/>
                <a:cs typeface="+mn-cs"/>
              </a:rPr>
              <a:t>18:16 Z</a:t>
            </a: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TextBox 98"/>
          <p:cNvSpPr txBox="1"/>
          <p:nvPr/>
        </p:nvSpPr>
        <p:spPr>
          <a:xfrm>
            <a:off x="5764703" y="5881064"/>
            <a:ext cx="628993" cy="246221"/>
          </a:xfrm>
          <a:prstGeom prst="rect">
            <a:avLst/>
          </a:prstGeom>
          <a:solidFill>
            <a:schemeClr val="tx1"/>
          </a:solidFill>
        </p:spPr>
        <p:txBody>
          <a:bodyPr wrap="square" lIns="45720" tIns="45720" rIns="4572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white"/>
                </a:solidFill>
                <a:effectLst/>
                <a:uLnTx/>
                <a:uFillTx/>
                <a:latin typeface="Calibri" panose="020F0502020204030204"/>
                <a:ea typeface="+mn-ea"/>
                <a:cs typeface="+mn-cs"/>
              </a:rPr>
              <a:t>18:21 Z</a:t>
            </a: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TextBox 134"/>
          <p:cNvSpPr txBox="1"/>
          <p:nvPr/>
        </p:nvSpPr>
        <p:spPr>
          <a:xfrm>
            <a:off x="3412671" y="6921025"/>
            <a:ext cx="4163217" cy="261610"/>
          </a:xfrm>
          <a:prstGeom prst="rect">
            <a:avLst/>
          </a:prstGeom>
          <a:solidFill>
            <a:schemeClr val="tx1"/>
          </a:solidFill>
        </p:spPr>
        <p:txBody>
          <a:bodyPr wrap="square" lIns="45720" rIns="45720" rtlCol="0">
            <a:spAutoFit/>
          </a:bodyPr>
          <a:lstStyle/>
          <a:p>
            <a:pPr marL="0" marR="0" lvl="0" indent="0" algn="l" defTabSz="914400" rtl="0" eaLnBrk="1" fontAlgn="auto" latinLnBrk="0" hangingPunct="1">
              <a:lnSpc>
                <a:spcPct val="110000"/>
              </a:lnSpc>
              <a:spcBef>
                <a:spcPts val="0"/>
              </a:spcBef>
              <a:spcAft>
                <a:spcPts val="400"/>
              </a:spcAft>
              <a:buClrTx/>
              <a:buSzTx/>
              <a:buFontTx/>
              <a:buNone/>
              <a:tabLst/>
              <a:defRPr/>
            </a:pPr>
            <a:r>
              <a:rPr kumimoji="0" lang="en-US" sz="1000" b="1" i="0" u="none" strike="noStrike" kern="1200" cap="none" spc="0" normalizeH="0" baseline="0" noProof="0" dirty="0" smtClean="0">
                <a:ln>
                  <a:noFill/>
                </a:ln>
                <a:solidFill>
                  <a:prstClr val="white"/>
                </a:solidFill>
                <a:effectLst/>
                <a:uLnTx/>
                <a:uFillTx/>
                <a:latin typeface="Calibri" panose="020F0502020204030204"/>
                <a:ea typeface="+mn-ea"/>
                <a:cs typeface="+mn-cs"/>
              </a:rPr>
              <a:t>5 </a:t>
            </a: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min intervals are shown, but </a:t>
            </a:r>
            <a:r>
              <a:rPr kumimoji="0" lang="en-US" sz="1000" b="1" i="0" u="none" strike="noStrike" kern="1200" cap="none" spc="0" normalizeH="0" baseline="0" noProof="0" dirty="0" smtClean="0">
                <a:ln>
                  <a:noFill/>
                </a:ln>
                <a:solidFill>
                  <a:prstClr val="white"/>
                </a:solidFill>
                <a:effectLst/>
                <a:uLnTx/>
                <a:uFillTx/>
                <a:latin typeface="Calibri" panose="020F0502020204030204"/>
                <a:ea typeface="+mn-ea"/>
                <a:cs typeface="+mn-cs"/>
              </a:rPr>
              <a:t>the GLM provides new insights </a:t>
            </a: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every </a:t>
            </a:r>
            <a:r>
              <a:rPr kumimoji="0" lang="en-US" sz="1000" b="1" i="0" u="none" strike="noStrike" kern="1200" cap="none" spc="0" normalizeH="0" baseline="0" noProof="0" dirty="0" smtClean="0">
                <a:ln>
                  <a:noFill/>
                </a:ln>
                <a:solidFill>
                  <a:prstClr val="white"/>
                </a:solidFill>
                <a:effectLst/>
                <a:uLnTx/>
                <a:uFillTx/>
                <a:latin typeface="Calibri" panose="020F0502020204030204"/>
                <a:ea typeface="+mn-ea"/>
                <a:cs typeface="+mn-cs"/>
              </a:rPr>
              <a:t>minute!</a:t>
            </a: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Oval 135"/>
          <p:cNvSpPr>
            <a:spLocks noChangeAspect="1"/>
          </p:cNvSpPr>
          <p:nvPr/>
        </p:nvSpPr>
        <p:spPr>
          <a:xfrm>
            <a:off x="2620573" y="5950247"/>
            <a:ext cx="178419" cy="182880"/>
          </a:xfrm>
          <a:prstGeom prst="ellipse">
            <a:avLst/>
          </a:prstGeom>
          <a:solidFill>
            <a:schemeClr val="tx1"/>
          </a:solidFill>
          <a:ln w="1905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Calibri" panose="020F0502020204030204"/>
                <a:ea typeface="+mn-ea"/>
                <a:cs typeface="+mn-cs"/>
              </a:rPr>
              <a:t>C</a:t>
            </a: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37" name="Oval 136"/>
          <p:cNvSpPr>
            <a:spLocks noChangeAspect="1"/>
          </p:cNvSpPr>
          <p:nvPr/>
        </p:nvSpPr>
        <p:spPr>
          <a:xfrm>
            <a:off x="5011276" y="6481930"/>
            <a:ext cx="178419" cy="182880"/>
          </a:xfrm>
          <a:prstGeom prst="ellipse">
            <a:avLst/>
          </a:prstGeom>
          <a:solidFill>
            <a:schemeClr val="tx1"/>
          </a:solidFill>
          <a:ln w="1905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00"/>
                </a:solidFill>
                <a:effectLst/>
                <a:uLnTx/>
                <a:uFillTx/>
                <a:latin typeface="Calibri" panose="020F0502020204030204"/>
                <a:ea typeface="+mn-ea"/>
                <a:cs typeface="+mn-cs"/>
              </a:rPr>
              <a:t>C</a:t>
            </a: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38" name="Oval 137"/>
          <p:cNvSpPr>
            <a:spLocks noChangeAspect="1"/>
          </p:cNvSpPr>
          <p:nvPr/>
        </p:nvSpPr>
        <p:spPr>
          <a:xfrm>
            <a:off x="2729617" y="6102232"/>
            <a:ext cx="178419" cy="182880"/>
          </a:xfrm>
          <a:prstGeom prst="ellipse">
            <a:avLst/>
          </a:prstGeom>
          <a:no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39" name="Oval 138"/>
          <p:cNvSpPr>
            <a:spLocks noChangeAspect="1"/>
          </p:cNvSpPr>
          <p:nvPr/>
        </p:nvSpPr>
        <p:spPr>
          <a:xfrm>
            <a:off x="4847873" y="6379673"/>
            <a:ext cx="178419" cy="182880"/>
          </a:xfrm>
          <a:prstGeom prst="ellipse">
            <a:avLst/>
          </a:prstGeom>
          <a:no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40" name="TextBox 139"/>
          <p:cNvSpPr txBox="1"/>
          <p:nvPr/>
        </p:nvSpPr>
        <p:spPr>
          <a:xfrm>
            <a:off x="3412671" y="8263376"/>
            <a:ext cx="4161285" cy="261610"/>
          </a:xfrm>
          <a:prstGeom prst="rect">
            <a:avLst/>
          </a:prstGeom>
          <a:solidFill>
            <a:schemeClr val="tx1"/>
          </a:solidFill>
        </p:spPr>
        <p:txBody>
          <a:bodyPr wrap="square" lIns="45720" rIns="45720" rtlCol="0">
            <a:spAutoFit/>
          </a:bodyPr>
          <a:lstStyle/>
          <a:p>
            <a:pPr marL="0" marR="0" lvl="0" indent="0" algn="l" defTabSz="914400" rtl="0" eaLnBrk="1" fontAlgn="auto" latinLnBrk="0" hangingPunct="1">
              <a:lnSpc>
                <a:spcPct val="110000"/>
              </a:lnSpc>
              <a:spcBef>
                <a:spcPts val="0"/>
              </a:spcBef>
              <a:spcAft>
                <a:spcPts val="400"/>
              </a:spcAft>
              <a:buClrTx/>
              <a:buSzTx/>
              <a:buFontTx/>
              <a:buNone/>
              <a:tabLst/>
              <a:defRPr/>
            </a:pPr>
            <a:r>
              <a:rPr kumimoji="0" lang="en-US" sz="1000" b="1" i="0" u="none" strike="noStrike" kern="1200" cap="none" spc="0" normalizeH="0" baseline="0" noProof="0" dirty="0" smtClean="0">
                <a:ln>
                  <a:noFill/>
                </a:ln>
                <a:solidFill>
                  <a:prstClr val="white"/>
                </a:solidFill>
                <a:effectLst/>
                <a:uLnTx/>
                <a:uFillTx/>
                <a:latin typeface="Calibri" panose="020F0502020204030204"/>
                <a:ea typeface="+mn-ea"/>
                <a:cs typeface="+mn-cs"/>
              </a:rPr>
              <a:t>Unknown whether GLM factored into this warning decision, but it could have</a:t>
            </a: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403949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30212</TotalTime>
  <Words>685</Words>
  <Application>Microsoft Office PowerPoint</Application>
  <PresentationFormat>Custom</PresentationFormat>
  <Paragraphs>105</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Office Theme</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D. Rudlosky</dc:creator>
  <cp:lastModifiedBy>Scott D. Rudlosky</cp:lastModifiedBy>
  <cp:revision>584</cp:revision>
  <cp:lastPrinted>2020-12-07T14:49:25Z</cp:lastPrinted>
  <dcterms:created xsi:type="dcterms:W3CDTF">2015-10-16T20:43:56Z</dcterms:created>
  <dcterms:modified xsi:type="dcterms:W3CDTF">2020-12-07T14:53:53Z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27F06B96-A49E-4F4E-956A-CCCBECE2E721</vt:lpwstr>
  </property>
  <property fmtid="{D5CDD505-2E9C-101B-9397-08002B2CF9AE}" pid="3" name="ArticulatePath">
    <vt:lpwstr>test_ntmicro_template2</vt:lpwstr>
  </property>
</Properties>
</file>