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61" r:id="rId2"/>
  </p:sldMasterIdLst>
  <p:notesMasterIdLst>
    <p:notesMasterId r:id="rId12"/>
  </p:notesMasterIdLst>
  <p:handoutMasterIdLst>
    <p:handoutMasterId r:id="rId13"/>
  </p:handoutMasterIdLst>
  <p:sldIdLst>
    <p:sldId id="316" r:id="rId3"/>
    <p:sldId id="367" r:id="rId4"/>
    <p:sldId id="376" r:id="rId5"/>
    <p:sldId id="359" r:id="rId6"/>
    <p:sldId id="369" r:id="rId7"/>
    <p:sldId id="375" r:id="rId8"/>
    <p:sldId id="371" r:id="rId9"/>
    <p:sldId id="373" r:id="rId10"/>
    <p:sldId id="358" r:id="rId11"/>
  </p:sldIdLst>
  <p:sldSz cx="9144000" cy="5143500" type="screen16x9"/>
  <p:notesSz cx="9220200" cy="69342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Source Sans Pro" panose="020B0503030403020204" pitchFamily="34" charset="0"/>
      <p:regular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33C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9" d="100"/>
          <a:sy n="139" d="100"/>
        </p:scale>
        <p:origin x="-114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95420" cy="346710"/>
          </a:xfrm>
          <a:prstGeom prst="rect">
            <a:avLst/>
          </a:prstGeom>
        </p:spPr>
        <p:txBody>
          <a:bodyPr vert="horz" lIns="92301" tIns="46150" rIns="92301" bIns="4615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22646" y="0"/>
            <a:ext cx="3995420" cy="346710"/>
          </a:xfrm>
          <a:prstGeom prst="rect">
            <a:avLst/>
          </a:prstGeom>
        </p:spPr>
        <p:txBody>
          <a:bodyPr vert="horz" lIns="92301" tIns="46150" rIns="92301" bIns="46150" rtlCol="0"/>
          <a:lstStyle>
            <a:lvl1pPr algn="r">
              <a:defRPr sz="1200"/>
            </a:lvl1pPr>
          </a:lstStyle>
          <a:p>
            <a:fld id="{34328BF2-0DCD-43E2-AD4E-FC3626440B5A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86287"/>
            <a:ext cx="3995420" cy="346710"/>
          </a:xfrm>
          <a:prstGeom prst="rect">
            <a:avLst/>
          </a:prstGeom>
        </p:spPr>
        <p:txBody>
          <a:bodyPr vert="horz" lIns="92301" tIns="46150" rIns="92301" bIns="4615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22646" y="6586287"/>
            <a:ext cx="3995420" cy="346710"/>
          </a:xfrm>
          <a:prstGeom prst="rect">
            <a:avLst/>
          </a:prstGeom>
        </p:spPr>
        <p:txBody>
          <a:bodyPr vert="horz" lIns="92301" tIns="46150" rIns="92301" bIns="46150" rtlCol="0" anchor="b"/>
          <a:lstStyle>
            <a:lvl1pPr algn="r">
              <a:defRPr sz="1200"/>
            </a:lvl1pPr>
          </a:lstStyle>
          <a:p>
            <a:fld id="{93362BE3-989A-4B03-8EC9-83C517F6A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637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95420" cy="346710"/>
          </a:xfrm>
          <a:prstGeom prst="rect">
            <a:avLst/>
          </a:prstGeom>
          <a:noFill/>
          <a:ln>
            <a:noFill/>
          </a:ln>
        </p:spPr>
        <p:txBody>
          <a:bodyPr wrap="square" lIns="92285" tIns="92285" rIns="92285" bIns="9228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1501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23004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84505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46007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07509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6901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30512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92014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5222646" y="0"/>
            <a:ext cx="3995420" cy="346710"/>
          </a:xfrm>
          <a:prstGeom prst="rect">
            <a:avLst/>
          </a:prstGeom>
          <a:noFill/>
          <a:ln>
            <a:noFill/>
          </a:ln>
        </p:spPr>
        <p:txBody>
          <a:bodyPr wrap="square" lIns="92285" tIns="92285" rIns="92285" bIns="9228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1501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23004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84505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46007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07509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6901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30512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92014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2298700" y="520700"/>
            <a:ext cx="4622800" cy="2600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922020" y="3293745"/>
            <a:ext cx="7376160" cy="3120390"/>
          </a:xfrm>
          <a:prstGeom prst="rect">
            <a:avLst/>
          </a:prstGeom>
          <a:noFill/>
          <a:ln>
            <a:noFill/>
          </a:ln>
        </p:spPr>
        <p:txBody>
          <a:bodyPr wrap="square" lIns="92285" tIns="92285" rIns="92285" bIns="92285" anchor="t" anchorCtr="0"/>
          <a:lstStyle>
            <a:lvl1pPr marL="0" marR="0" lvl="0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6586287"/>
            <a:ext cx="3995420" cy="346710"/>
          </a:xfrm>
          <a:prstGeom prst="rect">
            <a:avLst/>
          </a:prstGeom>
          <a:noFill/>
          <a:ln>
            <a:noFill/>
          </a:ln>
        </p:spPr>
        <p:txBody>
          <a:bodyPr wrap="square" lIns="92285" tIns="92285" rIns="92285" bIns="9228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1501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23004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84505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46007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07509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6901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30512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92014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5222646" y="6586287"/>
            <a:ext cx="3995420" cy="346710"/>
          </a:xfrm>
          <a:prstGeom prst="rect">
            <a:avLst/>
          </a:prstGeom>
          <a:noFill/>
          <a:ln>
            <a:noFill/>
          </a:ln>
        </p:spPr>
        <p:txBody>
          <a:bodyPr wrap="square" lIns="92285" tIns="46130" rIns="92285" bIns="4613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486906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6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9990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7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9990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549275" y="80682"/>
            <a:ext cx="8042276" cy="100271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accent1"/>
              </a:buClr>
              <a:buFont typeface="Source Sans Pro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549275" y="1200151"/>
            <a:ext cx="8042276" cy="32575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9250" marR="0" lvl="0" indent="-181610" algn="l" rtl="0">
              <a:spcBef>
                <a:spcPts val="20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marR="0" lvl="1" indent="-189230" algn="l" rtl="0">
              <a:spcBef>
                <a:spcPts val="600"/>
              </a:spcBef>
              <a:buClr>
                <a:srgbClr val="205C77"/>
              </a:buClr>
              <a:buSzPct val="11000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68375" marR="0" lvl="2" indent="-142875" algn="l" rtl="0">
              <a:spcBef>
                <a:spcPts val="6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63650" marR="0" lvl="3" indent="-172719" algn="l" rtl="0">
              <a:spcBef>
                <a:spcPts val="600"/>
              </a:spcBef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546225" marR="0" lvl="4" indent="-163194" algn="l" rtl="0">
              <a:spcBef>
                <a:spcPts val="60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828800" marR="0" lvl="5" indent="-166370" algn="l" rtl="0">
              <a:spcBef>
                <a:spcPts val="360"/>
              </a:spcBef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117725" marR="0" lvl="6" indent="-163195" algn="l" rtl="0">
              <a:spcBef>
                <a:spcPts val="36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398713" marR="0" lvl="7" indent="-164783" algn="l" rtl="0">
              <a:spcBef>
                <a:spcPts val="360"/>
              </a:spcBef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689225" marR="0" lvl="8" indent="-163195" algn="l" rtl="0">
              <a:spcBef>
                <a:spcPts val="36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5629835" y="470675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264459" y="4706751"/>
            <a:ext cx="4840941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7620000" y="4869657"/>
            <a:ext cx="1268506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lvl1pPr>
              <a:defRPr sz="1400" b="1">
                <a:solidFill>
                  <a:schemeClr val="tx2"/>
                </a:solidFill>
              </a:defRPr>
            </a:lvl1pPr>
          </a:lstStyle>
          <a:p>
            <a:pPr algn="r">
              <a:buSzPct val="25000"/>
            </a:pPr>
            <a:r>
              <a:rPr lang="en-US" dirty="0" smtClean="0">
                <a:latin typeface="Source Sans Pro"/>
                <a:ea typeface="Source Sans Pro"/>
                <a:cs typeface="Source Sans Pro"/>
                <a:sym typeface="Source Sans Pro"/>
              </a:rPr>
              <a:t>Slide </a:t>
            </a:r>
            <a:fld id="{00000000-1234-1234-1234-123412341234}" type="slidenum">
              <a:rPr lang="en-US" smtClean="0">
                <a:latin typeface="Source Sans Pro"/>
                <a:ea typeface="Source Sans Pro"/>
                <a:cs typeface="Source Sans Pro"/>
                <a:sym typeface="Source Sans Pro"/>
              </a:rPr>
              <a:pPr algn="r">
                <a:buSzPct val="25000"/>
              </a:pPr>
              <a:t>‹#›</a:t>
            </a:fld>
            <a:r>
              <a:rPr lang="en-US" dirty="0" smtClean="0">
                <a:latin typeface="Source Sans Pro"/>
                <a:ea typeface="Source Sans Pro"/>
                <a:cs typeface="Source Sans Pro"/>
                <a:sym typeface="Source Sans Pro"/>
              </a:rPr>
              <a:t> of 26</a:t>
            </a:r>
            <a:endParaRPr lang="en-US" dirty="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2E1A0-FBF6-BE43-948C-9D12049A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207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2E1A0-FBF6-BE43-948C-9D12049A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802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2E1A0-FBF6-BE43-948C-9D12049A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52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2E1A0-FBF6-BE43-948C-9D12049A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026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2E1A0-FBF6-BE43-948C-9D12049A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14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2E1A0-FBF6-BE43-948C-9D12049A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316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2E1A0-FBF6-BE43-948C-9D12049A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9240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2E1A0-FBF6-BE43-948C-9D12049A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808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549274" y="80682"/>
            <a:ext cx="8042276" cy="100271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accent1"/>
              </a:buClr>
              <a:buFont typeface="Source Sans Pro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549274" y="1089919"/>
            <a:ext cx="3840480" cy="5631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rgbClr val="6DB7D7"/>
              </a:buClr>
              <a:buFont typeface="Noto Sans Symbols"/>
              <a:buNone/>
              <a:defRPr sz="2400" b="0" i="0" u="none" strike="noStrike" cap="none">
                <a:solidFill>
                  <a:srgbClr val="6DB7D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600"/>
              </a:spcBef>
              <a:buClr>
                <a:srgbClr val="205C77"/>
              </a:buClr>
              <a:buFont typeface="Noto Sans Symbols"/>
              <a:buNone/>
              <a:defRPr sz="2000" b="1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600"/>
              </a:spcBef>
              <a:buClr>
                <a:srgbClr val="6DB7D7"/>
              </a:buClr>
              <a:buFont typeface="Noto Sans Symbols"/>
              <a:buNone/>
              <a:defRPr sz="1800" b="1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600"/>
              </a:spcBef>
              <a:buClr>
                <a:srgbClr val="205C77"/>
              </a:buClr>
              <a:buFont typeface="Noto Sans Symbols"/>
              <a:buNone/>
              <a:defRPr sz="1600" b="1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600"/>
              </a:spcBef>
              <a:buClr>
                <a:srgbClr val="6DB7D7"/>
              </a:buClr>
              <a:buFont typeface="Noto Sans Symbols"/>
              <a:buNone/>
              <a:defRPr sz="1600" b="1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320"/>
              </a:spcBef>
              <a:buClr>
                <a:srgbClr val="6DB7D7"/>
              </a:buClr>
              <a:buFont typeface="Noto Sans Symbols"/>
              <a:buNone/>
              <a:defRPr sz="1600" b="1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320"/>
              </a:spcBef>
              <a:buClr>
                <a:srgbClr val="6DB7D7"/>
              </a:buClr>
              <a:buFont typeface="Noto Sans Symbols"/>
              <a:buNone/>
              <a:defRPr sz="1600" b="1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2"/>
          </p:nvPr>
        </p:nvSpPr>
        <p:spPr>
          <a:xfrm>
            <a:off x="549274" y="1760562"/>
            <a:ext cx="3840480" cy="269713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9250" marR="0" lvl="0" indent="-209550" algn="l" rtl="0">
              <a:spcBef>
                <a:spcPts val="16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marR="0" lvl="1" indent="-217169" algn="l" rtl="0">
              <a:spcBef>
                <a:spcPts val="600"/>
              </a:spcBef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68375" marR="0" lvl="2" indent="-156844" algn="l" rtl="0">
              <a:spcBef>
                <a:spcPts val="60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63650" marR="0" lvl="3" indent="-172719" algn="l" rtl="0">
              <a:spcBef>
                <a:spcPts val="600"/>
              </a:spcBef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546225" marR="0" lvl="4" indent="-163194" algn="l" rtl="0">
              <a:spcBef>
                <a:spcPts val="60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828800" marR="0" lvl="5" indent="-180339" algn="l" rtl="0">
              <a:spcBef>
                <a:spcPts val="320"/>
              </a:spcBef>
              <a:buClr>
                <a:schemeClr val="accent2"/>
              </a:buClr>
              <a:buSzPct val="1100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117725" marR="0" lvl="6" indent="-177164" algn="l" rtl="0">
              <a:spcBef>
                <a:spcPts val="32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398713" marR="0" lvl="7" indent="-178753" algn="l" rtl="0">
              <a:spcBef>
                <a:spcPts val="320"/>
              </a:spcBef>
              <a:buClr>
                <a:schemeClr val="accent2"/>
              </a:buClr>
              <a:buSzPct val="1100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689225" marR="0" lvl="8" indent="-177164" algn="l" rtl="0">
              <a:spcBef>
                <a:spcPts val="32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3"/>
          </p:nvPr>
        </p:nvSpPr>
        <p:spPr>
          <a:xfrm>
            <a:off x="4751070" y="1089919"/>
            <a:ext cx="3840480" cy="5631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rgbClr val="6DB7D7"/>
              </a:buClr>
              <a:buFont typeface="Noto Sans Symbols"/>
              <a:buNone/>
              <a:defRPr sz="2400" b="0" i="0" u="none" strike="noStrike" cap="none">
                <a:solidFill>
                  <a:srgbClr val="6DB7D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600"/>
              </a:spcBef>
              <a:buClr>
                <a:srgbClr val="205C77"/>
              </a:buClr>
              <a:buFont typeface="Noto Sans Symbols"/>
              <a:buNone/>
              <a:defRPr sz="2000" b="1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600"/>
              </a:spcBef>
              <a:buClr>
                <a:srgbClr val="6DB7D7"/>
              </a:buClr>
              <a:buFont typeface="Noto Sans Symbols"/>
              <a:buNone/>
              <a:defRPr sz="1800" b="1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600"/>
              </a:spcBef>
              <a:buClr>
                <a:srgbClr val="205C77"/>
              </a:buClr>
              <a:buFont typeface="Noto Sans Symbols"/>
              <a:buNone/>
              <a:defRPr sz="1600" b="1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600"/>
              </a:spcBef>
              <a:buClr>
                <a:srgbClr val="6DB7D7"/>
              </a:buClr>
              <a:buFont typeface="Noto Sans Symbols"/>
              <a:buNone/>
              <a:defRPr sz="1600" b="1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320"/>
              </a:spcBef>
              <a:buClr>
                <a:srgbClr val="6DB7D7"/>
              </a:buClr>
              <a:buFont typeface="Noto Sans Symbols"/>
              <a:buNone/>
              <a:defRPr sz="1600" b="1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320"/>
              </a:spcBef>
              <a:buClr>
                <a:srgbClr val="6DB7D7"/>
              </a:buClr>
              <a:buFont typeface="Noto Sans Symbols"/>
              <a:buNone/>
              <a:defRPr sz="1600" b="1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4"/>
          </p:nvPr>
        </p:nvSpPr>
        <p:spPr>
          <a:xfrm>
            <a:off x="4751070" y="1760562"/>
            <a:ext cx="3840480" cy="269713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9250" marR="0" lvl="0" indent="-209550" algn="l" rtl="0">
              <a:spcBef>
                <a:spcPts val="16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marR="0" lvl="1" indent="-217169" algn="l" rtl="0">
              <a:spcBef>
                <a:spcPts val="600"/>
              </a:spcBef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68375" marR="0" lvl="2" indent="-156844" algn="l" rtl="0">
              <a:spcBef>
                <a:spcPts val="60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63650" marR="0" lvl="3" indent="-172719" algn="l" rtl="0">
              <a:spcBef>
                <a:spcPts val="600"/>
              </a:spcBef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546225" marR="0" lvl="4" indent="-163194" algn="l" rtl="0">
              <a:spcBef>
                <a:spcPts val="60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828800" marR="0" lvl="5" indent="-180339" algn="l" rtl="0">
              <a:spcBef>
                <a:spcPts val="320"/>
              </a:spcBef>
              <a:buClr>
                <a:schemeClr val="accent2"/>
              </a:buClr>
              <a:buSzPct val="1100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117725" marR="0" lvl="6" indent="-177164" algn="l" rtl="0">
              <a:spcBef>
                <a:spcPts val="32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398713" marR="0" lvl="7" indent="-178753" algn="l" rtl="0">
              <a:spcBef>
                <a:spcPts val="320"/>
              </a:spcBef>
              <a:buClr>
                <a:schemeClr val="accent2"/>
              </a:buClr>
              <a:buSzPct val="1100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689225" marR="0" lvl="8" indent="-177164" algn="l" rtl="0">
              <a:spcBef>
                <a:spcPts val="32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5629835" y="470675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264459" y="4706751"/>
            <a:ext cx="4840941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7897906" y="4706751"/>
            <a:ext cx="990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36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549275" y="80682"/>
            <a:ext cx="8042276" cy="100271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accent1"/>
              </a:buClr>
              <a:buFont typeface="Source Sans Pro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5629835" y="470675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264459" y="4706751"/>
            <a:ext cx="4840941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7897906" y="4706751"/>
            <a:ext cx="990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36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dt" idx="10"/>
          </p:nvPr>
        </p:nvSpPr>
        <p:spPr>
          <a:xfrm>
            <a:off x="5629835" y="470675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ftr" idx="11"/>
          </p:nvPr>
        </p:nvSpPr>
        <p:spPr>
          <a:xfrm>
            <a:off x="264459" y="4706751"/>
            <a:ext cx="4840941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7897906" y="4706751"/>
            <a:ext cx="990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36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533399" y="458904"/>
            <a:ext cx="3840480" cy="8715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accent1"/>
              </a:buClr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742824" y="276225"/>
            <a:ext cx="3840480" cy="4181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9250" marR="0" lvl="0" indent="-195580" algn="l" rtl="0">
              <a:spcBef>
                <a:spcPts val="20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marR="0" lvl="1" indent="-203200" algn="l" rtl="0">
              <a:spcBef>
                <a:spcPts val="600"/>
              </a:spcBef>
              <a:buClr>
                <a:srgbClr val="205C7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68375" marR="0" lvl="2" indent="-156844" algn="l" rtl="0">
              <a:spcBef>
                <a:spcPts val="60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63650" marR="0" lvl="3" indent="-172719" algn="l" rtl="0">
              <a:spcBef>
                <a:spcPts val="600"/>
              </a:spcBef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546225" marR="0" lvl="4" indent="-163194" algn="l" rtl="0">
              <a:spcBef>
                <a:spcPts val="60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828800" marR="0" lvl="5" indent="-152400" algn="l" rtl="0">
              <a:spcBef>
                <a:spcPts val="400"/>
              </a:spcBef>
              <a:buClr>
                <a:schemeClr val="accent2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117725" marR="0" lvl="6" indent="-149225" algn="l" rtl="0">
              <a:spcBef>
                <a:spcPts val="4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398713" marR="0" lvl="7" indent="-150813" algn="l" rtl="0">
              <a:spcBef>
                <a:spcPts val="400"/>
              </a:spcBef>
              <a:buClr>
                <a:schemeClr val="accent2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689225" marR="0" lvl="8" indent="-149225" algn="l" rtl="0">
              <a:spcBef>
                <a:spcPts val="4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2"/>
          </p:nvPr>
        </p:nvSpPr>
        <p:spPr>
          <a:xfrm>
            <a:off x="533399" y="1340892"/>
            <a:ext cx="3840480" cy="279011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600"/>
              </a:spcBef>
              <a:buClr>
                <a:srgbClr val="6DB7D7"/>
              </a:buClr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600"/>
              </a:spcBef>
              <a:buClr>
                <a:srgbClr val="205C77"/>
              </a:buClr>
              <a:buFont typeface="Noto Sans Symbols"/>
              <a:buNone/>
              <a:defRPr sz="1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600"/>
              </a:spcBef>
              <a:buClr>
                <a:srgbClr val="6DB7D7"/>
              </a:buClr>
              <a:buFont typeface="Noto Sans Symbols"/>
              <a:buNone/>
              <a:defRPr sz="1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600"/>
              </a:spcBef>
              <a:buClr>
                <a:srgbClr val="205C77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600"/>
              </a:spcBef>
              <a:buClr>
                <a:srgbClr val="6DB7D7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180"/>
              </a:spcBef>
              <a:buClr>
                <a:srgbClr val="6DB7D7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180"/>
              </a:spcBef>
              <a:buClr>
                <a:srgbClr val="6DB7D7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>
            <a:off x="5629835" y="470675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264459" y="4706751"/>
            <a:ext cx="4840941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7897906" y="4706751"/>
            <a:ext cx="990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36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with 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533399" y="458904"/>
            <a:ext cx="4079545" cy="8715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accent1"/>
              </a:buClr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533399" y="1340892"/>
            <a:ext cx="4079545" cy="279011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600"/>
              </a:spcBef>
              <a:buClr>
                <a:srgbClr val="6DB7D7"/>
              </a:buClr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600"/>
              </a:spcBef>
              <a:buClr>
                <a:srgbClr val="205C77"/>
              </a:buClr>
              <a:buFont typeface="Noto Sans Symbols"/>
              <a:buNone/>
              <a:defRPr sz="1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600"/>
              </a:spcBef>
              <a:buClr>
                <a:srgbClr val="6DB7D7"/>
              </a:buClr>
              <a:buFont typeface="Noto Sans Symbols"/>
              <a:buNone/>
              <a:defRPr sz="1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600"/>
              </a:spcBef>
              <a:buClr>
                <a:srgbClr val="205C77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600"/>
              </a:spcBef>
              <a:buClr>
                <a:srgbClr val="6DB7D7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180"/>
              </a:spcBef>
              <a:buClr>
                <a:srgbClr val="6DB7D7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180"/>
              </a:spcBef>
              <a:buClr>
                <a:srgbClr val="6DB7D7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5629835" y="470675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264459" y="4706751"/>
            <a:ext cx="4840941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7897906" y="4706751"/>
            <a:ext cx="990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36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9" name="Shape 79"/>
          <p:cNvSpPr>
            <a:spLocks noGrp="1"/>
          </p:cNvSpPr>
          <p:nvPr>
            <p:ph type="pic" idx="2"/>
          </p:nvPr>
        </p:nvSpPr>
        <p:spPr>
          <a:xfrm>
            <a:off x="5090617" y="269544"/>
            <a:ext cx="3657600" cy="3988558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0500" sy="100500" algn="ctr" rotWithShape="0">
              <a:srgbClr val="000000">
                <a:alpha val="49803"/>
              </a:srgbClr>
            </a:outerShdw>
          </a:effectLst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000"/>
              </a:spcBef>
              <a:buClr>
                <a:srgbClr val="6DB7D7"/>
              </a:buClr>
              <a:buFont typeface="Noto Sans Symbols"/>
              <a:buNone/>
              <a:defRPr sz="3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600"/>
              </a:spcBef>
              <a:buClr>
                <a:srgbClr val="205C77"/>
              </a:buClr>
              <a:buFont typeface="Noto Sans Symbols"/>
              <a:buNone/>
              <a:defRPr sz="2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600"/>
              </a:spcBef>
              <a:buClr>
                <a:srgbClr val="6DB7D7"/>
              </a:buClr>
              <a:buFont typeface="Noto Sans Symbols"/>
              <a:buNone/>
              <a:defRPr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600"/>
              </a:spcBef>
              <a:buClr>
                <a:srgbClr val="205C77"/>
              </a:buClr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600"/>
              </a:spcBef>
              <a:buClr>
                <a:srgbClr val="6DB7D7"/>
              </a:buClr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accent2"/>
              </a:buClr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400"/>
              </a:spcBef>
              <a:buClr>
                <a:srgbClr val="6DB7D7"/>
              </a:buClr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accent2"/>
              </a:buClr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400"/>
              </a:spcBef>
              <a:buClr>
                <a:srgbClr val="6DB7D7"/>
              </a:buClr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549275" y="80682"/>
            <a:ext cx="8042276" cy="100271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accent1"/>
              </a:buClr>
              <a:buFont typeface="Source Sans Pro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 rot="5400000">
            <a:off x="2941638" y="-1192212"/>
            <a:ext cx="3257550" cy="804227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9250" marR="0" lvl="0" indent="-181610" algn="l" rtl="0">
              <a:spcBef>
                <a:spcPts val="20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marR="0" lvl="1" indent="-189230" algn="l" rtl="0">
              <a:spcBef>
                <a:spcPts val="600"/>
              </a:spcBef>
              <a:buClr>
                <a:srgbClr val="205C77"/>
              </a:buClr>
              <a:buSzPct val="11000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68375" marR="0" lvl="2" indent="-142875" algn="l" rtl="0">
              <a:spcBef>
                <a:spcPts val="6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63650" marR="0" lvl="3" indent="-172719" algn="l" rtl="0">
              <a:spcBef>
                <a:spcPts val="600"/>
              </a:spcBef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546225" marR="0" lvl="4" indent="-163194" algn="l" rtl="0">
              <a:spcBef>
                <a:spcPts val="60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828800" marR="0" lvl="5" indent="-166370" algn="l" rtl="0">
              <a:spcBef>
                <a:spcPts val="360"/>
              </a:spcBef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117725" marR="0" lvl="6" indent="-163195" algn="l" rtl="0">
              <a:spcBef>
                <a:spcPts val="36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398713" marR="0" lvl="7" indent="-164783" algn="l" rtl="0">
              <a:spcBef>
                <a:spcPts val="360"/>
              </a:spcBef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689225" marR="0" lvl="8" indent="-163195" algn="l" rtl="0">
              <a:spcBef>
                <a:spcPts val="36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dt" idx="10"/>
          </p:nvPr>
        </p:nvSpPr>
        <p:spPr>
          <a:xfrm>
            <a:off x="5629835" y="470675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ftr" idx="11"/>
          </p:nvPr>
        </p:nvSpPr>
        <p:spPr>
          <a:xfrm>
            <a:off x="264459" y="4706751"/>
            <a:ext cx="4840941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7897906" y="4706751"/>
            <a:ext cx="990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36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 rot="5400000">
            <a:off x="6041054" y="1604963"/>
            <a:ext cx="4181475" cy="152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accent1"/>
              </a:buClr>
              <a:buFont typeface="Source Sans Pro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 rot="5400000">
            <a:off x="1803400" y="-977900"/>
            <a:ext cx="4181475" cy="668972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9250" marR="0" lvl="0" indent="-181610" algn="l" rtl="0">
              <a:spcBef>
                <a:spcPts val="20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marR="0" lvl="1" indent="-189230" algn="l" rtl="0">
              <a:spcBef>
                <a:spcPts val="600"/>
              </a:spcBef>
              <a:buClr>
                <a:srgbClr val="205C77"/>
              </a:buClr>
              <a:buSzPct val="11000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68375" marR="0" lvl="2" indent="-142875" algn="l" rtl="0">
              <a:spcBef>
                <a:spcPts val="6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63650" marR="0" lvl="3" indent="-172719" algn="l" rtl="0">
              <a:spcBef>
                <a:spcPts val="600"/>
              </a:spcBef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546225" marR="0" lvl="4" indent="-163194" algn="l" rtl="0">
              <a:spcBef>
                <a:spcPts val="60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828800" marR="0" lvl="5" indent="-166370" algn="l" rtl="0">
              <a:spcBef>
                <a:spcPts val="360"/>
              </a:spcBef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117725" marR="0" lvl="6" indent="-163195" algn="l" rtl="0">
              <a:spcBef>
                <a:spcPts val="36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398713" marR="0" lvl="7" indent="-164783" algn="l" rtl="0">
              <a:spcBef>
                <a:spcPts val="360"/>
              </a:spcBef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689225" marR="0" lvl="8" indent="-163195" algn="l" rtl="0">
              <a:spcBef>
                <a:spcPts val="36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dt" idx="10"/>
          </p:nvPr>
        </p:nvSpPr>
        <p:spPr>
          <a:xfrm>
            <a:off x="5629835" y="470675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ftr" idx="11"/>
          </p:nvPr>
        </p:nvSpPr>
        <p:spPr>
          <a:xfrm>
            <a:off x="264459" y="4706751"/>
            <a:ext cx="4840941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7897906" y="4706751"/>
            <a:ext cx="990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36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rudlosky.AD\Desktop\NESDIS\Projects\GOESR_GLM\Imagery\Michael\wallpapers\irma_conus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4" r="9999"/>
          <a:stretch/>
        </p:blipFill>
        <p:spPr bwMode="auto">
          <a:xfrm>
            <a:off x="8481" y="-1725178"/>
            <a:ext cx="9135520" cy="685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6755" y="2676417"/>
            <a:ext cx="9144000" cy="2467083"/>
          </a:xfrm>
          <a:prstGeom prst="rect">
            <a:avLst/>
          </a:prstGeom>
          <a:solidFill>
            <a:srgbClr val="19469D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kern="1200">
              <a:solidFill>
                <a:srgbClr val="008000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755" y="2676418"/>
            <a:ext cx="9144000" cy="280370"/>
          </a:xfrm>
          <a:prstGeom prst="rect">
            <a:avLst/>
          </a:prstGeom>
          <a:solidFill>
            <a:srgbClr val="0C69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427719" y="3183511"/>
            <a:ext cx="5140543" cy="426777"/>
          </a:xfrm>
        </p:spPr>
        <p:txBody>
          <a:bodyPr anchor="t" anchorCtr="0">
            <a:noAutofit/>
          </a:bodyPr>
          <a:lstStyle>
            <a:lvl1pPr algn="l">
              <a:lnSpc>
                <a:spcPts val="3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5455" y="3259498"/>
            <a:ext cx="1708124" cy="1287102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336"/>
              </a:spcBef>
              <a:buNone/>
              <a:defRPr sz="1500" b="0" i="1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Instructor: 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755" y="2676417"/>
            <a:ext cx="91440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8480" y="2952177"/>
            <a:ext cx="91440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2239434" y="4864852"/>
            <a:ext cx="46651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100" kern="12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https://vlab.ncep.noaa.gov/web/geostationary-lightning-mapper/</a:t>
            </a:r>
            <a:endParaRPr lang="en-US" sz="11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486910"/>
            <a:ext cx="582887" cy="582887"/>
          </a:xfrm>
          <a:prstGeom prst="rect">
            <a:avLst/>
          </a:prstGeom>
        </p:spPr>
      </p:pic>
      <p:pic>
        <p:nvPicPr>
          <p:cNvPr id="17" name="Picture 2" descr="Cooperative Institute for Climate &amp; Satellites - Maryland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887" y="4324350"/>
            <a:ext cx="838200" cy="45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SPoRT Logo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087" y="4836434"/>
            <a:ext cx="1143000" cy="23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888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549275" y="80682"/>
            <a:ext cx="8042276" cy="100271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accent1"/>
              </a:buClr>
              <a:buFont typeface="Source Sans Pro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549275" y="1200151"/>
            <a:ext cx="8042276" cy="32575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9250" marR="0" lvl="0" indent="-181610" algn="l" rtl="0">
              <a:spcBef>
                <a:spcPts val="20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marR="0" lvl="1" indent="-189230" algn="l" rtl="0">
              <a:spcBef>
                <a:spcPts val="600"/>
              </a:spcBef>
              <a:buClr>
                <a:srgbClr val="205C77"/>
              </a:buClr>
              <a:buSzPct val="11000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68375" marR="0" lvl="2" indent="-142875" algn="l" rtl="0">
              <a:spcBef>
                <a:spcPts val="6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63650" marR="0" lvl="3" indent="-172719" algn="l" rtl="0">
              <a:spcBef>
                <a:spcPts val="600"/>
              </a:spcBef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546225" marR="0" lvl="4" indent="-163194" algn="l" rtl="0">
              <a:spcBef>
                <a:spcPts val="60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828800" marR="0" lvl="5" indent="-166370" algn="l" rtl="0">
              <a:spcBef>
                <a:spcPts val="360"/>
              </a:spcBef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117725" marR="0" lvl="6" indent="-163195" algn="l" rtl="0">
              <a:spcBef>
                <a:spcPts val="36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398713" marR="0" lvl="7" indent="-164783" algn="l" rtl="0">
              <a:spcBef>
                <a:spcPts val="360"/>
              </a:spcBef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689225" marR="0" lvl="8" indent="-163195" algn="l" rtl="0">
              <a:spcBef>
                <a:spcPts val="36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5629835" y="470675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264459" y="4706751"/>
            <a:ext cx="4840941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7897906" y="4706751"/>
            <a:ext cx="990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</p:sldLayoutIdLst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0E2E1A0-FBF6-BE43-948C-9D12049AB30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386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gif"/><Relationship Id="rId7" Type="http://schemas.openxmlformats.org/officeDocument/2006/relationships/image" Target="../media/image14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ed.ucar.edu/satmet/goesr_faculty_recordings/glm_lightning/" TargetMode="External"/><Relationship Id="rId2" Type="http://schemas.openxmlformats.org/officeDocument/2006/relationships/hyperlink" Target="https://vlab.ncep.noaa.gov/web/geostationary-lightning-mapper/home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eather.msfc.nasa.gov/sport/" TargetMode="External"/><Relationship Id="rId4" Type="http://schemas.openxmlformats.org/officeDocument/2006/relationships/hyperlink" Target="http://lightning.umd.ed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3056511"/>
            <a:ext cx="7696200" cy="1191639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Geostationary Lightning Mapper (GLM) Quick Brief: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GLM Data Quality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30" y="-27865"/>
            <a:ext cx="2451170" cy="138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1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83349"/>
          </a:xfrm>
        </p:spPr>
        <p:txBody>
          <a:bodyPr/>
          <a:lstStyle/>
          <a:p>
            <a:r>
              <a:rPr lang="en-US" sz="4200" b="1" dirty="0" smtClean="0">
                <a:latin typeface="Calibri" panose="020F0502020204030204" pitchFamily="34" charset="0"/>
              </a:rPr>
              <a:t>Geostationary Lightning Mapper</a:t>
            </a:r>
            <a:endParaRPr lang="en-US" sz="4200" b="1" dirty="0">
              <a:latin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42950"/>
            <a:ext cx="5638800" cy="26670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The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GLM is a new instrument undergoing extensive calibration and validation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The GOES team worked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alongside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the instrument vendor to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reach beta (June 2017) and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provisional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(January 2018) maturity status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All known issues are being worked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in preparation for the full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validation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review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Slide Number Placeholder 23"/>
          <p:cNvSpPr>
            <a:spLocks noGrp="1"/>
          </p:cNvSpPr>
          <p:nvPr>
            <p:ph type="sldNum" idx="12"/>
          </p:nvPr>
        </p:nvSpPr>
        <p:spPr>
          <a:xfrm>
            <a:off x="7799294" y="4869657"/>
            <a:ext cx="1268506" cy="273844"/>
          </a:xfrm>
        </p:spPr>
        <p:txBody>
          <a:bodyPr/>
          <a:lstStyle/>
          <a:p>
            <a:pPr algn="r">
              <a:buSzPct val="25000"/>
            </a:pPr>
            <a:r>
              <a:rPr lang="en-US" dirty="0" smtClean="0">
                <a:latin typeface="Source Sans Pro"/>
                <a:ea typeface="Source Sans Pro"/>
                <a:cs typeface="Source Sans Pro"/>
                <a:sym typeface="Source Sans Pro"/>
              </a:rPr>
              <a:t>Slide </a:t>
            </a:r>
            <a:fld id="{00000000-1234-1234-1234-123412341234}" type="slidenum">
              <a:rPr lang="en-US" smtClean="0">
                <a:latin typeface="Source Sans Pro"/>
                <a:ea typeface="Source Sans Pro"/>
                <a:cs typeface="Source Sans Pro"/>
                <a:sym typeface="Source Sans Pro"/>
              </a:rPr>
              <a:pPr algn="r">
                <a:buSzPct val="25000"/>
              </a:pPr>
              <a:t>2</a:t>
            </a:fld>
            <a:r>
              <a:rPr lang="en-US" dirty="0" smtClean="0">
                <a:latin typeface="Source Sans Pro"/>
                <a:ea typeface="Source Sans Pro"/>
                <a:cs typeface="Source Sans Pro"/>
                <a:sym typeface="Source Sans Pro"/>
              </a:rPr>
              <a:t> of 9</a:t>
            </a:r>
            <a:endParaRPr lang="en-US" dirty="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266883"/>
              </p:ext>
            </p:extLst>
          </p:nvPr>
        </p:nvGraphicFramePr>
        <p:xfrm>
          <a:off x="5859587" y="819150"/>
          <a:ext cx="3193911" cy="3291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3911"/>
              </a:tblGrid>
              <a:tr h="37407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Performance Requirements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374073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Calibri" panose="020F0502020204030204" pitchFamily="34" charset="0"/>
                        </a:rPr>
                        <a:t>Full disk coverage</a:t>
                      </a:r>
                    </a:p>
                  </a:txBody>
                  <a:tcPr anchor="ctr"/>
                </a:tc>
              </a:tr>
              <a:tr h="63592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Calibri" panose="020F0502020204030204" pitchFamily="34" charset="0"/>
                        </a:rPr>
                        <a:t>Detection efficiency &gt; 70%, averaged over full disk and 24 h</a:t>
                      </a:r>
                    </a:p>
                  </a:txBody>
                  <a:tcPr anchor="ctr"/>
                </a:tc>
              </a:tr>
              <a:tr h="63592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Calibri" panose="020F0502020204030204" pitchFamily="34" charset="0"/>
                        </a:rPr>
                        <a:t>Flash false alarm rate shall be less than 5%, averaged over 24 hours</a:t>
                      </a:r>
                    </a:p>
                  </a:txBody>
                  <a:tcPr anchor="ctr"/>
                </a:tc>
              </a:tr>
              <a:tr h="63592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Calibri" panose="020F0502020204030204" pitchFamily="34" charset="0"/>
                        </a:rPr>
                        <a:t>Navigation error within ±112 </a:t>
                      </a:r>
                      <a:r>
                        <a:rPr lang="en-US" sz="1600" b="1" dirty="0" err="1" smtClean="0">
                          <a:latin typeface="Calibri" panose="020F0502020204030204" pitchFamily="34" charset="0"/>
                        </a:rPr>
                        <a:t>microradians</a:t>
                      </a:r>
                      <a:r>
                        <a:rPr lang="en-US" sz="1600" b="1" dirty="0" smtClean="0">
                          <a:latin typeface="Calibri" panose="020F0502020204030204" pitchFamily="34" charset="0"/>
                        </a:rPr>
                        <a:t> (~1/2 pixel or ~4 km)</a:t>
                      </a:r>
                    </a:p>
                  </a:txBody>
                  <a:tcPr anchor="ctr"/>
                </a:tc>
              </a:tr>
              <a:tr h="6359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alibri" panose="020F0502020204030204" pitchFamily="34" charset="0"/>
                        </a:rPr>
                        <a:t>Dynamic range greater than 100 at all times everywhere in FOV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026" name="Picture 2" descr="C:\Users\rudlosky.AD\Desktop\NESDIS\Projects\GOESR_GLM\Training\GLM_Virtual_Training\Imagery\DataQuality\preprocessed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84294"/>
            <a:ext cx="1864987" cy="158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rudlosky.AD\Desktop\NESDIS\Projects\GOESR_GLM\Training\GLM_Virtual_Training\Imagery\NewOverviewMa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063" y="3187225"/>
            <a:ext cx="2446337" cy="188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2194331" y="4933950"/>
            <a:ext cx="609600" cy="0"/>
          </a:xfrm>
          <a:prstGeom prst="straightConnector1">
            <a:avLst/>
          </a:prstGeom>
          <a:ln w="25400"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257800" y="4291441"/>
            <a:ext cx="3352800" cy="554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All four GLM flight models will go through the same maturity review process</a:t>
            </a:r>
          </a:p>
        </p:txBody>
      </p:sp>
    </p:spTree>
    <p:extLst>
      <p:ext uri="{BB962C8B-B14F-4D97-AF65-F5344CB8AC3E}">
        <p14:creationId xmlns:p14="http://schemas.microsoft.com/office/powerpoint/2010/main" val="392949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83349"/>
          </a:xfrm>
        </p:spPr>
        <p:txBody>
          <a:bodyPr/>
          <a:lstStyle/>
          <a:p>
            <a:r>
              <a:rPr lang="en-US" sz="4200" b="1" dirty="0" smtClean="0">
                <a:latin typeface="Calibri" panose="020F0502020204030204" pitchFamily="34" charset="0"/>
              </a:rPr>
              <a:t>Pixel Geometry / Location Accuracy</a:t>
            </a:r>
            <a:endParaRPr lang="en-US" sz="4200" b="1" dirty="0">
              <a:latin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42950"/>
            <a:ext cx="5181600" cy="41910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GLM is a variable pitch CCD array with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56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sub arrays and 1372 x 1300 pixels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Variable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pitch reduces the growth of GLM pixel footprints away from nadir, but the pixel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size, shape, and orientation still vary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Gridded GLM products have a similar parallax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effect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to the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ABI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Parallax results in the gridded GLM products appearing shifted away from nadir 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Near the limbs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</a:rPr>
              <a:t>, where the parallax is most pronounced, </a:t>
            </a:r>
            <a:r>
              <a:rPr lang="en-US" sz="1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GLM observations of side-cloud illumination partially counteract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</a:rPr>
              <a:t>the parallax by shifting the GLM </a:t>
            </a:r>
            <a:r>
              <a:rPr lang="en-US" sz="1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towards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</a:rPr>
              <a:t>nadir</a:t>
            </a:r>
            <a:endParaRPr lang="en-US" sz="18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Slide Number Placeholder 23"/>
          <p:cNvSpPr>
            <a:spLocks noGrp="1"/>
          </p:cNvSpPr>
          <p:nvPr>
            <p:ph type="sldNum" idx="12"/>
          </p:nvPr>
        </p:nvSpPr>
        <p:spPr>
          <a:xfrm>
            <a:off x="7799294" y="4869657"/>
            <a:ext cx="1268506" cy="273844"/>
          </a:xfrm>
        </p:spPr>
        <p:txBody>
          <a:bodyPr/>
          <a:lstStyle/>
          <a:p>
            <a:pPr algn="r">
              <a:buSzPct val="25000"/>
            </a:pPr>
            <a:r>
              <a:rPr lang="en-US" dirty="0" smtClean="0">
                <a:latin typeface="Source Sans Pro"/>
                <a:ea typeface="Source Sans Pro"/>
                <a:cs typeface="Source Sans Pro"/>
                <a:sym typeface="Source Sans Pro"/>
              </a:rPr>
              <a:t>Slide </a:t>
            </a:r>
            <a:fld id="{00000000-1234-1234-1234-123412341234}" type="slidenum">
              <a:rPr lang="en-US" smtClean="0">
                <a:latin typeface="Source Sans Pro"/>
                <a:ea typeface="Source Sans Pro"/>
                <a:cs typeface="Source Sans Pro"/>
                <a:sym typeface="Source Sans Pro"/>
              </a:rPr>
              <a:pPr algn="r">
                <a:buSzPct val="25000"/>
              </a:pPr>
              <a:t>3</a:t>
            </a:fld>
            <a:r>
              <a:rPr lang="en-US" dirty="0" smtClean="0">
                <a:latin typeface="Source Sans Pro"/>
                <a:ea typeface="Source Sans Pro"/>
                <a:cs typeface="Source Sans Pro"/>
                <a:sym typeface="Source Sans Pro"/>
              </a:rPr>
              <a:t> of 9</a:t>
            </a:r>
            <a:endParaRPr lang="en-US" dirty="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0" y="3562350"/>
            <a:ext cx="3810000" cy="278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100" b="1" dirty="0" smtClean="0">
                <a:solidFill>
                  <a:schemeClr val="tx1"/>
                </a:solidFill>
              </a:rPr>
              <a:t>GLM, NLDN, and base reflectivity over Pennsylvania</a:t>
            </a:r>
          </a:p>
        </p:txBody>
      </p:sp>
      <p:pic>
        <p:nvPicPr>
          <p:cNvPr id="1026" name="Picture 2" descr="C:\Users\rudlosky.AD\Desktop\NESDIS\Projects\GOESR_GLM\Training\GLM_Virtual_Training\Imagery\May2018\offset\offset0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818639"/>
            <a:ext cx="1099436" cy="101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udlosky.AD\Desktop\NESDIS\Projects\GOESR_GLM\Training\GLM_Virtual_Training\Imagery\May2018\offset\offset0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818639"/>
            <a:ext cx="1080865" cy="101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rudlosky.AD\Desktop\NESDIS\Projects\GOESR_GLM\Training\GLM_Virtual_Training\Imagery\May2018\offset\offset0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599" y="3818639"/>
            <a:ext cx="1091627" cy="101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rudlosky.AD\Desktop\NESDIS\Projects\GOESR_GLM\Training\GLM_Virtual_Training\Imagery\May2018\AGLMandVizMay-2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430" y="2462728"/>
            <a:ext cx="1797751" cy="102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rudlosky.AD\Desktop\NESDIS\Projects\GOESR_GLM\Training\GLM_Virtual_Training\Imagery\May2018\AGLMandVizMay-23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051" y="2462729"/>
            <a:ext cx="1797749" cy="102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rudlosky.AD\Desktop\NESDIS\Projects\GOESR_GLM\Training\GLM_Virtual_Training\Imagery\May2018\offset\viewing0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430" y="891315"/>
            <a:ext cx="1451833" cy="145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rudlosky.AD\Desktop\NESDIS\Projects\GOESR_GLM\Training\GLM_Virtual_Training\Imagery\May2018\offset\viewing0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168" y="891318"/>
            <a:ext cx="1451832" cy="145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06959" y="850392"/>
            <a:ext cx="1375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Five GLM pixels south of Cuba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12671" y="944216"/>
            <a:ext cx="831329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tx1"/>
                </a:solidFill>
                <a:latin typeface="+mj-lt"/>
              </a:rPr>
              <a:t>Five GLM pixels on the boarder of Montana and Canada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23879" y="2446772"/>
            <a:ext cx="869751" cy="625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GLM well matched with ABI</a:t>
            </a:r>
          </a:p>
        </p:txBody>
      </p:sp>
      <p:sp>
        <p:nvSpPr>
          <p:cNvPr id="4" name="Oval 3"/>
          <p:cNvSpPr/>
          <p:nvPr/>
        </p:nvSpPr>
        <p:spPr>
          <a:xfrm>
            <a:off x="5971032" y="4425696"/>
            <a:ext cx="152400" cy="15240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178040" y="4476750"/>
            <a:ext cx="152400" cy="15240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366760" y="4416552"/>
            <a:ext cx="152400" cy="152400"/>
          </a:xfrm>
          <a:prstGeom prst="ellipse">
            <a:avLst/>
          </a:prstGeom>
          <a:noFill/>
          <a:ln w="222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5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83349"/>
          </a:xfrm>
        </p:spPr>
        <p:txBody>
          <a:bodyPr/>
          <a:lstStyle/>
          <a:p>
            <a:r>
              <a:rPr lang="en-US" sz="4200" b="1" dirty="0" smtClean="0">
                <a:latin typeface="Calibri" panose="020F0502020204030204" pitchFamily="34" charset="0"/>
              </a:rPr>
              <a:t>Geospatial Considerations</a:t>
            </a:r>
            <a:endParaRPr lang="en-US" sz="4200" b="1" dirty="0">
              <a:latin typeface="Calibri" panose="020F0502020204030204" pitchFamily="34" charset="0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228600" y="742950"/>
            <a:ext cx="3429000" cy="3086100"/>
          </a:xfrm>
        </p:spPr>
        <p:txBody>
          <a:bodyPr/>
          <a:lstStyle/>
          <a:p>
            <a:pPr lvl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Parallax 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results in the gridded GLM products appearing shifted away from </a:t>
            </a: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nadir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Plot depicts the 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d</a:t>
            </a: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irection 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vector and peak distance offset that must be applied for the GLM to match the </a:t>
            </a: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ground-based networks</a:t>
            </a:r>
            <a:endParaRPr lang="en-US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endParaRPr lang="en-US" sz="20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Slide Number Placeholder 23"/>
          <p:cNvSpPr>
            <a:spLocks noGrp="1"/>
          </p:cNvSpPr>
          <p:nvPr>
            <p:ph type="sldNum" idx="12"/>
          </p:nvPr>
        </p:nvSpPr>
        <p:spPr>
          <a:xfrm>
            <a:off x="7799294" y="4869657"/>
            <a:ext cx="1268506" cy="273844"/>
          </a:xfrm>
        </p:spPr>
        <p:txBody>
          <a:bodyPr/>
          <a:lstStyle/>
          <a:p>
            <a:pPr algn="r">
              <a:buSzPct val="25000"/>
            </a:pPr>
            <a:r>
              <a:rPr lang="en-US" dirty="0" smtClean="0">
                <a:latin typeface="Source Sans Pro"/>
                <a:ea typeface="Source Sans Pro"/>
                <a:cs typeface="Source Sans Pro"/>
                <a:sym typeface="Source Sans Pro"/>
              </a:rPr>
              <a:t>Slide </a:t>
            </a:r>
            <a:fld id="{00000000-1234-1234-1234-123412341234}" type="slidenum">
              <a:rPr lang="en-US" smtClean="0">
                <a:latin typeface="Source Sans Pro"/>
                <a:ea typeface="Source Sans Pro"/>
                <a:cs typeface="Source Sans Pro"/>
                <a:sym typeface="Source Sans Pro"/>
              </a:rPr>
              <a:pPr algn="r">
                <a:buSzPct val="25000"/>
              </a:pPr>
              <a:t>4</a:t>
            </a:fld>
            <a:r>
              <a:rPr lang="en-US" dirty="0" smtClean="0">
                <a:latin typeface="Source Sans Pro"/>
                <a:ea typeface="Source Sans Pro"/>
                <a:cs typeface="Source Sans Pro"/>
                <a:sym typeface="Source Sans Pro"/>
              </a:rPr>
              <a:t> of 9</a:t>
            </a:r>
            <a:endParaRPr lang="en-US" dirty="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026" name="Picture 2" descr="C:\Users\rudlosky.AD\Desktop\NESDIS\Projects\GOESR_GLM\Training\GLM_Virtual_Training\Imagery\DataQuality\GLM16_geodetic_vectors_20180201_201804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19150"/>
            <a:ext cx="5376862" cy="29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05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83349"/>
          </a:xfrm>
        </p:spPr>
        <p:txBody>
          <a:bodyPr/>
          <a:lstStyle/>
          <a:p>
            <a:r>
              <a:rPr lang="en-US" sz="4200" b="1" dirty="0" smtClean="0">
                <a:latin typeface="Calibri" panose="020F0502020204030204" pitchFamily="34" charset="0"/>
              </a:rPr>
              <a:t>GLM Sensitivity and False Events</a:t>
            </a:r>
            <a:endParaRPr lang="en-US" sz="4200" b="1" dirty="0">
              <a:latin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42950"/>
            <a:ext cx="5715000" cy="4038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GLM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seeks to maximize detection efficiency while minimizing the false alarm rate </a:t>
            </a:r>
            <a:endParaRPr lang="en-US" sz="20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False alarm rate is the number of false flash detections divided by the average true flash rate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Each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subarray is independently tuned to optimize the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dynamic range and sensitivity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Real Time Event Processors (RTEPS)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are like  lawn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mowers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</a:rPr>
              <a:t>Blade too high = low sensitivity to dim lightning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</a:rPr>
              <a:t>Blade too low = </a:t>
            </a:r>
            <a:r>
              <a:rPr lang="en-US" sz="1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flood downlink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</a:rPr>
              <a:t>with false events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</a:rPr>
              <a:t>56 channels * 32 BG levels = 1792 thresholds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endParaRPr lang="en-US" sz="18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Slide Number Placeholder 23"/>
          <p:cNvSpPr>
            <a:spLocks noGrp="1"/>
          </p:cNvSpPr>
          <p:nvPr>
            <p:ph type="sldNum" idx="12"/>
          </p:nvPr>
        </p:nvSpPr>
        <p:spPr>
          <a:xfrm>
            <a:off x="7799294" y="4869657"/>
            <a:ext cx="1268506" cy="273844"/>
          </a:xfrm>
        </p:spPr>
        <p:txBody>
          <a:bodyPr/>
          <a:lstStyle/>
          <a:p>
            <a:pPr algn="r">
              <a:buSzPct val="25000"/>
            </a:pPr>
            <a:r>
              <a:rPr lang="en-US" dirty="0" smtClean="0">
                <a:latin typeface="Source Sans Pro"/>
                <a:ea typeface="Source Sans Pro"/>
                <a:cs typeface="Source Sans Pro"/>
                <a:sym typeface="Source Sans Pro"/>
              </a:rPr>
              <a:t>Slide </a:t>
            </a:r>
            <a:fld id="{00000000-1234-1234-1234-123412341234}" type="slidenum">
              <a:rPr lang="en-US" smtClean="0">
                <a:latin typeface="Source Sans Pro"/>
                <a:ea typeface="Source Sans Pro"/>
                <a:cs typeface="Source Sans Pro"/>
                <a:sym typeface="Source Sans Pro"/>
              </a:rPr>
              <a:pPr algn="r">
                <a:buSzPct val="25000"/>
              </a:pPr>
              <a:t>5</a:t>
            </a:fld>
            <a:r>
              <a:rPr lang="en-US" dirty="0" smtClean="0">
                <a:latin typeface="Source Sans Pro"/>
                <a:ea typeface="Source Sans Pro"/>
                <a:cs typeface="Source Sans Pro"/>
                <a:sym typeface="Source Sans Pro"/>
              </a:rPr>
              <a:t> of 9</a:t>
            </a:r>
            <a:endParaRPr lang="en-US" dirty="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050" name="Picture 2" descr="C:\Users\rudlosky.AD\Desktop\NESDIS\Projects\GOESR_GLM\Training\GLM_Virtual_Training\Imagery\DataQuality\DynamicRan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099" y="935149"/>
            <a:ext cx="3273722" cy="285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19800" y="3867150"/>
            <a:ext cx="29466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GLM is a variable pitch CCD array with 56 sub arrays and 1372 x 1300 pixels</a:t>
            </a:r>
          </a:p>
        </p:txBody>
      </p:sp>
    </p:spTree>
    <p:extLst>
      <p:ext uri="{BB962C8B-B14F-4D97-AF65-F5344CB8AC3E}">
        <p14:creationId xmlns:p14="http://schemas.microsoft.com/office/powerpoint/2010/main" val="64583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C:\Users\rudlosky.AD\Desktop\NESDIS\Projects\GOESR_GLM\Training\GLM_Virtual_Training\Imagery\DataQuality\SunriseGli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343150"/>
            <a:ext cx="2971800" cy="268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83349"/>
          </a:xfrm>
        </p:spPr>
        <p:txBody>
          <a:bodyPr/>
          <a:lstStyle/>
          <a:p>
            <a:r>
              <a:rPr lang="en-US" sz="4200" b="1" dirty="0" smtClean="0">
                <a:latin typeface="Calibri" panose="020F0502020204030204" pitchFamily="34" charset="0"/>
              </a:rPr>
              <a:t>False Events</a:t>
            </a:r>
            <a:endParaRPr lang="en-US" sz="4200" b="1" dirty="0">
              <a:latin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599" y="742951"/>
            <a:ext cx="6248401" cy="14478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Platform disturbances from momentum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adjust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maneuvers and instrument calibration scans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River/Lake/Ocean Glint –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Calm body of water and proper sun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angle (results in blooming artifact) 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Slide Number Placeholder 23"/>
          <p:cNvSpPr>
            <a:spLocks noGrp="1"/>
          </p:cNvSpPr>
          <p:nvPr>
            <p:ph type="sldNum" idx="12"/>
          </p:nvPr>
        </p:nvSpPr>
        <p:spPr>
          <a:xfrm>
            <a:off x="7799294" y="4869657"/>
            <a:ext cx="1268506" cy="273844"/>
          </a:xfrm>
        </p:spPr>
        <p:txBody>
          <a:bodyPr/>
          <a:lstStyle/>
          <a:p>
            <a:pPr algn="r">
              <a:buSzPct val="25000"/>
            </a:pPr>
            <a:r>
              <a:rPr lang="en-US" dirty="0" smtClean="0">
                <a:latin typeface="Source Sans Pro"/>
                <a:ea typeface="Source Sans Pro"/>
                <a:cs typeface="Source Sans Pro"/>
                <a:sym typeface="Source Sans Pro"/>
              </a:rPr>
              <a:t>Slide </a:t>
            </a:r>
            <a:fld id="{00000000-1234-1234-1234-123412341234}" type="slidenum">
              <a:rPr lang="en-US" smtClean="0">
                <a:latin typeface="Source Sans Pro"/>
                <a:ea typeface="Source Sans Pro"/>
                <a:cs typeface="Source Sans Pro"/>
                <a:sym typeface="Source Sans Pro"/>
              </a:rPr>
              <a:pPr algn="r">
                <a:buSzPct val="25000"/>
              </a:pPr>
              <a:t>6</a:t>
            </a:fld>
            <a:r>
              <a:rPr lang="en-US" dirty="0" smtClean="0">
                <a:latin typeface="Source Sans Pro"/>
                <a:ea typeface="Source Sans Pro"/>
                <a:cs typeface="Source Sans Pro"/>
                <a:sym typeface="Source Sans Pro"/>
              </a:rPr>
              <a:t> of 9</a:t>
            </a:r>
            <a:endParaRPr lang="en-US" dirty="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098" name="Picture 2" descr="C:\Users\rudlosky.AD\Desktop\NESDIS\Projects\GOESR_GLM\Training\GLM_Virtual_Training\Imagery\DataQuality\GLMerrorexampl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59075"/>
            <a:ext cx="2624342" cy="445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6200" y="2343150"/>
            <a:ext cx="3429000" cy="2715399"/>
            <a:chOff x="76200" y="2441448"/>
            <a:chExt cx="3429000" cy="2715399"/>
          </a:xfrm>
        </p:grpSpPr>
        <p:pic>
          <p:nvPicPr>
            <p:cNvPr id="4099" name="Picture 3" descr="C:\Users\rudlosky.AD\Desktop\NESDIS\Projects\GOESR_GLM\Training\GLM_Virtual_Training\Imagery\DataQuality\riverglint00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1" y="2441448"/>
              <a:ext cx="3352799" cy="874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C:\Users\rudlosky.AD\Desktop\NESDIS\Projects\GOESR_GLM\Training\GLM_Virtual_Training\Imagery\DataQuality\riverglint003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1" y="3333750"/>
              <a:ext cx="3352799" cy="874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1" name="Picture 5" descr="C:\Users\rudlosky.AD\Desktop\NESDIS\Projects\GOESR_GLM\Training\GLM_Virtual_Training\Imagery\DataQuality\riverglint004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1" y="4233672"/>
              <a:ext cx="3352799" cy="873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295400" y="2447151"/>
              <a:ext cx="21084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bg1"/>
                  </a:solidFill>
                </a:rPr>
                <a:t>15-16 UTC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46883" y="4879848"/>
              <a:ext cx="9583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bg1"/>
                  </a:solidFill>
                </a:rPr>
                <a:t>Venezuela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6200" y="4879848"/>
              <a:ext cx="9583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bg1"/>
                  </a:solidFill>
                </a:rPr>
                <a:t>Columbia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11687" y="3333750"/>
              <a:ext cx="21084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bg1"/>
                  </a:solidFill>
                </a:rPr>
                <a:t>16-17 UTC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300689" y="4248150"/>
              <a:ext cx="21084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bg1"/>
                  </a:solidFill>
                </a:rPr>
                <a:t>17-18 UTC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6200" y="2343150"/>
            <a:ext cx="21084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May 2018</a:t>
            </a:r>
          </a:p>
        </p:txBody>
      </p:sp>
    </p:spTree>
    <p:extLst>
      <p:ext uri="{BB962C8B-B14F-4D97-AF65-F5344CB8AC3E}">
        <p14:creationId xmlns:p14="http://schemas.microsoft.com/office/powerpoint/2010/main" val="32411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83349"/>
          </a:xfrm>
        </p:spPr>
        <p:txBody>
          <a:bodyPr/>
          <a:lstStyle/>
          <a:p>
            <a:r>
              <a:rPr lang="en-US" sz="4200" b="1" dirty="0" smtClean="0">
                <a:latin typeface="Calibri" panose="020F0502020204030204" pitchFamily="34" charset="0"/>
              </a:rPr>
              <a:t>False Events</a:t>
            </a:r>
            <a:endParaRPr lang="en-US" sz="4200" b="1" dirty="0">
              <a:latin typeface="Calibri" panose="020F0502020204030204" pitchFamily="34" charset="0"/>
            </a:endParaRPr>
          </a:p>
        </p:txBody>
      </p:sp>
      <p:sp>
        <p:nvSpPr>
          <p:cNvPr id="9" name="Slide Number Placeholder 23"/>
          <p:cNvSpPr>
            <a:spLocks noGrp="1"/>
          </p:cNvSpPr>
          <p:nvPr>
            <p:ph type="sldNum" idx="12"/>
          </p:nvPr>
        </p:nvSpPr>
        <p:spPr>
          <a:xfrm>
            <a:off x="7799294" y="4869657"/>
            <a:ext cx="1268506" cy="273844"/>
          </a:xfrm>
        </p:spPr>
        <p:txBody>
          <a:bodyPr/>
          <a:lstStyle/>
          <a:p>
            <a:pPr algn="r">
              <a:buSzPct val="25000"/>
            </a:pPr>
            <a:r>
              <a:rPr lang="en-US" dirty="0" smtClean="0">
                <a:latin typeface="Source Sans Pro"/>
                <a:ea typeface="Source Sans Pro"/>
                <a:cs typeface="Source Sans Pro"/>
                <a:sym typeface="Source Sans Pro"/>
              </a:rPr>
              <a:t>Slide </a:t>
            </a:r>
            <a:fld id="{00000000-1234-1234-1234-123412341234}" type="slidenum">
              <a:rPr lang="en-US" smtClean="0">
                <a:latin typeface="Source Sans Pro"/>
                <a:ea typeface="Source Sans Pro"/>
                <a:cs typeface="Source Sans Pro"/>
                <a:sym typeface="Source Sans Pro"/>
              </a:rPr>
              <a:pPr algn="r">
                <a:buSzPct val="25000"/>
              </a:pPr>
              <a:t>7</a:t>
            </a:fld>
            <a:r>
              <a:rPr lang="en-US" dirty="0" smtClean="0">
                <a:latin typeface="Source Sans Pro"/>
                <a:ea typeface="Source Sans Pro"/>
                <a:cs typeface="Source Sans Pro"/>
                <a:sym typeface="Source Sans Pro"/>
              </a:rPr>
              <a:t> of 9</a:t>
            </a:r>
            <a:endParaRPr lang="en-US" dirty="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" name="Text Placeholder 2"/>
          <p:cNvSpPr txBox="1">
            <a:spLocks/>
          </p:cNvSpPr>
          <p:nvPr/>
        </p:nvSpPr>
        <p:spPr>
          <a:xfrm>
            <a:off x="228600" y="742950"/>
            <a:ext cx="5105400" cy="241717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9250" marR="0" lvl="0" indent="-18161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marR="0" lvl="1" indent="-1892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SzPct val="11000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68375" marR="0" lvl="2" indent="-1428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63650" marR="0" lvl="3" indent="-17271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546225" marR="0" lvl="4" indent="-16319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828800" marR="0" lvl="5" indent="-16637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117725" marR="0" lvl="6" indent="-16319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398713" marR="0" lvl="7" indent="-16478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689225" marR="0" lvl="8" indent="-16319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spcBef>
                <a:spcPts val="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False events at the edge of subarrays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Overshoot at RTEP boundaries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Threshold to noise ratio drops (sensitivity increases) when bright clouds persist over RTEP boundaries</a:t>
            </a:r>
          </a:p>
          <a:p>
            <a:pPr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Solar intrusion during eclipse season</a:t>
            </a:r>
          </a:p>
          <a:p>
            <a:pPr marL="631825" lvl="2" indent="-181610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</a:rPr>
              <a:t>Blooming filter awaiting </a:t>
            </a:r>
            <a:r>
              <a:rPr lang="en-US" sz="1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implementation</a:t>
            </a:r>
            <a:endParaRPr lang="en-US" sz="20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0" name="Picture 2" descr="C:\Users\rudlosky.AD\Desktop\NESDIS\Projects\GOESR_GLM\Training\GLM_Virtual_Training\Imagery\DataQuality\falseflashe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819150"/>
            <a:ext cx="3889474" cy="225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rudlosky.AD\Desktop\NESDIS\Projects\GOESR_GLM\Training\GLM_Virtual_Training\Imagery\DataQuality\eclipse004cro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344" y="3128712"/>
            <a:ext cx="1385128" cy="128414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rudlosky.AD\Desktop\NESDIS\Projects\GOESR_GLM\Training\GLM_Virtual_Training\Imagery\DataQuality\eclipse001crop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946" y="3128712"/>
            <a:ext cx="1385128" cy="128414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rudlosky.AD\Desktop\NESDIS\Projects\GOESR_GLM\Training\GLM_Virtual_Training\Imagery\DataQuality\eclipse002crop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472" y="3128711"/>
            <a:ext cx="1385128" cy="128414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rudlosky.AD\Desktop\NESDIS\Projects\GOESR_GLM\Training\GLM_Virtual_Training\Imagery\DataQuality\eclipse003crop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072" y="3128712"/>
            <a:ext cx="1385128" cy="128414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581400" y="3125430"/>
            <a:ext cx="10542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5:00 UTC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965560" y="3125430"/>
            <a:ext cx="10542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5:15 UTC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37160" y="3132307"/>
            <a:ext cx="10542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5:30 UTC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708760" y="3122149"/>
            <a:ext cx="10542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5:45 UTC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17898" y="3181350"/>
            <a:ext cx="1739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20 February 2018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81600" y="895350"/>
            <a:ext cx="1739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Bahamas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81400" y="4027187"/>
            <a:ext cx="609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80° W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10000" y="3437751"/>
            <a:ext cx="609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40° 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78395" y="2327194"/>
            <a:ext cx="2129347" cy="625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050" dirty="0" smtClean="0">
                <a:solidFill>
                  <a:schemeClr val="bg1"/>
                </a:solidFill>
              </a:rPr>
              <a:t>This example will be </a:t>
            </a:r>
            <a:r>
              <a:rPr lang="en-US" sz="1050" u="sng" dirty="0" smtClean="0">
                <a:solidFill>
                  <a:schemeClr val="bg1"/>
                </a:solidFill>
              </a:rPr>
              <a:t>improved</a:t>
            </a:r>
            <a:r>
              <a:rPr lang="en-US" sz="1050" dirty="0" smtClean="0">
                <a:solidFill>
                  <a:schemeClr val="bg1"/>
                </a:solidFill>
              </a:rPr>
              <a:t> in the </a:t>
            </a:r>
            <a:r>
              <a:rPr lang="en-US" sz="1050" i="1" dirty="0" smtClean="0">
                <a:solidFill>
                  <a:schemeClr val="bg1"/>
                </a:solidFill>
              </a:rPr>
              <a:t>near term </a:t>
            </a:r>
            <a:r>
              <a:rPr lang="en-US" sz="1050" dirty="0" smtClean="0">
                <a:solidFill>
                  <a:schemeClr val="bg1"/>
                </a:solidFill>
              </a:rPr>
              <a:t>by updating RTEP thresholds (early fall 2018)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52952" y="4456051"/>
            <a:ext cx="5510048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00" dirty="0" smtClean="0">
                <a:solidFill>
                  <a:schemeClr val="tx1"/>
                </a:solidFill>
              </a:rPr>
              <a:t>Many sources of false events (and related data outages) will be </a:t>
            </a:r>
            <a:r>
              <a:rPr lang="en-US" sz="1200" u="sng" dirty="0" smtClean="0">
                <a:solidFill>
                  <a:schemeClr val="tx1"/>
                </a:solidFill>
              </a:rPr>
              <a:t>mitigated</a:t>
            </a:r>
            <a:r>
              <a:rPr lang="en-US" sz="1200" dirty="0" smtClean="0">
                <a:solidFill>
                  <a:schemeClr val="tx1"/>
                </a:solidFill>
              </a:rPr>
              <a:t> in the </a:t>
            </a:r>
            <a:r>
              <a:rPr lang="en-US" sz="1200" i="1" dirty="0" smtClean="0">
                <a:solidFill>
                  <a:schemeClr val="tx1"/>
                </a:solidFill>
              </a:rPr>
              <a:t>longer term </a:t>
            </a:r>
            <a:r>
              <a:rPr lang="en-US" sz="1200" dirty="0" smtClean="0">
                <a:solidFill>
                  <a:schemeClr val="tx1"/>
                </a:solidFill>
              </a:rPr>
              <a:t>by implementing a blooming filter and data quality product</a:t>
            </a:r>
          </a:p>
        </p:txBody>
      </p:sp>
      <p:sp>
        <p:nvSpPr>
          <p:cNvPr id="22" name="Text Placeholder 2"/>
          <p:cNvSpPr txBox="1">
            <a:spLocks/>
          </p:cNvSpPr>
          <p:nvPr/>
        </p:nvSpPr>
        <p:spPr>
          <a:xfrm>
            <a:off x="228600" y="3050174"/>
            <a:ext cx="3352800" cy="165517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9250" marR="0" lvl="0" indent="-18161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marR="0" lvl="1" indent="-1892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SzPct val="11000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68375" marR="0" lvl="2" indent="-1428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63650" marR="0" lvl="3" indent="-17271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546225" marR="0" lvl="4" indent="-16319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828800" marR="0" lvl="5" indent="-16637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117725" marR="0" lvl="6" indent="-16319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398713" marR="0" lvl="7" indent="-16478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689225" marR="0" lvl="8" indent="-16319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spcBef>
                <a:spcPts val="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The GLM is susceptible to brief outages driven by bursts of false events (short term fix planned for early fall 2018)</a:t>
            </a:r>
          </a:p>
        </p:txBody>
      </p:sp>
    </p:spTree>
    <p:extLst>
      <p:ext uri="{BB962C8B-B14F-4D97-AF65-F5344CB8AC3E}">
        <p14:creationId xmlns:p14="http://schemas.microsoft.com/office/powerpoint/2010/main" val="409774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83349"/>
          </a:xfrm>
        </p:spPr>
        <p:txBody>
          <a:bodyPr/>
          <a:lstStyle/>
          <a:p>
            <a:r>
              <a:rPr lang="en-US" sz="4200" b="1" dirty="0" smtClean="0">
                <a:latin typeface="Calibri" panose="020F0502020204030204" pitchFamily="34" charset="0"/>
              </a:rPr>
              <a:t>Mitigation Efforts</a:t>
            </a:r>
            <a:endParaRPr lang="en-US" sz="4200" b="1" dirty="0">
              <a:latin typeface="Calibri" panose="020F0502020204030204" pitchFamily="34" charset="0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228600" y="742950"/>
            <a:ext cx="8686800" cy="41148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The GOES ground system (GS) produces the Level 2 GLM data, GS updates are provided as periodic software patches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Two most notable planned updates are the blooming filter and the L1b overshoot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&amp;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second level threshold adjustments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The blooming filter quenches the rapid growth of artifacts associated with both sun glint and eclipse effects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The GOES team is working towards deploying a data quality product and gridded products from the GS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The gridded GLM products are being produced and provided via experimental channels (reliability/support will improve beginning fall 2018)</a:t>
            </a:r>
          </a:p>
        </p:txBody>
      </p:sp>
      <p:sp>
        <p:nvSpPr>
          <p:cNvPr id="11" name="Slide Number Placeholder 23"/>
          <p:cNvSpPr>
            <a:spLocks noGrp="1"/>
          </p:cNvSpPr>
          <p:nvPr>
            <p:ph type="sldNum" idx="12"/>
          </p:nvPr>
        </p:nvSpPr>
        <p:spPr>
          <a:xfrm>
            <a:off x="7799294" y="4869657"/>
            <a:ext cx="1268506" cy="273844"/>
          </a:xfrm>
        </p:spPr>
        <p:txBody>
          <a:bodyPr/>
          <a:lstStyle/>
          <a:p>
            <a:pPr algn="r">
              <a:buSzPct val="25000"/>
            </a:pPr>
            <a:r>
              <a:rPr lang="en-US" dirty="0" smtClean="0">
                <a:latin typeface="Source Sans Pro"/>
                <a:ea typeface="Source Sans Pro"/>
                <a:cs typeface="Source Sans Pro"/>
                <a:sym typeface="Source Sans Pro"/>
              </a:rPr>
              <a:t>Slide </a:t>
            </a:r>
            <a:fld id="{00000000-1234-1234-1234-123412341234}" type="slidenum">
              <a:rPr lang="en-US" smtClean="0">
                <a:latin typeface="Source Sans Pro"/>
                <a:ea typeface="Source Sans Pro"/>
                <a:cs typeface="Source Sans Pro"/>
                <a:sym typeface="Source Sans Pro"/>
              </a:rPr>
              <a:pPr algn="r">
                <a:buSzPct val="25000"/>
              </a:pPr>
              <a:t>8</a:t>
            </a:fld>
            <a:r>
              <a:rPr lang="en-US" dirty="0" smtClean="0">
                <a:latin typeface="Source Sans Pro"/>
                <a:ea typeface="Source Sans Pro"/>
                <a:cs typeface="Source Sans Pro"/>
                <a:sym typeface="Source Sans Pro"/>
              </a:rPr>
              <a:t> of 9</a:t>
            </a:r>
            <a:endParaRPr lang="en-US" dirty="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00079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13716"/>
            <a:ext cx="9144000" cy="683349"/>
          </a:xfrm>
        </p:spPr>
        <p:txBody>
          <a:bodyPr/>
          <a:lstStyle/>
          <a:p>
            <a:r>
              <a:rPr lang="en-US" sz="4200" b="1" dirty="0" smtClean="0">
                <a:latin typeface="Calibri" panose="020F0502020204030204" pitchFamily="34" charset="0"/>
              </a:rPr>
              <a:t>Summary</a:t>
            </a:r>
            <a:endParaRPr lang="en-US" sz="4200" b="1" dirty="0">
              <a:latin typeface="Calibri" panose="020F0502020204030204" pitchFamily="34" charset="0"/>
            </a:endParaRPr>
          </a:p>
        </p:txBody>
      </p:sp>
      <p:sp>
        <p:nvSpPr>
          <p:cNvPr id="6" name="Slide Number Placeholder 23"/>
          <p:cNvSpPr>
            <a:spLocks noGrp="1"/>
          </p:cNvSpPr>
          <p:nvPr>
            <p:ph type="sldNum" idx="12"/>
          </p:nvPr>
        </p:nvSpPr>
        <p:spPr>
          <a:xfrm>
            <a:off x="7799294" y="4869657"/>
            <a:ext cx="1268506" cy="273844"/>
          </a:xfrm>
        </p:spPr>
        <p:txBody>
          <a:bodyPr/>
          <a:lstStyle/>
          <a:p>
            <a:pPr algn="r">
              <a:buSzPct val="25000"/>
            </a:pPr>
            <a:r>
              <a:rPr lang="en-US" dirty="0" smtClean="0">
                <a:latin typeface="Source Sans Pro"/>
                <a:ea typeface="Source Sans Pro"/>
                <a:cs typeface="Source Sans Pro"/>
                <a:sym typeface="Source Sans Pro"/>
              </a:rPr>
              <a:t>Slide </a:t>
            </a:r>
            <a:fld id="{00000000-1234-1234-1234-123412341234}" type="slidenum">
              <a:rPr lang="en-US" smtClean="0">
                <a:latin typeface="Source Sans Pro"/>
                <a:ea typeface="Source Sans Pro"/>
                <a:cs typeface="Source Sans Pro"/>
                <a:sym typeface="Source Sans Pro"/>
              </a:rPr>
              <a:pPr algn="r">
                <a:buSzPct val="25000"/>
              </a:pPr>
              <a:t>9</a:t>
            </a:fld>
            <a:r>
              <a:rPr lang="en-US" dirty="0" smtClean="0">
                <a:latin typeface="Source Sans Pro"/>
                <a:ea typeface="Source Sans Pro"/>
                <a:cs typeface="Source Sans Pro"/>
                <a:sym typeface="Source Sans Pro"/>
              </a:rPr>
              <a:t> of </a:t>
            </a:r>
            <a:r>
              <a:rPr lang="en-US" dirty="0">
                <a:latin typeface="Source Sans Pro"/>
                <a:ea typeface="Source Sans Pro"/>
                <a:cs typeface="Source Sans Pro"/>
                <a:sym typeface="Source Sans Pro"/>
              </a:rPr>
              <a:t>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3839111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>
                <a:latin typeface="Calibri" panose="020F0502020204030204" pitchFamily="34" charset="0"/>
              </a:rPr>
              <a:t>Additional Information</a:t>
            </a:r>
            <a:r>
              <a:rPr lang="en-US" sz="1600" b="1" dirty="0" smtClean="0">
                <a:latin typeface="Calibri" panose="020F0502020204030204" pitchFamily="34" charset="0"/>
              </a:rPr>
              <a:t>:</a:t>
            </a:r>
          </a:p>
          <a:p>
            <a:r>
              <a:rPr lang="en-US" sz="1600" b="1" dirty="0" smtClean="0">
                <a:latin typeface="Calibri" panose="020F0502020204030204" pitchFamily="34" charset="0"/>
              </a:rPr>
              <a:t>GLM </a:t>
            </a:r>
            <a:r>
              <a:rPr lang="en-US" sz="1600" b="1" dirty="0" err="1" smtClean="0">
                <a:latin typeface="Calibri" panose="020F0502020204030204" pitchFamily="34" charset="0"/>
              </a:rPr>
              <a:t>VLab</a:t>
            </a:r>
            <a:r>
              <a:rPr lang="en-US" sz="1600" b="1" dirty="0" smtClean="0">
                <a:latin typeface="Calibri" panose="020F0502020204030204" pitchFamily="34" charset="0"/>
              </a:rPr>
              <a:t> Page </a:t>
            </a:r>
            <a:r>
              <a:rPr lang="en-US" sz="1600" dirty="0">
                <a:latin typeface="Calibri" panose="020F0502020204030204" pitchFamily="34" charset="0"/>
              </a:rPr>
              <a:t>(</a:t>
            </a:r>
            <a:r>
              <a:rPr lang="en-US" sz="1600" dirty="0">
                <a:latin typeface="Calibri" panose="020F0502020204030204" pitchFamily="34" charset="0"/>
                <a:hlinkClick r:id="rId2"/>
              </a:rPr>
              <a:t>https</a:t>
            </a:r>
            <a:r>
              <a:rPr lang="en-US" sz="1600">
                <a:latin typeface="Calibri" panose="020F0502020204030204" pitchFamily="34" charset="0"/>
                <a:hlinkClick r:id="rId2"/>
              </a:rPr>
              <a:t>://</a:t>
            </a:r>
            <a:r>
              <a:rPr lang="en-US" sz="1600" smtClean="0">
                <a:latin typeface="Calibri" panose="020F0502020204030204" pitchFamily="34" charset="0"/>
                <a:hlinkClick r:id="rId2"/>
              </a:rPr>
              <a:t>vlab.ncep.noaa.gov/web/geostationary-lightning-mapper/home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  <a:p>
            <a:r>
              <a:rPr lang="en-US" sz="1600" b="1" dirty="0" smtClean="0">
                <a:latin typeface="Calibri" panose="020F0502020204030204" pitchFamily="34" charset="0"/>
              </a:rPr>
              <a:t>Short Course 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 smtClean="0">
                <a:latin typeface="Calibri" panose="020F0502020204030204" pitchFamily="34" charset="0"/>
                <a:hlinkClick r:id="rId3"/>
              </a:rPr>
              <a:t>https</a:t>
            </a:r>
            <a:r>
              <a:rPr lang="en-US" sz="1600" dirty="0">
                <a:latin typeface="Calibri" panose="020F0502020204030204" pitchFamily="34" charset="0"/>
                <a:hlinkClick r:id="rId3"/>
              </a:rPr>
              <a:t>://</a:t>
            </a:r>
            <a:r>
              <a:rPr lang="en-US" sz="1600" dirty="0" smtClean="0">
                <a:latin typeface="Calibri" panose="020F0502020204030204" pitchFamily="34" charset="0"/>
                <a:hlinkClick r:id="rId3"/>
              </a:rPr>
              <a:t>www.meted.ucar.edu/satmet/goesr_faculty_recordings/glm_lightning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  <a:p>
            <a:pPr lvl="0"/>
            <a:r>
              <a:rPr lang="en-US" sz="1600" b="1" dirty="0">
                <a:latin typeface="Calibri" panose="020F0502020204030204" pitchFamily="34" charset="0"/>
              </a:rPr>
              <a:t>UMD </a:t>
            </a:r>
            <a:r>
              <a:rPr lang="en-US" sz="1600" b="1" dirty="0" smtClean="0">
                <a:latin typeface="Calibri" panose="020F0502020204030204" pitchFamily="34" charset="0"/>
              </a:rPr>
              <a:t>Website </a:t>
            </a:r>
            <a:r>
              <a:rPr lang="en-US" sz="1600" dirty="0">
                <a:latin typeface="Calibri" panose="020F0502020204030204" pitchFamily="34" charset="0"/>
              </a:rPr>
              <a:t>(</a:t>
            </a:r>
            <a:r>
              <a:rPr lang="en-US" sz="1600" dirty="0">
                <a:latin typeface="Calibri" panose="020F0502020204030204" pitchFamily="34" charset="0"/>
                <a:hlinkClick r:id="rId4"/>
              </a:rPr>
              <a:t>http://lightning.umd.edu</a:t>
            </a:r>
            <a:r>
              <a:rPr lang="en-US" sz="1600" dirty="0" smtClean="0">
                <a:latin typeface="Calibri" panose="020F0502020204030204" pitchFamily="34" charset="0"/>
                <a:hlinkClick r:id="rId4"/>
              </a:rPr>
              <a:t>/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</a:p>
          <a:p>
            <a:pPr lvl="0"/>
            <a:r>
              <a:rPr lang="en-US" sz="1600" b="1" dirty="0" smtClean="0">
                <a:latin typeface="Calibri" panose="020F0502020204030204" pitchFamily="34" charset="0"/>
              </a:rPr>
              <a:t>NASA </a:t>
            </a:r>
            <a:r>
              <a:rPr lang="en-US" sz="1600" b="1" dirty="0" err="1" smtClean="0">
                <a:latin typeface="Calibri" panose="020F0502020204030204" pitchFamily="34" charset="0"/>
              </a:rPr>
              <a:t>SPoRT</a:t>
            </a:r>
            <a:r>
              <a:rPr lang="en-US" sz="1600" b="1" dirty="0" smtClean="0"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>
                <a:latin typeface="Calibri" panose="020F0502020204030204" pitchFamily="34" charset="0"/>
                <a:hlinkClick r:id="rId5"/>
              </a:rPr>
              <a:t>https://weather.msfc.nasa.gov/sport</a:t>
            </a:r>
            <a:r>
              <a:rPr lang="en-US" sz="1600" dirty="0" smtClean="0">
                <a:latin typeface="Calibri" panose="020F0502020204030204" pitchFamily="34" charset="0"/>
                <a:hlinkClick r:id="rId5"/>
              </a:rPr>
              <a:t>/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228600" y="742950"/>
            <a:ext cx="8915400" cy="291465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All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known issues are being worked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in preparation for full validation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Similar parallax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effect as the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ABI, lessening location accuracy near limbs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Sources of false events (will be addressed by ground system updates)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False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events at the edge of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subarrays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River/Marsh/Ocean Glint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Space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craft maneuvers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– momentum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adjust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and instrument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calibration 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Solar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intrusion during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eclipse seasons (spring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and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fall)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Working to optimize the efficiency and accuracy of the gridded products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63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eeze">
  <a:themeElements>
    <a:clrScheme name="Breeze">
      <a:dk1>
        <a:srgbClr val="000000"/>
      </a:dk1>
      <a:lt1>
        <a:srgbClr val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4746</TotalTime>
  <Words>789</Words>
  <Application>Microsoft Office PowerPoint</Application>
  <PresentationFormat>On-screen Show (16:9)</PresentationFormat>
  <Paragraphs>90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Noto Sans Symbols</vt:lpstr>
      <vt:lpstr>Calibri</vt:lpstr>
      <vt:lpstr>Wingdings</vt:lpstr>
      <vt:lpstr>Source Sans Pro</vt:lpstr>
      <vt:lpstr>Breeze</vt:lpstr>
      <vt:lpstr>Office Theme</vt:lpstr>
      <vt:lpstr>Geostationary Lightning Mapper (GLM) Quick Brief: GLM Data Quality</vt:lpstr>
      <vt:lpstr>Geostationary Lightning Mapper</vt:lpstr>
      <vt:lpstr>Pixel Geometry / Location Accuracy</vt:lpstr>
      <vt:lpstr>Geospatial Considerations</vt:lpstr>
      <vt:lpstr>GLM Sensitivity and False Events</vt:lpstr>
      <vt:lpstr>False Events</vt:lpstr>
      <vt:lpstr>False Events</vt:lpstr>
      <vt:lpstr>Mitigation Efforts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Instructor Prep for the GOES-R Virtual Faculty Course</dc:title>
  <dc:creator>Scott D. Rudlosky</dc:creator>
  <cp:lastModifiedBy>Scott D. Rudlosky</cp:lastModifiedBy>
  <cp:revision>209</cp:revision>
  <cp:lastPrinted>2017-10-16T18:57:38Z</cp:lastPrinted>
  <dcterms:modified xsi:type="dcterms:W3CDTF">2018-06-14T12:27:36Z</dcterms:modified>
</cp:coreProperties>
</file>