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2"/>
  </p:notesMasterIdLst>
  <p:handoutMasterIdLst>
    <p:handoutMasterId r:id="rId13"/>
  </p:handoutMasterIdLst>
  <p:sldIdLst>
    <p:sldId id="316" r:id="rId3"/>
    <p:sldId id="367" r:id="rId4"/>
    <p:sldId id="352" r:id="rId5"/>
    <p:sldId id="368" r:id="rId6"/>
    <p:sldId id="369" r:id="rId7"/>
    <p:sldId id="371" r:id="rId8"/>
    <p:sldId id="373" r:id="rId9"/>
    <p:sldId id="374" r:id="rId10"/>
    <p:sldId id="372" r:id="rId11"/>
  </p:sldIdLst>
  <p:sldSz cx="9144000" cy="5143500" type="screen16x9"/>
  <p:notesSz cx="9220200" cy="69342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ource Sans Pro" panose="020B0503030403020204" pitchFamily="3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-11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6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r">
              <a:defRPr sz="1200"/>
            </a:lvl1pPr>
          </a:lstStyle>
          <a:p>
            <a:fld id="{34328BF2-0DCD-43E2-AD4E-FC3626440B5A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r">
              <a:defRPr sz="1200"/>
            </a:lvl1pPr>
          </a:lstStyle>
          <a:p>
            <a:fld id="{93362BE3-989A-4B03-8EC9-83C517F6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3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222646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298700" y="520700"/>
            <a:ext cx="46228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2020" y="3293745"/>
            <a:ext cx="7376160" cy="312039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46130" rIns="92285" bIns="4613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8690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8700" y="520700"/>
            <a:ext cx="4622800" cy="260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27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09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092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09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26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0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2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2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4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6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4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0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3840480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742824" y="276225"/>
            <a:ext cx="3840480" cy="4181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9558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20320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5684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52400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50813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533399" y="1340892"/>
            <a:ext cx="3840480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4079545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533399" y="1340892"/>
            <a:ext cx="4079545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5090617" y="269544"/>
            <a:ext cx="3657600" cy="3988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rgbClr val="6DB7D7"/>
              </a:buClr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2941638" y="-1192212"/>
            <a:ext cx="3257550" cy="8042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6041054" y="1604963"/>
            <a:ext cx="4181475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1803400" y="-977900"/>
            <a:ext cx="4181475" cy="66897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rudlosky.AD\Desktop\NESDIS\Projects\GOESR_GLM\Imagery\Michael\wallpapers\irma_conu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9999"/>
          <a:stretch/>
        </p:blipFill>
        <p:spPr bwMode="auto">
          <a:xfrm>
            <a:off x="8481" y="-1725178"/>
            <a:ext cx="9135520" cy="6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755" y="2676417"/>
            <a:ext cx="9144000" cy="2467083"/>
          </a:xfrm>
          <a:prstGeom prst="rect">
            <a:avLst/>
          </a:prstGeom>
          <a:solidFill>
            <a:srgbClr val="19469D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55" y="2676418"/>
            <a:ext cx="9144000" cy="280370"/>
          </a:xfrm>
          <a:prstGeom prst="rect">
            <a:avLst/>
          </a:prstGeom>
          <a:solidFill>
            <a:srgbClr val="0C69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27719" y="3183511"/>
            <a:ext cx="5140543" cy="426777"/>
          </a:xfrm>
        </p:spPr>
        <p:txBody>
          <a:bodyPr anchor="t" anchorCtr="0">
            <a:noAutofit/>
          </a:bodyPr>
          <a:lstStyle>
            <a:lvl1pPr algn="l"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5455" y="3259498"/>
            <a:ext cx="1708124" cy="128710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336"/>
              </a:spcBef>
              <a:buNone/>
              <a:defRPr sz="1500" b="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Instructor: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755" y="267641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480" y="295217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3481257" y="4864852"/>
            <a:ext cx="4665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https://</a:t>
            </a:r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vlab.ncep.noaa.gov/web/geostationary-lightning-mapper</a:t>
            </a:r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/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86910"/>
            <a:ext cx="582887" cy="582887"/>
          </a:xfrm>
          <a:prstGeom prst="rect">
            <a:avLst/>
          </a:prstGeom>
        </p:spPr>
      </p:pic>
      <p:pic>
        <p:nvPicPr>
          <p:cNvPr id="17" name="Picture 2" descr="Cooperative Institute for Climate &amp; Satellites - Maryland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887" y="4324350"/>
            <a:ext cx="838200" cy="4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PoRT 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87" y="4836434"/>
            <a:ext cx="11430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8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E2E1A0-FBF6-BE43-948C-9D12049AB30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8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satmet/goesr_faculty_recordings/glm_lightning/" TargetMode="External"/><Relationship Id="rId2" Type="http://schemas.openxmlformats.org/officeDocument/2006/relationships/hyperlink" Target="https://vlab.ncep.noaa.gov/web/geostationary-lightning-mapper/home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eather.msfc.nasa.gov/sport/" TargetMode="External"/><Relationship Id="rId4" Type="http://schemas.openxmlformats.org/officeDocument/2006/relationships/hyperlink" Target="http://lightning.umd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0" y="57150"/>
            <a:ext cx="3517970" cy="1485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3900" y="3056511"/>
            <a:ext cx="7696200" cy="1191639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Lightning Mapper (GLM) Quick Brief: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Extent Density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Geostationary Lightning Mapper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4423621" cy="33718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Provides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ontinuous, full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disk total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lightning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measurements, with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coverage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to 54° N/S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Detects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&gt;70% of all flashes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(24 hour average)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Detects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electrically active storms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and the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areal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lightning extent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Track embedded convective cells, identify strengthening and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28600" y="3977640"/>
            <a:ext cx="8847242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None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weakening storms, monitor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convective mode and storm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evolution, characterize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storms as they transition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offshore, provide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insights into tropical cyclone intensity changes</a:t>
            </a:r>
          </a:p>
          <a:p>
            <a:pPr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200" b="1" dirty="0">
              <a:solidFill>
                <a:schemeClr val="tx1"/>
              </a:solidFill>
              <a:latin typeface="Source Sans Pro" panose="020B0604020202020204" charset="0"/>
            </a:endParaRPr>
          </a:p>
        </p:txBody>
      </p:sp>
      <p:sp>
        <p:nvSpPr>
          <p:cNvPr id="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2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Picture 7" descr="GOES_E_W_n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42950"/>
            <a:ext cx="4339982" cy="3281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4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Gridded Products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4114800" cy="4171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GLM Level 2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data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(events, groups, and flashes) are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produced as points, resulting in a loss of information concerning the spatial extent </a:t>
            </a:r>
            <a:endParaRPr lang="en-US" sz="2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New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gridded GLM product restores and disseminates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28600" y="3181350"/>
            <a:ext cx="8839200" cy="163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900" indent="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None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patial footprint information while greatly reducing file size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Gridded GLM products involve re-navigating the GLM event latitude / longitude to the 2×2 km Advanced Baseline Imager (ABI) fixed grid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Flash extent density (FED), the number of flashes that occur within a grid cell over a given period of time, is the first NWS product</a:t>
            </a:r>
          </a:p>
        </p:txBody>
      </p:sp>
      <p:sp>
        <p:nvSpPr>
          <p:cNvPr id="11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3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29" name="Picture 5" descr="C:\Users\rudlosky.AD\Desktop\NESDIS\Projects\GOESR_GLM\Imagery\AWIPS\GLM_FED\flFEDonl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3866"/>
            <a:ext cx="3962400" cy="22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Gridded Products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4191000" cy="4171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 corner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point lookup table is used to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re-create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event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polygons from the L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points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Parent-child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relationships are used to combine the event polygons into group and flash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polygons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28600" y="742950"/>
            <a:ext cx="4962378" cy="18859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These polygons then are subdivided at the flash, group, and event levels by slicing them with the ABI fixed grid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next step accumulates and weights the sliced polygons at the flash, group, and event levels to create the gridded products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FED values are rounded arithmetically to the nearest integer</a:t>
            </a:r>
          </a:p>
        </p:txBody>
      </p:sp>
      <p:sp>
        <p:nvSpPr>
          <p:cNvPr id="331" name="Text Placeholder 2"/>
          <p:cNvSpPr txBox="1">
            <a:spLocks/>
          </p:cNvSpPr>
          <p:nvPr/>
        </p:nvSpPr>
        <p:spPr>
          <a:xfrm>
            <a:off x="0" y="4743450"/>
            <a:ext cx="8839200" cy="3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454025" indent="-282575" algn="ctr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chemeClr val="bg2">
                  <a:lumMod val="90000"/>
                  <a:lumOff val="10000"/>
                </a:schemeClr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604020202020204" charset="0"/>
              </a:rPr>
              <a:t>This slide includes animations designed for PowerPoint</a:t>
            </a:r>
            <a:endParaRPr lang="en-US" sz="1600" dirty="0"/>
          </a:p>
        </p:txBody>
      </p:sp>
      <p:sp>
        <p:nvSpPr>
          <p:cNvPr id="354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4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00" name="Group 399"/>
          <p:cNvGrpSpPr/>
          <p:nvPr/>
        </p:nvGrpSpPr>
        <p:grpSpPr>
          <a:xfrm>
            <a:off x="5334000" y="1047750"/>
            <a:ext cx="3044952" cy="2743200"/>
            <a:chOff x="5334000" y="1219200"/>
            <a:chExt cx="3044952" cy="2743200"/>
          </a:xfrm>
        </p:grpSpPr>
        <p:sp>
          <p:nvSpPr>
            <p:cNvPr id="401" name="Parallelogram 400"/>
            <p:cNvSpPr/>
            <p:nvPr/>
          </p:nvSpPr>
          <p:spPr>
            <a:xfrm>
              <a:off x="5833872" y="12192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Parallelogram 401"/>
            <p:cNvSpPr/>
            <p:nvPr/>
          </p:nvSpPr>
          <p:spPr>
            <a:xfrm>
              <a:off x="6428232" y="12192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Parallelogram 402"/>
            <p:cNvSpPr/>
            <p:nvPr/>
          </p:nvSpPr>
          <p:spPr>
            <a:xfrm>
              <a:off x="7022592" y="12192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Parallelogram 403"/>
            <p:cNvSpPr/>
            <p:nvPr/>
          </p:nvSpPr>
          <p:spPr>
            <a:xfrm>
              <a:off x="7616952" y="12192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Parallelogram 404"/>
            <p:cNvSpPr/>
            <p:nvPr/>
          </p:nvSpPr>
          <p:spPr>
            <a:xfrm>
              <a:off x="5669280" y="19050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Parallelogram 405"/>
            <p:cNvSpPr/>
            <p:nvPr/>
          </p:nvSpPr>
          <p:spPr>
            <a:xfrm>
              <a:off x="6263640" y="19050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Parallelogram 406"/>
            <p:cNvSpPr/>
            <p:nvPr/>
          </p:nvSpPr>
          <p:spPr>
            <a:xfrm>
              <a:off x="6858000" y="19050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Parallelogram 407"/>
            <p:cNvSpPr/>
            <p:nvPr/>
          </p:nvSpPr>
          <p:spPr>
            <a:xfrm>
              <a:off x="7452360" y="19050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Parallelogram 408"/>
            <p:cNvSpPr/>
            <p:nvPr/>
          </p:nvSpPr>
          <p:spPr>
            <a:xfrm>
              <a:off x="5498592" y="25908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Parallelogram 409"/>
            <p:cNvSpPr/>
            <p:nvPr/>
          </p:nvSpPr>
          <p:spPr>
            <a:xfrm>
              <a:off x="6092952" y="25908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Parallelogram 410"/>
            <p:cNvSpPr/>
            <p:nvPr/>
          </p:nvSpPr>
          <p:spPr>
            <a:xfrm>
              <a:off x="6687312" y="25908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Parallelogram 411"/>
            <p:cNvSpPr/>
            <p:nvPr/>
          </p:nvSpPr>
          <p:spPr>
            <a:xfrm>
              <a:off x="7281672" y="25908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Parallelogram 412"/>
            <p:cNvSpPr/>
            <p:nvPr/>
          </p:nvSpPr>
          <p:spPr>
            <a:xfrm>
              <a:off x="5334000" y="32766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Parallelogram 413"/>
            <p:cNvSpPr/>
            <p:nvPr/>
          </p:nvSpPr>
          <p:spPr>
            <a:xfrm>
              <a:off x="5928360" y="32766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Parallelogram 414"/>
            <p:cNvSpPr/>
            <p:nvPr/>
          </p:nvSpPr>
          <p:spPr>
            <a:xfrm>
              <a:off x="6522720" y="32766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Parallelogram 415"/>
            <p:cNvSpPr/>
            <p:nvPr/>
          </p:nvSpPr>
          <p:spPr>
            <a:xfrm>
              <a:off x="7117080" y="3276600"/>
              <a:ext cx="762000" cy="685800"/>
            </a:xfrm>
            <a:prstGeom prst="parallelogram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635752" y="1352550"/>
            <a:ext cx="2438400" cy="2133600"/>
            <a:chOff x="5635752" y="1524000"/>
            <a:chExt cx="2438400" cy="2133600"/>
          </a:xfrm>
        </p:grpSpPr>
        <p:sp>
          <p:nvSpPr>
            <p:cNvPr id="418" name="Oval 417"/>
            <p:cNvSpPr/>
            <p:nvPr/>
          </p:nvSpPr>
          <p:spPr>
            <a:xfrm>
              <a:off x="6169152" y="1524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Oval 418"/>
            <p:cNvSpPr/>
            <p:nvPr/>
          </p:nvSpPr>
          <p:spPr>
            <a:xfrm>
              <a:off x="6778752" y="1524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Oval 419"/>
            <p:cNvSpPr/>
            <p:nvPr/>
          </p:nvSpPr>
          <p:spPr>
            <a:xfrm>
              <a:off x="7388352" y="1524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Oval 420"/>
            <p:cNvSpPr/>
            <p:nvPr/>
          </p:nvSpPr>
          <p:spPr>
            <a:xfrm>
              <a:off x="7997952" y="15240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421"/>
            <p:cNvSpPr/>
            <p:nvPr/>
          </p:nvSpPr>
          <p:spPr>
            <a:xfrm>
              <a:off x="6016752" y="2209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6626352" y="2209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7235952" y="2209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7845552" y="22098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5788152" y="28956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6397752" y="28956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7007352" y="28956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7616952" y="28956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5635752" y="35814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6245352" y="35814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6854952" y="35814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7464552" y="3581400"/>
              <a:ext cx="76200" cy="76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4" name="TextBox 433"/>
          <p:cNvSpPr txBox="1"/>
          <p:nvPr/>
        </p:nvSpPr>
        <p:spPr>
          <a:xfrm>
            <a:off x="4825218" y="105941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Group 1</a:t>
            </a:r>
          </a:p>
        </p:txBody>
      </p:sp>
      <p:sp>
        <p:nvSpPr>
          <p:cNvPr id="435" name="TextBox 434"/>
          <p:cNvSpPr txBox="1"/>
          <p:nvPr/>
        </p:nvSpPr>
        <p:spPr>
          <a:xfrm>
            <a:off x="8053754" y="2455107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Flash</a:t>
            </a:r>
            <a:endParaRPr lang="en-U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6" name="TextBox 435"/>
          <p:cNvSpPr txBox="1"/>
          <p:nvPr/>
        </p:nvSpPr>
        <p:spPr>
          <a:xfrm>
            <a:off x="4434840" y="1428750"/>
            <a:ext cx="1203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GLM L2 Event Locations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437" name="Straight Arrow Connector 436"/>
          <p:cNvCxnSpPr/>
          <p:nvPr/>
        </p:nvCxnSpPr>
        <p:spPr>
          <a:xfrm flipV="1">
            <a:off x="5337048" y="1428750"/>
            <a:ext cx="768330" cy="46166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8" name="TextBox 437"/>
          <p:cNvSpPr txBox="1"/>
          <p:nvPr/>
        </p:nvSpPr>
        <p:spPr>
          <a:xfrm>
            <a:off x="6057900" y="678418"/>
            <a:ext cx="243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Subset of GLM FOV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7956804" y="333375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Group </a:t>
            </a:r>
            <a:r>
              <a:rPr lang="en-US" sz="1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2</a:t>
            </a:r>
            <a:endParaRPr lang="en-US" sz="18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40" name="Rectangle 439"/>
          <p:cNvSpPr/>
          <p:nvPr/>
        </p:nvSpPr>
        <p:spPr>
          <a:xfrm>
            <a:off x="5201998" y="4445973"/>
            <a:ext cx="152400" cy="152400"/>
          </a:xfrm>
          <a:prstGeom prst="rect">
            <a:avLst/>
          </a:prstGeom>
          <a:solidFill>
            <a:srgbClr val="009900"/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441" name="Rectangle 440"/>
          <p:cNvSpPr/>
          <p:nvPr/>
        </p:nvSpPr>
        <p:spPr>
          <a:xfrm>
            <a:off x="5201998" y="4141173"/>
            <a:ext cx="152400" cy="1524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442" name="TextBox 441"/>
          <p:cNvSpPr txBox="1"/>
          <p:nvPr/>
        </p:nvSpPr>
        <p:spPr>
          <a:xfrm>
            <a:off x="5334000" y="4063484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FED = 1</a:t>
            </a:r>
            <a:endParaRPr lang="en-US" sz="1600" b="1" dirty="0"/>
          </a:p>
        </p:txBody>
      </p:sp>
      <p:sp>
        <p:nvSpPr>
          <p:cNvPr id="443" name="TextBox 442"/>
          <p:cNvSpPr txBox="1"/>
          <p:nvPr/>
        </p:nvSpPr>
        <p:spPr>
          <a:xfrm>
            <a:off x="5334000" y="436679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 &lt; FED &lt; 1</a:t>
            </a:r>
            <a:endParaRPr lang="en-US" sz="1600" b="1" dirty="0"/>
          </a:p>
        </p:txBody>
      </p:sp>
      <p:sp>
        <p:nvSpPr>
          <p:cNvPr id="444" name="TextBox 443"/>
          <p:cNvSpPr txBox="1"/>
          <p:nvPr/>
        </p:nvSpPr>
        <p:spPr>
          <a:xfrm>
            <a:off x="8382000" y="1440418"/>
            <a:ext cx="76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ABI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Fixed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Grid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45" name="Parallelogram 444"/>
          <p:cNvSpPr/>
          <p:nvPr/>
        </p:nvSpPr>
        <p:spPr>
          <a:xfrm>
            <a:off x="5843016" y="1047750"/>
            <a:ext cx="762000" cy="685800"/>
          </a:xfrm>
          <a:prstGeom prst="parallelogram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6" name="Group 445"/>
          <p:cNvGrpSpPr/>
          <p:nvPr/>
        </p:nvGrpSpPr>
        <p:grpSpPr>
          <a:xfrm>
            <a:off x="5501640" y="1047750"/>
            <a:ext cx="1691640" cy="2057400"/>
            <a:chOff x="5501640" y="1219200"/>
            <a:chExt cx="1691640" cy="2057400"/>
          </a:xfrm>
        </p:grpSpPr>
        <p:sp>
          <p:nvSpPr>
            <p:cNvPr id="447" name="Parallelogram 446"/>
            <p:cNvSpPr/>
            <p:nvPr/>
          </p:nvSpPr>
          <p:spPr>
            <a:xfrm>
              <a:off x="5836920" y="1219200"/>
              <a:ext cx="762000" cy="685800"/>
            </a:xfrm>
            <a:prstGeom prst="parallelogram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Parallelogram 447"/>
            <p:cNvSpPr/>
            <p:nvPr/>
          </p:nvSpPr>
          <p:spPr>
            <a:xfrm>
              <a:off x="6431280" y="1219200"/>
              <a:ext cx="762000" cy="685800"/>
            </a:xfrm>
            <a:prstGeom prst="parallelogram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Parallelogram 448"/>
            <p:cNvSpPr/>
            <p:nvPr/>
          </p:nvSpPr>
          <p:spPr>
            <a:xfrm>
              <a:off x="6266688" y="1905000"/>
              <a:ext cx="762000" cy="685800"/>
            </a:xfrm>
            <a:prstGeom prst="parallelogram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Parallelogram 449"/>
            <p:cNvSpPr/>
            <p:nvPr/>
          </p:nvSpPr>
          <p:spPr>
            <a:xfrm>
              <a:off x="5501640" y="2590800"/>
              <a:ext cx="762000" cy="685800"/>
            </a:xfrm>
            <a:prstGeom prst="parallelogram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Parallelogram 450"/>
            <p:cNvSpPr/>
            <p:nvPr/>
          </p:nvSpPr>
          <p:spPr>
            <a:xfrm>
              <a:off x="6096000" y="2590800"/>
              <a:ext cx="762000" cy="685800"/>
            </a:xfrm>
            <a:prstGeom prst="parallelogram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2" name="Group 451"/>
          <p:cNvGrpSpPr/>
          <p:nvPr/>
        </p:nvGrpSpPr>
        <p:grpSpPr>
          <a:xfrm>
            <a:off x="5501640" y="1733550"/>
            <a:ext cx="2545080" cy="2057400"/>
            <a:chOff x="5501640" y="1905000"/>
            <a:chExt cx="2545080" cy="2057400"/>
          </a:xfrm>
        </p:grpSpPr>
        <p:sp>
          <p:nvSpPr>
            <p:cNvPr id="453" name="Parallelogram 452"/>
            <p:cNvSpPr/>
            <p:nvPr/>
          </p:nvSpPr>
          <p:spPr>
            <a:xfrm>
              <a:off x="6861048" y="1905000"/>
              <a:ext cx="762000" cy="685800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Parallelogram 453"/>
            <p:cNvSpPr/>
            <p:nvPr/>
          </p:nvSpPr>
          <p:spPr>
            <a:xfrm>
              <a:off x="6690360" y="2590800"/>
              <a:ext cx="762000" cy="685800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Parallelogram 454"/>
            <p:cNvSpPr/>
            <p:nvPr/>
          </p:nvSpPr>
          <p:spPr>
            <a:xfrm>
              <a:off x="7284720" y="2590800"/>
              <a:ext cx="762000" cy="685800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Parallelogram 455"/>
            <p:cNvSpPr/>
            <p:nvPr/>
          </p:nvSpPr>
          <p:spPr>
            <a:xfrm>
              <a:off x="7120128" y="3276600"/>
              <a:ext cx="762000" cy="685800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Parallelogram 456"/>
            <p:cNvSpPr/>
            <p:nvPr/>
          </p:nvSpPr>
          <p:spPr>
            <a:xfrm>
              <a:off x="6096000" y="2587088"/>
              <a:ext cx="762000" cy="685800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Parallelogram 457"/>
            <p:cNvSpPr/>
            <p:nvPr/>
          </p:nvSpPr>
          <p:spPr>
            <a:xfrm>
              <a:off x="5501640" y="2587088"/>
              <a:ext cx="762000" cy="685800"/>
            </a:xfrm>
            <a:prstGeom prst="parallelogram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9" name="Group 458"/>
          <p:cNvGrpSpPr/>
          <p:nvPr/>
        </p:nvGrpSpPr>
        <p:grpSpPr>
          <a:xfrm>
            <a:off x="5495544" y="1047750"/>
            <a:ext cx="2545080" cy="2743200"/>
            <a:chOff x="4051495" y="4135316"/>
            <a:chExt cx="2545080" cy="2743200"/>
          </a:xfrm>
        </p:grpSpPr>
        <p:sp>
          <p:nvSpPr>
            <p:cNvPr id="460" name="Parallelogram 459"/>
            <p:cNvSpPr/>
            <p:nvPr/>
          </p:nvSpPr>
          <p:spPr>
            <a:xfrm>
              <a:off x="4386775" y="41353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Parallelogram 460"/>
            <p:cNvSpPr/>
            <p:nvPr/>
          </p:nvSpPr>
          <p:spPr>
            <a:xfrm>
              <a:off x="4981135" y="41353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Parallelogram 461"/>
            <p:cNvSpPr/>
            <p:nvPr/>
          </p:nvSpPr>
          <p:spPr>
            <a:xfrm>
              <a:off x="4816543" y="48211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Parallelogram 462"/>
            <p:cNvSpPr/>
            <p:nvPr/>
          </p:nvSpPr>
          <p:spPr>
            <a:xfrm>
              <a:off x="5410903" y="48211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Parallelogram 463"/>
            <p:cNvSpPr/>
            <p:nvPr/>
          </p:nvSpPr>
          <p:spPr>
            <a:xfrm>
              <a:off x="4051495" y="55069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Parallelogram 464"/>
            <p:cNvSpPr/>
            <p:nvPr/>
          </p:nvSpPr>
          <p:spPr>
            <a:xfrm>
              <a:off x="4645855" y="55069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Parallelogram 465"/>
            <p:cNvSpPr/>
            <p:nvPr/>
          </p:nvSpPr>
          <p:spPr>
            <a:xfrm>
              <a:off x="5240215" y="55069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Parallelogram 466"/>
            <p:cNvSpPr/>
            <p:nvPr/>
          </p:nvSpPr>
          <p:spPr>
            <a:xfrm>
              <a:off x="5834575" y="55069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Parallelogram 467"/>
            <p:cNvSpPr/>
            <p:nvPr/>
          </p:nvSpPr>
          <p:spPr>
            <a:xfrm>
              <a:off x="5669983" y="6192716"/>
              <a:ext cx="762000" cy="685800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5181600" y="895350"/>
            <a:ext cx="3217515" cy="3048000"/>
            <a:chOff x="-914400" y="495300"/>
            <a:chExt cx="3217515" cy="3048000"/>
          </a:xfrm>
        </p:grpSpPr>
        <p:cxnSp>
          <p:nvCxnSpPr>
            <p:cNvPr id="470" name="Straight Connector 469"/>
            <p:cNvCxnSpPr/>
            <p:nvPr/>
          </p:nvCxnSpPr>
          <p:spPr>
            <a:xfrm>
              <a:off x="1685778" y="498231"/>
              <a:ext cx="0" cy="30450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1838178" y="498231"/>
              <a:ext cx="0" cy="30450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>
              <a:off x="1990578" y="507023"/>
              <a:ext cx="0" cy="3036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2142978" y="498231"/>
              <a:ext cx="0" cy="30450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>
              <a:off x="-737382" y="495300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/>
            <p:cNvCxnSpPr/>
            <p:nvPr/>
          </p:nvCxnSpPr>
          <p:spPr>
            <a:xfrm>
              <a:off x="-584982" y="495300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/>
            <p:cNvCxnSpPr/>
            <p:nvPr/>
          </p:nvCxnSpPr>
          <p:spPr>
            <a:xfrm>
              <a:off x="-436685" y="507023"/>
              <a:ext cx="4103" cy="3036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>
            <a:xfrm flipH="1">
              <a:off x="-280182" y="507023"/>
              <a:ext cx="1759" cy="3036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/>
            <p:cNvCxnSpPr/>
            <p:nvPr/>
          </p:nvCxnSpPr>
          <p:spPr>
            <a:xfrm>
              <a:off x="-143022" y="495300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/>
            <p:cNvCxnSpPr/>
            <p:nvPr/>
          </p:nvCxnSpPr>
          <p:spPr>
            <a:xfrm>
              <a:off x="2931" y="507023"/>
              <a:ext cx="6447" cy="3036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>
              <a:off x="161778" y="495300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/>
            <p:cNvCxnSpPr/>
            <p:nvPr/>
          </p:nvCxnSpPr>
          <p:spPr>
            <a:xfrm>
              <a:off x="314178" y="507023"/>
              <a:ext cx="0" cy="3036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/>
            <p:cNvCxnSpPr/>
            <p:nvPr/>
          </p:nvCxnSpPr>
          <p:spPr>
            <a:xfrm>
              <a:off x="457200" y="495300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>
              <a:off x="609600" y="495300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759069" y="495300"/>
              <a:ext cx="2931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>
              <a:off x="914400" y="495300"/>
              <a:ext cx="0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1066800" y="498231"/>
              <a:ext cx="9378" cy="30450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>
              <a:off x="1228578" y="498231"/>
              <a:ext cx="0" cy="30450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>
              <a:off x="1380978" y="507023"/>
              <a:ext cx="0" cy="3036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>
              <a:off x="1533378" y="498231"/>
              <a:ext cx="0" cy="30450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Connector 489"/>
            <p:cNvCxnSpPr/>
            <p:nvPr/>
          </p:nvCxnSpPr>
          <p:spPr>
            <a:xfrm flipH="1">
              <a:off x="2295379" y="495300"/>
              <a:ext cx="3047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Connector 490"/>
            <p:cNvCxnSpPr/>
            <p:nvPr/>
          </p:nvCxnSpPr>
          <p:spPr>
            <a:xfrm>
              <a:off x="-914400" y="495300"/>
              <a:ext cx="9378" cy="304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/>
            <p:cNvCxnSpPr/>
            <p:nvPr/>
          </p:nvCxnSpPr>
          <p:spPr>
            <a:xfrm>
              <a:off x="-914400" y="35433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Connector 492"/>
            <p:cNvCxnSpPr/>
            <p:nvPr/>
          </p:nvCxnSpPr>
          <p:spPr>
            <a:xfrm>
              <a:off x="-911352" y="27813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Connector 493"/>
            <p:cNvCxnSpPr/>
            <p:nvPr/>
          </p:nvCxnSpPr>
          <p:spPr>
            <a:xfrm>
              <a:off x="-911352" y="29337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>
            <a:xfrm>
              <a:off x="-914400" y="26289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/>
            <p:cNvCxnSpPr/>
            <p:nvPr/>
          </p:nvCxnSpPr>
          <p:spPr>
            <a:xfrm>
              <a:off x="-911352" y="32385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/>
            <p:cNvCxnSpPr/>
            <p:nvPr/>
          </p:nvCxnSpPr>
          <p:spPr>
            <a:xfrm>
              <a:off x="-911352" y="33909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/>
            <p:cNvCxnSpPr/>
            <p:nvPr/>
          </p:nvCxnSpPr>
          <p:spPr>
            <a:xfrm>
              <a:off x="-914400" y="30861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/>
            <p:cNvCxnSpPr/>
            <p:nvPr/>
          </p:nvCxnSpPr>
          <p:spPr>
            <a:xfrm>
              <a:off x="-906663" y="18669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/>
            <p:cNvCxnSpPr/>
            <p:nvPr/>
          </p:nvCxnSpPr>
          <p:spPr>
            <a:xfrm>
              <a:off x="-906663" y="20193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>
            <a:xfrm>
              <a:off x="-909711" y="17145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/>
            <p:cNvCxnSpPr/>
            <p:nvPr/>
          </p:nvCxnSpPr>
          <p:spPr>
            <a:xfrm>
              <a:off x="-906663" y="23241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>
              <a:off x="-906663" y="24765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>
            <a:xfrm>
              <a:off x="-909711" y="21717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/>
            <p:cNvCxnSpPr/>
            <p:nvPr/>
          </p:nvCxnSpPr>
          <p:spPr>
            <a:xfrm>
              <a:off x="-906663" y="9525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>
            <a:xfrm>
              <a:off x="-906663" y="11049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>
              <a:off x="-909711" y="8001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/>
            <p:nvPr/>
          </p:nvCxnSpPr>
          <p:spPr>
            <a:xfrm>
              <a:off x="-906663" y="14097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/>
            <p:cNvCxnSpPr/>
            <p:nvPr/>
          </p:nvCxnSpPr>
          <p:spPr>
            <a:xfrm>
              <a:off x="-906663" y="15621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/>
            <p:cNvCxnSpPr/>
            <p:nvPr/>
          </p:nvCxnSpPr>
          <p:spPr>
            <a:xfrm>
              <a:off x="-909711" y="12573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/>
            <p:cNvCxnSpPr/>
            <p:nvPr/>
          </p:nvCxnSpPr>
          <p:spPr>
            <a:xfrm>
              <a:off x="-906663" y="6477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Straight Connector 511"/>
            <p:cNvCxnSpPr/>
            <p:nvPr/>
          </p:nvCxnSpPr>
          <p:spPr>
            <a:xfrm>
              <a:off x="-914400" y="495300"/>
              <a:ext cx="32097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 512"/>
          <p:cNvGrpSpPr/>
          <p:nvPr/>
        </p:nvGrpSpPr>
        <p:grpSpPr>
          <a:xfrm>
            <a:off x="5638800" y="1047750"/>
            <a:ext cx="2286000" cy="2743200"/>
            <a:chOff x="5638800" y="1219200"/>
            <a:chExt cx="2286000" cy="2743200"/>
          </a:xfrm>
        </p:grpSpPr>
        <p:sp>
          <p:nvSpPr>
            <p:cNvPr id="514" name="Rectangle 513"/>
            <p:cNvSpPr/>
            <p:nvPr/>
          </p:nvSpPr>
          <p:spPr>
            <a:xfrm>
              <a:off x="60960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62484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64008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65532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67056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8580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70104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59436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60960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62484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64008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65532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67056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68580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59436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60960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62484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64008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ctangle 531"/>
            <p:cNvSpPr/>
            <p:nvPr/>
          </p:nvSpPr>
          <p:spPr>
            <a:xfrm>
              <a:off x="65532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ectangle 532"/>
            <p:cNvSpPr/>
            <p:nvPr/>
          </p:nvSpPr>
          <p:spPr>
            <a:xfrm>
              <a:off x="67056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tangle 533"/>
            <p:cNvSpPr/>
            <p:nvPr/>
          </p:nvSpPr>
          <p:spPr>
            <a:xfrm>
              <a:off x="68580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59436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ectangle 535"/>
            <p:cNvSpPr/>
            <p:nvPr/>
          </p:nvSpPr>
          <p:spPr>
            <a:xfrm>
              <a:off x="60960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62484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ectangle 537"/>
            <p:cNvSpPr/>
            <p:nvPr/>
          </p:nvSpPr>
          <p:spPr>
            <a:xfrm>
              <a:off x="64008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65532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67056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68580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ectangle 541"/>
            <p:cNvSpPr/>
            <p:nvPr/>
          </p:nvSpPr>
          <p:spPr>
            <a:xfrm>
              <a:off x="64008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65532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67056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ectangle 544"/>
            <p:cNvSpPr/>
            <p:nvPr/>
          </p:nvSpPr>
          <p:spPr>
            <a:xfrm>
              <a:off x="68580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68580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ectangle 546"/>
            <p:cNvSpPr/>
            <p:nvPr/>
          </p:nvSpPr>
          <p:spPr>
            <a:xfrm>
              <a:off x="67056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ectangle 547"/>
            <p:cNvSpPr/>
            <p:nvPr/>
          </p:nvSpPr>
          <p:spPr>
            <a:xfrm>
              <a:off x="65532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64008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ectangle 549"/>
            <p:cNvSpPr/>
            <p:nvPr/>
          </p:nvSpPr>
          <p:spPr>
            <a:xfrm>
              <a:off x="6400800" y="2133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ectangle 550"/>
            <p:cNvSpPr/>
            <p:nvPr/>
          </p:nvSpPr>
          <p:spPr>
            <a:xfrm>
              <a:off x="6553200" y="2133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6705600" y="2133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tangle 552"/>
            <p:cNvSpPr/>
            <p:nvPr/>
          </p:nvSpPr>
          <p:spPr>
            <a:xfrm>
              <a:off x="64008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tangle 553"/>
            <p:cNvSpPr/>
            <p:nvPr/>
          </p:nvSpPr>
          <p:spPr>
            <a:xfrm>
              <a:off x="65532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ectangle 554"/>
            <p:cNvSpPr/>
            <p:nvPr/>
          </p:nvSpPr>
          <p:spPr>
            <a:xfrm>
              <a:off x="67056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ectangle 555"/>
            <p:cNvSpPr/>
            <p:nvPr/>
          </p:nvSpPr>
          <p:spPr>
            <a:xfrm>
              <a:off x="64008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ectangle 556"/>
            <p:cNvSpPr/>
            <p:nvPr/>
          </p:nvSpPr>
          <p:spPr>
            <a:xfrm>
              <a:off x="65532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ectangle 557"/>
            <p:cNvSpPr/>
            <p:nvPr/>
          </p:nvSpPr>
          <p:spPr>
            <a:xfrm>
              <a:off x="67056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ectangle 558"/>
            <p:cNvSpPr/>
            <p:nvPr/>
          </p:nvSpPr>
          <p:spPr>
            <a:xfrm>
              <a:off x="56388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ectangle 559"/>
            <p:cNvSpPr/>
            <p:nvPr/>
          </p:nvSpPr>
          <p:spPr>
            <a:xfrm>
              <a:off x="57912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ectangle 560"/>
            <p:cNvSpPr/>
            <p:nvPr/>
          </p:nvSpPr>
          <p:spPr>
            <a:xfrm>
              <a:off x="59436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tangle 561"/>
            <p:cNvSpPr/>
            <p:nvPr/>
          </p:nvSpPr>
          <p:spPr>
            <a:xfrm>
              <a:off x="60960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tangle 562"/>
            <p:cNvSpPr/>
            <p:nvPr/>
          </p:nvSpPr>
          <p:spPr>
            <a:xfrm>
              <a:off x="62484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tangle 563"/>
            <p:cNvSpPr/>
            <p:nvPr/>
          </p:nvSpPr>
          <p:spPr>
            <a:xfrm>
              <a:off x="64008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tangle 564"/>
            <p:cNvSpPr/>
            <p:nvPr/>
          </p:nvSpPr>
          <p:spPr>
            <a:xfrm>
              <a:off x="65532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tangle 565"/>
            <p:cNvSpPr/>
            <p:nvPr/>
          </p:nvSpPr>
          <p:spPr>
            <a:xfrm>
              <a:off x="56388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tangle 566"/>
            <p:cNvSpPr/>
            <p:nvPr/>
          </p:nvSpPr>
          <p:spPr>
            <a:xfrm>
              <a:off x="57912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/>
            <p:cNvSpPr/>
            <p:nvPr/>
          </p:nvSpPr>
          <p:spPr>
            <a:xfrm>
              <a:off x="59436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tangle 568"/>
            <p:cNvSpPr/>
            <p:nvPr/>
          </p:nvSpPr>
          <p:spPr>
            <a:xfrm>
              <a:off x="60960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tangle 569"/>
            <p:cNvSpPr/>
            <p:nvPr/>
          </p:nvSpPr>
          <p:spPr>
            <a:xfrm>
              <a:off x="62484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tangle 570"/>
            <p:cNvSpPr/>
            <p:nvPr/>
          </p:nvSpPr>
          <p:spPr>
            <a:xfrm>
              <a:off x="64008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tangle 571"/>
            <p:cNvSpPr/>
            <p:nvPr/>
          </p:nvSpPr>
          <p:spPr>
            <a:xfrm>
              <a:off x="65532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tangle 572"/>
            <p:cNvSpPr/>
            <p:nvPr/>
          </p:nvSpPr>
          <p:spPr>
            <a:xfrm>
              <a:off x="56388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tangle 573"/>
            <p:cNvSpPr/>
            <p:nvPr/>
          </p:nvSpPr>
          <p:spPr>
            <a:xfrm>
              <a:off x="57912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tangle 574"/>
            <p:cNvSpPr/>
            <p:nvPr/>
          </p:nvSpPr>
          <p:spPr>
            <a:xfrm>
              <a:off x="59436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tangle 575"/>
            <p:cNvSpPr/>
            <p:nvPr/>
          </p:nvSpPr>
          <p:spPr>
            <a:xfrm>
              <a:off x="60960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/>
            <p:cNvSpPr/>
            <p:nvPr/>
          </p:nvSpPr>
          <p:spPr>
            <a:xfrm>
              <a:off x="62484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tangle 577"/>
            <p:cNvSpPr/>
            <p:nvPr/>
          </p:nvSpPr>
          <p:spPr>
            <a:xfrm>
              <a:off x="64008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tangle 578"/>
            <p:cNvSpPr/>
            <p:nvPr/>
          </p:nvSpPr>
          <p:spPr>
            <a:xfrm>
              <a:off x="65532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tangle 579"/>
            <p:cNvSpPr/>
            <p:nvPr/>
          </p:nvSpPr>
          <p:spPr>
            <a:xfrm>
              <a:off x="56388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tangle 580"/>
            <p:cNvSpPr/>
            <p:nvPr/>
          </p:nvSpPr>
          <p:spPr>
            <a:xfrm>
              <a:off x="57912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tangle 581"/>
            <p:cNvSpPr/>
            <p:nvPr/>
          </p:nvSpPr>
          <p:spPr>
            <a:xfrm>
              <a:off x="59436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tangle 582"/>
            <p:cNvSpPr/>
            <p:nvPr/>
          </p:nvSpPr>
          <p:spPr>
            <a:xfrm>
              <a:off x="60960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tangle 583"/>
            <p:cNvSpPr/>
            <p:nvPr/>
          </p:nvSpPr>
          <p:spPr>
            <a:xfrm>
              <a:off x="62484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64008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tangle 585"/>
            <p:cNvSpPr/>
            <p:nvPr/>
          </p:nvSpPr>
          <p:spPr>
            <a:xfrm>
              <a:off x="65532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tangle 586"/>
            <p:cNvSpPr/>
            <p:nvPr/>
          </p:nvSpPr>
          <p:spPr>
            <a:xfrm>
              <a:off x="70104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tangle 587"/>
            <p:cNvSpPr/>
            <p:nvPr/>
          </p:nvSpPr>
          <p:spPr>
            <a:xfrm>
              <a:off x="71628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tangle 588"/>
            <p:cNvSpPr/>
            <p:nvPr/>
          </p:nvSpPr>
          <p:spPr>
            <a:xfrm>
              <a:off x="73152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tangle 589"/>
            <p:cNvSpPr/>
            <p:nvPr/>
          </p:nvSpPr>
          <p:spPr>
            <a:xfrm>
              <a:off x="6858000" y="2133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7010400" y="2133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7162800" y="2133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7315200" y="2133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68580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tangle 594"/>
            <p:cNvSpPr/>
            <p:nvPr/>
          </p:nvSpPr>
          <p:spPr>
            <a:xfrm>
              <a:off x="70104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71628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tangle 596"/>
            <p:cNvSpPr/>
            <p:nvPr/>
          </p:nvSpPr>
          <p:spPr>
            <a:xfrm>
              <a:off x="73152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tangle 597"/>
            <p:cNvSpPr/>
            <p:nvPr/>
          </p:nvSpPr>
          <p:spPr>
            <a:xfrm>
              <a:off x="68580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tangle 598"/>
            <p:cNvSpPr/>
            <p:nvPr/>
          </p:nvSpPr>
          <p:spPr>
            <a:xfrm>
              <a:off x="70104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tangle 599"/>
            <p:cNvSpPr/>
            <p:nvPr/>
          </p:nvSpPr>
          <p:spPr>
            <a:xfrm>
              <a:off x="71628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73152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tangle 601"/>
            <p:cNvSpPr/>
            <p:nvPr/>
          </p:nvSpPr>
          <p:spPr>
            <a:xfrm>
              <a:off x="67056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tangle 602"/>
            <p:cNvSpPr/>
            <p:nvPr/>
          </p:nvSpPr>
          <p:spPr>
            <a:xfrm>
              <a:off x="68580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70104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71628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73152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tangle 606"/>
            <p:cNvSpPr/>
            <p:nvPr/>
          </p:nvSpPr>
          <p:spPr>
            <a:xfrm>
              <a:off x="67056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tangle 607"/>
            <p:cNvSpPr/>
            <p:nvPr/>
          </p:nvSpPr>
          <p:spPr>
            <a:xfrm>
              <a:off x="68580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70104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67056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67056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ectangle 829"/>
            <p:cNvSpPr/>
            <p:nvPr/>
          </p:nvSpPr>
          <p:spPr>
            <a:xfrm>
              <a:off x="68580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68580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0104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0104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628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628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628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3152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3152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3152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ectangle 839"/>
            <p:cNvSpPr/>
            <p:nvPr/>
          </p:nvSpPr>
          <p:spPr>
            <a:xfrm>
              <a:off x="73152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ectangle 840"/>
            <p:cNvSpPr/>
            <p:nvPr/>
          </p:nvSpPr>
          <p:spPr>
            <a:xfrm>
              <a:off x="7315200" y="3352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Rectangle 841"/>
            <p:cNvSpPr/>
            <p:nvPr/>
          </p:nvSpPr>
          <p:spPr>
            <a:xfrm>
              <a:off x="7467600" y="3352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ectangle 842"/>
            <p:cNvSpPr/>
            <p:nvPr/>
          </p:nvSpPr>
          <p:spPr>
            <a:xfrm>
              <a:off x="7315200" y="3505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tangle 843"/>
            <p:cNvSpPr/>
            <p:nvPr/>
          </p:nvSpPr>
          <p:spPr>
            <a:xfrm>
              <a:off x="7467600" y="3505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ectangle 844"/>
            <p:cNvSpPr/>
            <p:nvPr/>
          </p:nvSpPr>
          <p:spPr>
            <a:xfrm>
              <a:off x="7620000" y="3352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ectangle 845"/>
            <p:cNvSpPr/>
            <p:nvPr/>
          </p:nvSpPr>
          <p:spPr>
            <a:xfrm>
              <a:off x="7620000" y="3505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ectangle 846"/>
            <p:cNvSpPr/>
            <p:nvPr/>
          </p:nvSpPr>
          <p:spPr>
            <a:xfrm>
              <a:off x="7162800" y="3657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ectangle 847"/>
            <p:cNvSpPr/>
            <p:nvPr/>
          </p:nvSpPr>
          <p:spPr>
            <a:xfrm>
              <a:off x="7315200" y="3657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tangle 848"/>
            <p:cNvSpPr/>
            <p:nvPr/>
          </p:nvSpPr>
          <p:spPr>
            <a:xfrm>
              <a:off x="7467600" y="3657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ectangle 849"/>
            <p:cNvSpPr/>
            <p:nvPr/>
          </p:nvSpPr>
          <p:spPr>
            <a:xfrm>
              <a:off x="7162800" y="3810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ectangle 850"/>
            <p:cNvSpPr/>
            <p:nvPr/>
          </p:nvSpPr>
          <p:spPr>
            <a:xfrm>
              <a:off x="7315200" y="3810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tangle 851"/>
            <p:cNvSpPr/>
            <p:nvPr/>
          </p:nvSpPr>
          <p:spPr>
            <a:xfrm>
              <a:off x="7467600" y="3810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ectangle 852"/>
            <p:cNvSpPr/>
            <p:nvPr/>
          </p:nvSpPr>
          <p:spPr>
            <a:xfrm>
              <a:off x="7620000" y="3657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ectangle 853"/>
            <p:cNvSpPr/>
            <p:nvPr/>
          </p:nvSpPr>
          <p:spPr>
            <a:xfrm>
              <a:off x="74676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76200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ectangle 855"/>
            <p:cNvSpPr/>
            <p:nvPr/>
          </p:nvSpPr>
          <p:spPr>
            <a:xfrm>
              <a:off x="77724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ectangle 856"/>
            <p:cNvSpPr/>
            <p:nvPr/>
          </p:nvSpPr>
          <p:spPr>
            <a:xfrm>
              <a:off x="74676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tangle 857"/>
            <p:cNvSpPr/>
            <p:nvPr/>
          </p:nvSpPr>
          <p:spPr>
            <a:xfrm>
              <a:off x="76200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ectangle 858"/>
            <p:cNvSpPr/>
            <p:nvPr/>
          </p:nvSpPr>
          <p:spPr>
            <a:xfrm>
              <a:off x="7772400" y="2743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Rectangle 859"/>
            <p:cNvSpPr/>
            <p:nvPr/>
          </p:nvSpPr>
          <p:spPr>
            <a:xfrm>
              <a:off x="77724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tangle 860"/>
            <p:cNvSpPr/>
            <p:nvPr/>
          </p:nvSpPr>
          <p:spPr>
            <a:xfrm>
              <a:off x="74676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ectangle 861"/>
            <p:cNvSpPr/>
            <p:nvPr/>
          </p:nvSpPr>
          <p:spPr>
            <a:xfrm>
              <a:off x="76200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ectangle 862"/>
            <p:cNvSpPr/>
            <p:nvPr/>
          </p:nvSpPr>
          <p:spPr>
            <a:xfrm>
              <a:off x="74676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tangle 863"/>
            <p:cNvSpPr/>
            <p:nvPr/>
          </p:nvSpPr>
          <p:spPr>
            <a:xfrm>
              <a:off x="76200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ectangle 864"/>
            <p:cNvSpPr/>
            <p:nvPr/>
          </p:nvSpPr>
          <p:spPr>
            <a:xfrm>
              <a:off x="77724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Rectangle 865"/>
            <p:cNvSpPr/>
            <p:nvPr/>
          </p:nvSpPr>
          <p:spPr>
            <a:xfrm>
              <a:off x="74676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tangle 866"/>
            <p:cNvSpPr/>
            <p:nvPr/>
          </p:nvSpPr>
          <p:spPr>
            <a:xfrm>
              <a:off x="76200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8" name="Group 867"/>
          <p:cNvGrpSpPr/>
          <p:nvPr/>
        </p:nvGrpSpPr>
        <p:grpSpPr>
          <a:xfrm>
            <a:off x="5486400" y="1047750"/>
            <a:ext cx="2590800" cy="2743200"/>
            <a:chOff x="9372600" y="1219200"/>
            <a:chExt cx="2590800" cy="2743200"/>
          </a:xfrm>
        </p:grpSpPr>
        <p:sp>
          <p:nvSpPr>
            <p:cNvPr id="869" name="Rectangle 868"/>
            <p:cNvSpPr/>
            <p:nvPr/>
          </p:nvSpPr>
          <p:spPr>
            <a:xfrm>
              <a:off x="116586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tangle 869"/>
            <p:cNvSpPr/>
            <p:nvPr/>
          </p:nvSpPr>
          <p:spPr>
            <a:xfrm>
              <a:off x="11658600" y="3352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ectangle 870"/>
            <p:cNvSpPr/>
            <p:nvPr/>
          </p:nvSpPr>
          <p:spPr>
            <a:xfrm>
              <a:off x="11658600" y="3505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ectangle 871"/>
            <p:cNvSpPr/>
            <p:nvPr/>
          </p:nvSpPr>
          <p:spPr>
            <a:xfrm>
              <a:off x="11506200" y="38100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tangle 872"/>
            <p:cNvSpPr/>
            <p:nvPr/>
          </p:nvSpPr>
          <p:spPr>
            <a:xfrm>
              <a:off x="10896600" y="38100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Rectangle 873"/>
            <p:cNvSpPr/>
            <p:nvPr/>
          </p:nvSpPr>
          <p:spPr>
            <a:xfrm>
              <a:off x="11049000" y="3352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Rectangle 874"/>
            <p:cNvSpPr/>
            <p:nvPr/>
          </p:nvSpPr>
          <p:spPr>
            <a:xfrm>
              <a:off x="11049000" y="3505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tangle 875"/>
            <p:cNvSpPr/>
            <p:nvPr/>
          </p:nvSpPr>
          <p:spPr>
            <a:xfrm>
              <a:off x="110490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Rectangle 876"/>
            <p:cNvSpPr/>
            <p:nvPr/>
          </p:nvSpPr>
          <p:spPr>
            <a:xfrm>
              <a:off x="93726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ectangle 877"/>
            <p:cNvSpPr/>
            <p:nvPr/>
          </p:nvSpPr>
          <p:spPr>
            <a:xfrm>
              <a:off x="95250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tangle 878"/>
            <p:cNvSpPr/>
            <p:nvPr/>
          </p:nvSpPr>
          <p:spPr>
            <a:xfrm>
              <a:off x="96774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Rectangle 879"/>
            <p:cNvSpPr/>
            <p:nvPr/>
          </p:nvSpPr>
          <p:spPr>
            <a:xfrm>
              <a:off x="98298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Rectangle 880"/>
            <p:cNvSpPr/>
            <p:nvPr/>
          </p:nvSpPr>
          <p:spPr>
            <a:xfrm>
              <a:off x="99822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tangle 881"/>
            <p:cNvSpPr/>
            <p:nvPr/>
          </p:nvSpPr>
          <p:spPr>
            <a:xfrm>
              <a:off x="101346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Rectangle 882"/>
            <p:cNvSpPr/>
            <p:nvPr/>
          </p:nvSpPr>
          <p:spPr>
            <a:xfrm>
              <a:off x="102870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Rectangle 883"/>
            <p:cNvSpPr/>
            <p:nvPr/>
          </p:nvSpPr>
          <p:spPr>
            <a:xfrm>
              <a:off x="104394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tangle 884"/>
            <p:cNvSpPr/>
            <p:nvPr/>
          </p:nvSpPr>
          <p:spPr>
            <a:xfrm>
              <a:off x="105918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Rectangle 885"/>
            <p:cNvSpPr/>
            <p:nvPr/>
          </p:nvSpPr>
          <p:spPr>
            <a:xfrm>
              <a:off x="107442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Rectangle 886"/>
            <p:cNvSpPr/>
            <p:nvPr/>
          </p:nvSpPr>
          <p:spPr>
            <a:xfrm>
              <a:off x="10896600" y="3200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tangle 887"/>
            <p:cNvSpPr/>
            <p:nvPr/>
          </p:nvSpPr>
          <p:spPr>
            <a:xfrm>
              <a:off x="11353800" y="2438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Rectangle 888"/>
            <p:cNvSpPr/>
            <p:nvPr/>
          </p:nvSpPr>
          <p:spPr>
            <a:xfrm>
              <a:off x="11049000" y="1219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Rectangle 889"/>
            <p:cNvSpPr/>
            <p:nvPr/>
          </p:nvSpPr>
          <p:spPr>
            <a:xfrm>
              <a:off x="11353800" y="22860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tangle 890"/>
            <p:cNvSpPr/>
            <p:nvPr/>
          </p:nvSpPr>
          <p:spPr>
            <a:xfrm>
              <a:off x="11811000" y="2590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Rectangle 891"/>
            <p:cNvSpPr/>
            <p:nvPr/>
          </p:nvSpPr>
          <p:spPr>
            <a:xfrm>
              <a:off x="11811000" y="2743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tangle 892"/>
            <p:cNvSpPr/>
            <p:nvPr/>
          </p:nvSpPr>
          <p:spPr>
            <a:xfrm>
              <a:off x="11811000" y="28956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tangle 893"/>
            <p:cNvSpPr/>
            <p:nvPr/>
          </p:nvSpPr>
          <p:spPr>
            <a:xfrm>
              <a:off x="10896600" y="13716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Rectangle 894"/>
            <p:cNvSpPr/>
            <p:nvPr/>
          </p:nvSpPr>
          <p:spPr>
            <a:xfrm>
              <a:off x="10896600" y="15240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Rectangle 895"/>
            <p:cNvSpPr/>
            <p:nvPr/>
          </p:nvSpPr>
          <p:spPr>
            <a:xfrm>
              <a:off x="10896600" y="1676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tangle 896"/>
            <p:cNvSpPr/>
            <p:nvPr/>
          </p:nvSpPr>
          <p:spPr>
            <a:xfrm>
              <a:off x="108966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Rectangle 897"/>
            <p:cNvSpPr/>
            <p:nvPr/>
          </p:nvSpPr>
          <p:spPr>
            <a:xfrm>
              <a:off x="112014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Rectangle 898"/>
            <p:cNvSpPr/>
            <p:nvPr/>
          </p:nvSpPr>
          <p:spPr>
            <a:xfrm>
              <a:off x="110490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tangle 899"/>
            <p:cNvSpPr/>
            <p:nvPr/>
          </p:nvSpPr>
          <p:spPr>
            <a:xfrm>
              <a:off x="113538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ectangle 900"/>
            <p:cNvSpPr/>
            <p:nvPr/>
          </p:nvSpPr>
          <p:spPr>
            <a:xfrm>
              <a:off x="11353800" y="1981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Rectangle 901"/>
            <p:cNvSpPr/>
            <p:nvPr/>
          </p:nvSpPr>
          <p:spPr>
            <a:xfrm>
              <a:off x="11353800" y="21336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tangle 902"/>
            <p:cNvSpPr/>
            <p:nvPr/>
          </p:nvSpPr>
          <p:spPr>
            <a:xfrm>
              <a:off x="9829800" y="1219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tangle 903"/>
            <p:cNvSpPr/>
            <p:nvPr/>
          </p:nvSpPr>
          <p:spPr>
            <a:xfrm>
              <a:off x="9677400" y="15240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Rectangle 904"/>
            <p:cNvSpPr/>
            <p:nvPr/>
          </p:nvSpPr>
          <p:spPr>
            <a:xfrm>
              <a:off x="9677400" y="1676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tangle 905"/>
            <p:cNvSpPr/>
            <p:nvPr/>
          </p:nvSpPr>
          <p:spPr>
            <a:xfrm>
              <a:off x="96774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ectangle 906"/>
            <p:cNvSpPr/>
            <p:nvPr/>
          </p:nvSpPr>
          <p:spPr>
            <a:xfrm>
              <a:off x="98298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tangle 907"/>
            <p:cNvSpPr/>
            <p:nvPr/>
          </p:nvSpPr>
          <p:spPr>
            <a:xfrm>
              <a:off x="99822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tangle 908"/>
            <p:cNvSpPr/>
            <p:nvPr/>
          </p:nvSpPr>
          <p:spPr>
            <a:xfrm>
              <a:off x="10134600" y="18288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ectangle 909"/>
            <p:cNvSpPr/>
            <p:nvPr/>
          </p:nvSpPr>
          <p:spPr>
            <a:xfrm>
              <a:off x="10134600" y="1981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ectangle 910"/>
            <p:cNvSpPr/>
            <p:nvPr/>
          </p:nvSpPr>
          <p:spPr>
            <a:xfrm>
              <a:off x="10134600" y="22860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ectangle 911"/>
            <p:cNvSpPr/>
            <p:nvPr/>
          </p:nvSpPr>
          <p:spPr>
            <a:xfrm>
              <a:off x="10134600" y="24384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Rectangle 912"/>
            <p:cNvSpPr/>
            <p:nvPr/>
          </p:nvSpPr>
          <p:spPr>
            <a:xfrm>
              <a:off x="9372600" y="30480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ectangle 913"/>
            <p:cNvSpPr/>
            <p:nvPr/>
          </p:nvSpPr>
          <p:spPr>
            <a:xfrm>
              <a:off x="9372600" y="28956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tangle 914"/>
            <p:cNvSpPr/>
            <p:nvPr/>
          </p:nvSpPr>
          <p:spPr>
            <a:xfrm>
              <a:off x="9372600" y="27432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ectangle 915"/>
            <p:cNvSpPr/>
            <p:nvPr/>
          </p:nvSpPr>
          <p:spPr>
            <a:xfrm>
              <a:off x="10134600" y="2133600"/>
              <a:ext cx="152400" cy="152400"/>
            </a:xfrm>
            <a:prstGeom prst="rect">
              <a:avLst/>
            </a:prstGeom>
            <a:solidFill>
              <a:srgbClr val="009900"/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7" name="Group 916"/>
          <p:cNvGrpSpPr/>
          <p:nvPr/>
        </p:nvGrpSpPr>
        <p:grpSpPr>
          <a:xfrm>
            <a:off x="5486400" y="1047750"/>
            <a:ext cx="2590800" cy="2743200"/>
            <a:chOff x="5486400" y="1219200"/>
            <a:chExt cx="2590800" cy="2743200"/>
          </a:xfrm>
        </p:grpSpPr>
        <p:sp>
          <p:nvSpPr>
            <p:cNvPr id="918" name="Rectangle 917"/>
            <p:cNvSpPr/>
            <p:nvPr/>
          </p:nvSpPr>
          <p:spPr>
            <a:xfrm>
              <a:off x="5943600" y="1219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ectangle 918"/>
            <p:cNvSpPr/>
            <p:nvPr/>
          </p:nvSpPr>
          <p:spPr>
            <a:xfrm>
              <a:off x="5791200" y="1676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ectangle 919"/>
            <p:cNvSpPr/>
            <p:nvPr/>
          </p:nvSpPr>
          <p:spPr>
            <a:xfrm>
              <a:off x="59436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tangle 920"/>
            <p:cNvSpPr/>
            <p:nvPr/>
          </p:nvSpPr>
          <p:spPr>
            <a:xfrm>
              <a:off x="60960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ectangle 921"/>
            <p:cNvSpPr/>
            <p:nvPr/>
          </p:nvSpPr>
          <p:spPr>
            <a:xfrm>
              <a:off x="57912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Rectangle 922"/>
            <p:cNvSpPr/>
            <p:nvPr/>
          </p:nvSpPr>
          <p:spPr>
            <a:xfrm>
              <a:off x="62484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tangle 923"/>
            <p:cNvSpPr/>
            <p:nvPr/>
          </p:nvSpPr>
          <p:spPr>
            <a:xfrm>
              <a:off x="6248400" y="2286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Rectangle 924"/>
            <p:cNvSpPr/>
            <p:nvPr/>
          </p:nvSpPr>
          <p:spPr>
            <a:xfrm>
              <a:off x="6248400" y="2438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Rectangle 925"/>
            <p:cNvSpPr/>
            <p:nvPr/>
          </p:nvSpPr>
          <p:spPr>
            <a:xfrm>
              <a:off x="5486400" y="2895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tangle 926"/>
            <p:cNvSpPr/>
            <p:nvPr/>
          </p:nvSpPr>
          <p:spPr>
            <a:xfrm>
              <a:off x="5486400" y="3048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Rectangle 927"/>
            <p:cNvSpPr/>
            <p:nvPr/>
          </p:nvSpPr>
          <p:spPr>
            <a:xfrm>
              <a:off x="54864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Rectangle 928"/>
            <p:cNvSpPr/>
            <p:nvPr/>
          </p:nvSpPr>
          <p:spPr>
            <a:xfrm>
              <a:off x="56388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tangle 929"/>
            <p:cNvSpPr/>
            <p:nvPr/>
          </p:nvSpPr>
          <p:spPr>
            <a:xfrm>
              <a:off x="57912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Rectangle 930"/>
            <p:cNvSpPr/>
            <p:nvPr/>
          </p:nvSpPr>
          <p:spPr>
            <a:xfrm>
              <a:off x="59436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Rectangle 931"/>
            <p:cNvSpPr/>
            <p:nvPr/>
          </p:nvSpPr>
          <p:spPr>
            <a:xfrm>
              <a:off x="60960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tangle 932"/>
            <p:cNvSpPr/>
            <p:nvPr/>
          </p:nvSpPr>
          <p:spPr>
            <a:xfrm>
              <a:off x="62484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tangle 933"/>
            <p:cNvSpPr/>
            <p:nvPr/>
          </p:nvSpPr>
          <p:spPr>
            <a:xfrm>
              <a:off x="64008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Rectangle 934"/>
            <p:cNvSpPr/>
            <p:nvPr/>
          </p:nvSpPr>
          <p:spPr>
            <a:xfrm>
              <a:off x="65532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tangle 935"/>
            <p:cNvSpPr/>
            <p:nvPr/>
          </p:nvSpPr>
          <p:spPr>
            <a:xfrm>
              <a:off x="67056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Rectangle 936"/>
            <p:cNvSpPr/>
            <p:nvPr/>
          </p:nvSpPr>
          <p:spPr>
            <a:xfrm>
              <a:off x="68580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ectangle 937"/>
            <p:cNvSpPr/>
            <p:nvPr/>
          </p:nvSpPr>
          <p:spPr>
            <a:xfrm>
              <a:off x="70104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tangle 938"/>
            <p:cNvSpPr/>
            <p:nvPr/>
          </p:nvSpPr>
          <p:spPr>
            <a:xfrm>
              <a:off x="71628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Rectangle 939"/>
            <p:cNvSpPr/>
            <p:nvPr/>
          </p:nvSpPr>
          <p:spPr>
            <a:xfrm>
              <a:off x="7162800" y="3505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Rectangle 940"/>
            <p:cNvSpPr/>
            <p:nvPr/>
          </p:nvSpPr>
          <p:spPr>
            <a:xfrm>
              <a:off x="7620000" y="3810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tangle 941"/>
            <p:cNvSpPr/>
            <p:nvPr/>
          </p:nvSpPr>
          <p:spPr>
            <a:xfrm>
              <a:off x="7772400" y="32004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Rectangle 942"/>
            <p:cNvSpPr/>
            <p:nvPr/>
          </p:nvSpPr>
          <p:spPr>
            <a:xfrm>
              <a:off x="7924800" y="2590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Rectangle 943"/>
            <p:cNvSpPr/>
            <p:nvPr/>
          </p:nvSpPr>
          <p:spPr>
            <a:xfrm>
              <a:off x="7467600" y="19812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tangle 944"/>
            <p:cNvSpPr/>
            <p:nvPr/>
          </p:nvSpPr>
          <p:spPr>
            <a:xfrm>
              <a:off x="7010400" y="13716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Rectangle 945"/>
            <p:cNvSpPr/>
            <p:nvPr/>
          </p:nvSpPr>
          <p:spPr>
            <a:xfrm>
              <a:off x="7010400" y="15240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Rectangle 946"/>
            <p:cNvSpPr/>
            <p:nvPr/>
          </p:nvSpPr>
          <p:spPr>
            <a:xfrm>
              <a:off x="70104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tangle 947"/>
            <p:cNvSpPr/>
            <p:nvPr/>
          </p:nvSpPr>
          <p:spPr>
            <a:xfrm>
              <a:off x="71628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tangle 948"/>
            <p:cNvSpPr/>
            <p:nvPr/>
          </p:nvSpPr>
          <p:spPr>
            <a:xfrm>
              <a:off x="73152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Rectangle 949"/>
            <p:cNvSpPr/>
            <p:nvPr/>
          </p:nvSpPr>
          <p:spPr>
            <a:xfrm>
              <a:off x="7467600" y="1828800"/>
              <a:ext cx="152400" cy="152400"/>
            </a:xfrm>
            <a:prstGeom prst="rect">
              <a:avLst/>
            </a:prstGeom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32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34" grpId="0"/>
      <p:bldP spid="434" grpId="1"/>
      <p:bldP spid="435" grpId="0"/>
      <p:bldP spid="435" grpId="1"/>
      <p:bldP spid="436" grpId="0"/>
      <p:bldP spid="438" grpId="0"/>
      <p:bldP spid="439" grpId="0"/>
      <p:bldP spid="439" grpId="1"/>
      <p:bldP spid="440" grpId="0" animBg="1"/>
      <p:bldP spid="440" grpId="1" animBg="1"/>
      <p:bldP spid="441" grpId="0" animBg="1"/>
      <p:bldP spid="442" grpId="0"/>
      <p:bldP spid="443" grpId="0"/>
      <p:bldP spid="443" grpId="1"/>
      <p:bldP spid="444" grpId="0"/>
      <p:bldP spid="444" grpId="1"/>
      <p:bldP spid="4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Gridded Products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2000"/>
            <a:ext cx="4572000" cy="41719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Many years of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research and operational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LMA demonstrations have shown the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flash extent density (FED)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to be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the preferred total lightning product </a:t>
            </a:r>
            <a:endParaRPr lang="en-US" sz="2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FED best portrays, in a single product, the quantity/extent of GLM flashes/events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The initial plan is for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1-min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and 5-min window FED grids to reach AWIPS within ~1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minute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9001" y="4105930"/>
            <a:ext cx="4494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FED is the only </a:t>
            </a:r>
            <a:r>
              <a:rPr lang="en-US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product </a:t>
            </a:r>
            <a:r>
              <a:rPr lang="en-US" i="1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in the initial AWIPS </a:t>
            </a:r>
            <a:r>
              <a:rPr lang="en-US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deployment</a:t>
            </a:r>
          </a:p>
        </p:txBody>
      </p:sp>
      <p:sp>
        <p:nvSpPr>
          <p:cNvPr id="10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5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9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7" b="1250"/>
          <a:stretch/>
        </p:blipFill>
        <p:spPr>
          <a:xfrm>
            <a:off x="4627085" y="2505786"/>
            <a:ext cx="2270278" cy="1508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80271"/>
          <a:stretch/>
        </p:blipFill>
        <p:spPr>
          <a:xfrm>
            <a:off x="4627085" y="895350"/>
            <a:ext cx="4516915" cy="1534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5" b="40144"/>
          <a:stretch/>
        </p:blipFill>
        <p:spPr>
          <a:xfrm>
            <a:off x="6920603" y="2505786"/>
            <a:ext cx="2201482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>
                <a:latin typeface="Calibri" panose="020F0502020204030204" pitchFamily="34" charset="0"/>
              </a:rPr>
              <a:t>Example AWIPS Imagery</a:t>
            </a:r>
          </a:p>
        </p:txBody>
      </p:sp>
      <p:sp>
        <p:nvSpPr>
          <p:cNvPr id="1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6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42950"/>
            <a:ext cx="4362450" cy="2352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742950"/>
            <a:ext cx="2271139" cy="2173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79" y="742950"/>
            <a:ext cx="2272621" cy="217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952750"/>
            <a:ext cx="2271139" cy="217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79" y="2952750"/>
            <a:ext cx="2271139" cy="2173182"/>
          </a:xfrm>
          <a:prstGeom prst="rect">
            <a:avLst/>
          </a:prstGeom>
        </p:spPr>
      </p:pic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0" y="3105150"/>
            <a:ext cx="4572000" cy="202078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1-min GLM FED with 1-min mesoscale ABI visible imagery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Illustrates convective processes on a variety of scales</a:t>
            </a:r>
          </a:p>
        </p:txBody>
      </p:sp>
    </p:spTree>
    <p:extLst>
      <p:ext uri="{BB962C8B-B14F-4D97-AF65-F5344CB8AC3E}">
        <p14:creationId xmlns:p14="http://schemas.microsoft.com/office/powerpoint/2010/main" val="16090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>
                <a:latin typeface="Calibri" panose="020F0502020204030204" pitchFamily="34" charset="0"/>
              </a:rPr>
              <a:t>Example AWIPS Imagery</a:t>
            </a:r>
          </a:p>
        </p:txBody>
      </p:sp>
      <p:sp>
        <p:nvSpPr>
          <p:cNvPr id="1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8754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7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744526"/>
            <a:ext cx="4362450" cy="2352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42950"/>
            <a:ext cx="2133600" cy="213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42950"/>
            <a:ext cx="21336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52750"/>
            <a:ext cx="2133600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52750"/>
            <a:ext cx="2133600" cy="21336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0" y="3105150"/>
            <a:ext cx="4724400" cy="1905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1-min GLM FED combined with 1-min ABI IR brightness temperatures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At night, flashes are easier to detect and appear larger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Low cloud illumination</a:t>
            </a:r>
          </a:p>
        </p:txBody>
      </p:sp>
    </p:spTree>
    <p:extLst>
      <p:ext uri="{BB962C8B-B14F-4D97-AF65-F5344CB8AC3E}">
        <p14:creationId xmlns:p14="http://schemas.microsoft.com/office/powerpoint/2010/main" val="38552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Additional Gridded Products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19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8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8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28600" y="762000"/>
            <a:ext cx="4419600" cy="4324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Additional gridded GLM products are being evaluated for future AWIPS deployment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Average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flash area (AFA)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and total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optical energy (TOE)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complement FED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to maximize the insights provided by the GLM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AFA and TOE also help diagnose the GLM data quality and illustrate the subtleties of space-based optical lightning observations</a:t>
            </a:r>
          </a:p>
        </p:txBody>
      </p:sp>
      <p:pic>
        <p:nvPicPr>
          <p:cNvPr id="1031" name="Picture 7" descr="C:\Users\rudlosky.AD\Desktop\NESDIS\Projects\GOESR_GLM\Imagery\AWIPS\GulfStorms\gulfstormsFED-20180606_141700_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04672"/>
            <a:ext cx="4424226" cy="14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udlosky.AD\Desktop\NESDIS\Projects\GOESR_GLM\Imagery\AWIPS\GulfStorms\gsAFA-20180606_141700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40280"/>
            <a:ext cx="4424226" cy="14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rudlosky.AD\Desktop\NESDIS\Projects\GOESR_GLM\Imagery\AWIPS\GulfStorms\gsTOE-20180606_141700_cropp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75475"/>
            <a:ext cx="4424226" cy="14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80624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FED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53356" y="224028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AFA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3356" y="367398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TOE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3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9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9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915400" cy="29146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GLM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provides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continuous, full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disk total lightning measurements </a:t>
            </a:r>
            <a:endParaRPr lang="en-US" sz="2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New gridded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FED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product rolling out during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Spring/Summer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2018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Restores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and disseminates the spatial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footprint information 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The FED (flash count per grid cell) is the first NWS product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GLM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is re-navigated the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2×2 km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ABI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fixed grid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Corner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point lookup table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and parent-child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relationships are used </a:t>
            </a:r>
            <a:endParaRPr lang="en-US" sz="2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Sliced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polygons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accumulated/weighed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to create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gridded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products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FED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best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portrays the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quantity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/ extent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of GLM flashes /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events</a:t>
            </a:r>
            <a:endParaRPr lang="en-US" sz="2200" b="1" dirty="0" smtClean="0">
              <a:solidFill>
                <a:schemeClr val="tx1"/>
              </a:solidFill>
              <a:latin typeface="Source Sans Pro" panose="020B060402020202020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Summary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839111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latin typeface="Calibri" panose="020F0502020204030204" pitchFamily="34" charset="0"/>
              </a:rPr>
              <a:t>Additional Information</a:t>
            </a:r>
            <a:r>
              <a:rPr lang="en-US" sz="1600" b="1" dirty="0" smtClean="0">
                <a:latin typeface="Calibri" panose="020F0502020204030204" pitchFamily="34" charset="0"/>
              </a:rPr>
              <a:t>:</a:t>
            </a:r>
          </a:p>
          <a:p>
            <a:r>
              <a:rPr lang="en-US" sz="1600" b="1" dirty="0" smtClean="0">
                <a:latin typeface="Calibri" panose="020F0502020204030204" pitchFamily="34" charset="0"/>
              </a:rPr>
              <a:t>GLM </a:t>
            </a:r>
            <a:r>
              <a:rPr lang="en-US" sz="1600" b="1" dirty="0" err="1" smtClean="0">
                <a:latin typeface="Calibri" panose="020F0502020204030204" pitchFamily="34" charset="0"/>
              </a:rPr>
              <a:t>VLab</a:t>
            </a:r>
            <a:r>
              <a:rPr lang="en-US" sz="1600" b="1" dirty="0" smtClean="0">
                <a:latin typeface="Calibri" panose="020F0502020204030204" pitchFamily="34" charset="0"/>
              </a:rPr>
              <a:t> Page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hlinkClick r:id="rId2"/>
              </a:rPr>
              <a:t>https</a:t>
            </a:r>
            <a:r>
              <a:rPr lang="en-US" sz="1600">
                <a:latin typeface="Calibri" panose="020F0502020204030204" pitchFamily="34" charset="0"/>
                <a:hlinkClick r:id="rId2"/>
              </a:rPr>
              <a:t>://</a:t>
            </a:r>
            <a:r>
              <a:rPr lang="en-US" sz="1600" smtClean="0">
                <a:latin typeface="Calibri" panose="020F0502020204030204" pitchFamily="34" charset="0"/>
                <a:hlinkClick r:id="rId2"/>
              </a:rPr>
              <a:t>vlab.ncep.noaa.gov/web/geostationary-lightning-mapper/home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  <a:p>
            <a:r>
              <a:rPr lang="en-US" sz="1600" b="1" dirty="0" smtClean="0">
                <a:latin typeface="Calibri" panose="020F0502020204030204" pitchFamily="34" charset="0"/>
              </a:rPr>
              <a:t>Short Course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  <a:hlinkClick r:id="rId3"/>
              </a:rPr>
              <a:t>https</a:t>
            </a:r>
            <a:r>
              <a:rPr lang="en-US" sz="1600" dirty="0">
                <a:latin typeface="Calibri" panose="020F0502020204030204" pitchFamily="34" charset="0"/>
                <a:hlinkClick r:id="rId3"/>
              </a:rPr>
              <a:t>://</a:t>
            </a:r>
            <a:r>
              <a:rPr lang="en-US" sz="1600" dirty="0" smtClean="0">
                <a:latin typeface="Calibri" panose="020F0502020204030204" pitchFamily="34" charset="0"/>
                <a:hlinkClick r:id="rId3"/>
              </a:rPr>
              <a:t>www.meted.ucar.edu/satmet/goesr_faculty_recordings/glm_lightning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  <a:p>
            <a:pPr lvl="0"/>
            <a:r>
              <a:rPr lang="en-US" sz="1600" b="1" dirty="0">
                <a:latin typeface="Calibri" panose="020F0502020204030204" pitchFamily="34" charset="0"/>
              </a:rPr>
              <a:t>UMD </a:t>
            </a:r>
            <a:r>
              <a:rPr lang="en-US" sz="1600" b="1" dirty="0" smtClean="0">
                <a:latin typeface="Calibri" panose="020F0502020204030204" pitchFamily="34" charset="0"/>
              </a:rPr>
              <a:t>Website </a:t>
            </a:r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hlinkClick r:id="rId4"/>
              </a:rPr>
              <a:t>http://lightning.umd.edu</a:t>
            </a:r>
            <a:r>
              <a:rPr lang="en-US" sz="1600" dirty="0" smtClean="0">
                <a:latin typeface="Calibri" panose="020F0502020204030204" pitchFamily="34" charset="0"/>
                <a:hlinkClick r:id="rId4"/>
              </a:rPr>
              <a:t>/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</a:p>
          <a:p>
            <a:pPr lvl="0"/>
            <a:r>
              <a:rPr lang="en-US" sz="1600" b="1" dirty="0" smtClean="0">
                <a:latin typeface="Calibri" panose="020F0502020204030204" pitchFamily="34" charset="0"/>
              </a:rPr>
              <a:t>NASA </a:t>
            </a:r>
            <a:r>
              <a:rPr lang="en-US" sz="1600" b="1" dirty="0" err="1" smtClean="0">
                <a:latin typeface="Calibri" panose="020F0502020204030204" pitchFamily="34" charset="0"/>
              </a:rPr>
              <a:t>SPoRT</a:t>
            </a: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latin typeface="Calibri" panose="020F0502020204030204" pitchFamily="34" charset="0"/>
                <a:hlinkClick r:id="rId5"/>
              </a:rPr>
              <a:t>https://weather.msfc.nasa.gov/sport</a:t>
            </a:r>
            <a:r>
              <a:rPr lang="en-US" sz="1600" dirty="0" smtClean="0">
                <a:latin typeface="Calibri" panose="020F0502020204030204" pitchFamily="34" charset="0"/>
                <a:hlinkClick r:id="rId5"/>
              </a:rPr>
              <a:t>/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617</Words>
  <Application>Microsoft Office PowerPoint</Application>
  <PresentationFormat>On-screen Show (16:9)</PresentationFormat>
  <Paragraphs>75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Noto Sans Symbols</vt:lpstr>
      <vt:lpstr>Calibri</vt:lpstr>
      <vt:lpstr>Wingdings</vt:lpstr>
      <vt:lpstr>Source Sans Pro</vt:lpstr>
      <vt:lpstr>Breeze</vt:lpstr>
      <vt:lpstr>Office Theme</vt:lpstr>
      <vt:lpstr>Geostationary Lightning Mapper (GLM) Quick Brief: Flash Extent Density</vt:lpstr>
      <vt:lpstr>Geostationary Lightning Mapper</vt:lpstr>
      <vt:lpstr>GLM Gridded Products</vt:lpstr>
      <vt:lpstr>GLM Gridded Products</vt:lpstr>
      <vt:lpstr>GLM Gridded Products</vt:lpstr>
      <vt:lpstr>Example AWIPS Imagery</vt:lpstr>
      <vt:lpstr>Example AWIPS Imagery</vt:lpstr>
      <vt:lpstr>Additional Gridded Products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Instructor Prep for the GOES-R Virtual Faculty Course</dc:title>
  <dc:creator>Scott D. Rudlosky</dc:creator>
  <cp:lastModifiedBy>Scott D. Rudlosky</cp:lastModifiedBy>
  <cp:revision>183</cp:revision>
  <cp:lastPrinted>2017-10-16T18:57:38Z</cp:lastPrinted>
  <dcterms:modified xsi:type="dcterms:W3CDTF">2018-06-14T12:28:07Z</dcterms:modified>
</cp:coreProperties>
</file>