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57" r:id="rId3"/>
  </p:sldIdLst>
  <p:sldSz cx="7772400" cy="10058400"/>
  <p:notesSz cx="6934200" cy="92202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dt, Emily B. (MSFC-ZP11)" initials="BEB(" lastIdx="10" clrIdx="0">
    <p:extLst/>
  </p:cmAuthor>
  <p:cmAuthor id="2" name="Scott D. Rudlosky" initials="SD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F41D"/>
    <a:srgbClr val="271EE0"/>
    <a:srgbClr val="A3CFCA"/>
    <a:srgbClr val="6699FF"/>
    <a:srgbClr val="FF9933"/>
    <a:srgbClr val="0DAB36"/>
    <a:srgbClr val="A2299C"/>
    <a:srgbClr val="C01B1C"/>
    <a:srgbClr val="C73531"/>
    <a:srgbClr val="D94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6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340" y="-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05448" cy="462899"/>
          </a:xfrm>
          <a:prstGeom prst="rect">
            <a:avLst/>
          </a:prstGeom>
        </p:spPr>
        <p:txBody>
          <a:bodyPr vert="horz" lIns="90568" tIns="45284" rIns="90568" bIns="452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183" y="2"/>
            <a:ext cx="3005448" cy="462899"/>
          </a:xfrm>
          <a:prstGeom prst="rect">
            <a:avLst/>
          </a:prstGeom>
        </p:spPr>
        <p:txBody>
          <a:bodyPr vert="horz" lIns="90568" tIns="45284" rIns="90568" bIns="45284" rtlCol="0"/>
          <a:lstStyle>
            <a:lvl1pPr algn="r">
              <a:defRPr sz="1200"/>
            </a:lvl1pPr>
          </a:lstStyle>
          <a:p>
            <a:fld id="{19A9550A-7D00-4DBF-AEC5-FC39B8AED59E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65363" y="1152525"/>
            <a:ext cx="240347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68" tIns="45284" rIns="90568" bIns="452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049" y="4436908"/>
            <a:ext cx="5546104" cy="3630769"/>
          </a:xfrm>
          <a:prstGeom prst="rect">
            <a:avLst/>
          </a:prstGeom>
        </p:spPr>
        <p:txBody>
          <a:bodyPr vert="horz" lIns="90568" tIns="45284" rIns="90568" bIns="452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57302"/>
            <a:ext cx="3005448" cy="462899"/>
          </a:xfrm>
          <a:prstGeom prst="rect">
            <a:avLst/>
          </a:prstGeom>
        </p:spPr>
        <p:txBody>
          <a:bodyPr vert="horz" lIns="90568" tIns="45284" rIns="90568" bIns="452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183" y="8757302"/>
            <a:ext cx="3005448" cy="462899"/>
          </a:xfrm>
          <a:prstGeom prst="rect">
            <a:avLst/>
          </a:prstGeom>
        </p:spPr>
        <p:txBody>
          <a:bodyPr vert="horz" lIns="90568" tIns="45284" rIns="90568" bIns="45284" rtlCol="0" anchor="b"/>
          <a:lstStyle>
            <a:lvl1pPr algn="r">
              <a:defRPr sz="1200"/>
            </a:lvl1pPr>
          </a:lstStyle>
          <a:p>
            <a:fld id="{39A25256-C801-4F72-87B0-1908C92F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4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5256-C801-4F72-87B0-1908C92F30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5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7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6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2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7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5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9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2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3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6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96C6A-4D27-4A47-819C-56391BDF827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jpg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weather.msfc.nasa.gov/sport/" TargetMode="External"/><Relationship Id="rId12" Type="http://schemas.openxmlformats.org/officeDocument/2006/relationships/image" Target="../media/image15.jpe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tags" Target="../tags/tag3.xml"/><Relationship Id="rId6" Type="http://schemas.openxmlformats.org/officeDocument/2006/relationships/hyperlink" Target="http://lightning.umd.edu/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s://www.meted.ucar.edu/satmet/goesr_faculty_recordings/glm_lightning/" TargetMode="External"/><Relationship Id="rId15" Type="http://schemas.openxmlformats.org/officeDocument/2006/relationships/image" Target="../media/image4.png"/><Relationship Id="rId10" Type="http://schemas.openxmlformats.org/officeDocument/2006/relationships/image" Target="../media/image13.png"/><Relationship Id="rId19" Type="http://schemas.openxmlformats.org/officeDocument/2006/relationships/image" Target="../media/image18.png"/><Relationship Id="rId4" Type="http://schemas.openxmlformats.org/officeDocument/2006/relationships/hyperlink" Target="https://go.usa.gov/xU5MF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118" y="1504581"/>
            <a:ext cx="3655414" cy="43374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lvl="0" algn="ctr">
              <a:lnSpc>
                <a:spcPct val="11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5B9BD5">
                    <a:lumMod val="50000"/>
                  </a:srgbClr>
                </a:solidFill>
              </a:rPr>
              <a:t>AFA and TOE Background</a:t>
            </a:r>
            <a:endParaRPr lang="en-US" sz="1200" b="1" dirty="0" smtClean="0"/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/>
              <a:t>Average </a:t>
            </a:r>
            <a:r>
              <a:rPr lang="en-US" sz="1200" b="1" dirty="0"/>
              <a:t>flash area (AFA)</a:t>
            </a:r>
            <a:r>
              <a:rPr lang="en-US" sz="1200" b="1" dirty="0" smtClean="0"/>
              <a:t> is the average area of all GLM flashes spatially coincident with each 2×2 km grid cell during a specified time period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AFA has units of km</a:t>
            </a:r>
            <a:r>
              <a:rPr lang="en-US" sz="1200" b="1" baseline="30000" dirty="0"/>
              <a:t>2</a:t>
            </a:r>
            <a:r>
              <a:rPr lang="en-US" sz="1200" b="1" dirty="0"/>
              <a:t>, with values ranging from a minimum of 1 pixel or ~64 km</a:t>
            </a:r>
            <a:r>
              <a:rPr lang="en-US" sz="1200" b="1" baseline="30000" dirty="0"/>
              <a:t>2</a:t>
            </a:r>
            <a:r>
              <a:rPr lang="en-US" sz="1200" b="1" dirty="0"/>
              <a:t> to several thousand km</a:t>
            </a:r>
            <a:r>
              <a:rPr lang="en-US" sz="1200" b="1" baseline="30000" dirty="0"/>
              <a:t>2</a:t>
            </a:r>
            <a:r>
              <a:rPr lang="en-US" sz="1200" b="1" dirty="0"/>
              <a:t> for regions with extensive stratiform flashes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/>
              <a:t>Total </a:t>
            </a:r>
            <a:r>
              <a:rPr lang="en-US" sz="1200" b="1" dirty="0"/>
              <a:t>optical energy (TOE) </a:t>
            </a:r>
            <a:r>
              <a:rPr lang="en-US" sz="1200" b="1" dirty="0" smtClean="0"/>
              <a:t>is the sum of all optical energy that the GLM observes within </a:t>
            </a:r>
            <a:r>
              <a:rPr lang="en-US" sz="1200" b="1" dirty="0"/>
              <a:t>each grid cell during a specified time </a:t>
            </a:r>
            <a:r>
              <a:rPr lang="en-US" sz="1200" b="1" dirty="0" smtClean="0"/>
              <a:t>period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TOE has units of </a:t>
            </a:r>
            <a:r>
              <a:rPr lang="en-US" sz="1200" b="1" dirty="0" err="1"/>
              <a:t>femtojoules</a:t>
            </a:r>
            <a:r>
              <a:rPr lang="en-US" sz="1200" b="1" dirty="0"/>
              <a:t> (</a:t>
            </a:r>
            <a:r>
              <a:rPr lang="en-US" sz="1200" b="1" dirty="0" err="1" smtClean="0"/>
              <a:t>fJ</a:t>
            </a:r>
            <a:r>
              <a:rPr lang="en-US" sz="1200" b="1" dirty="0" smtClean="0"/>
              <a:t>; 10</a:t>
            </a:r>
            <a:r>
              <a:rPr lang="en-US" sz="1200" b="1" baseline="30000" dirty="0" smtClean="0"/>
              <a:t>-15</a:t>
            </a:r>
            <a:r>
              <a:rPr lang="en-US" sz="1200" b="1" dirty="0" smtClean="0"/>
              <a:t> J), with values </a:t>
            </a:r>
            <a:r>
              <a:rPr lang="en-US" sz="1200" b="1" dirty="0"/>
              <a:t>on the order of decimals for the dimmest flashes to over 1000 </a:t>
            </a:r>
            <a:r>
              <a:rPr lang="en-US" sz="1200" b="1" dirty="0" err="1"/>
              <a:t>fJ</a:t>
            </a:r>
            <a:r>
              <a:rPr lang="en-US" sz="1200" b="1" dirty="0"/>
              <a:t> for regions with many bright flashes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u="sng" dirty="0" smtClean="0"/>
              <a:t>AFA </a:t>
            </a:r>
            <a:r>
              <a:rPr lang="en-US" sz="1200" b="1" u="sng" dirty="0"/>
              <a:t>and </a:t>
            </a:r>
            <a:r>
              <a:rPr lang="en-US" sz="1200" b="1" u="sng" dirty="0" smtClean="0"/>
              <a:t>TOE complement </a:t>
            </a:r>
            <a:r>
              <a:rPr lang="en-US" sz="1200" b="1" u="sng" dirty="0"/>
              <a:t>flash extent density (FED) to maximize the insights provided by the GLM 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u="sng" dirty="0" smtClean="0"/>
              <a:t>AFA </a:t>
            </a:r>
            <a:r>
              <a:rPr lang="en-US" sz="1200" b="1" u="sng" dirty="0"/>
              <a:t>and </a:t>
            </a:r>
            <a:r>
              <a:rPr lang="en-US" sz="1200" b="1" u="sng" dirty="0" smtClean="0"/>
              <a:t>TOE </a:t>
            </a:r>
            <a:r>
              <a:rPr lang="en-US" sz="1200" b="1" u="sng" dirty="0"/>
              <a:t>also provide context for understanding GLM data quality and the subtleties of space-based optical lightning </a:t>
            </a:r>
            <a:r>
              <a:rPr lang="en-US" sz="1200" b="1" u="sng" dirty="0" smtClean="0"/>
              <a:t>observations</a:t>
            </a:r>
          </a:p>
        </p:txBody>
      </p:sp>
      <p:sp>
        <p:nvSpPr>
          <p:cNvPr id="685" name="TextBox 684"/>
          <p:cNvSpPr txBox="1"/>
          <p:nvPr/>
        </p:nvSpPr>
        <p:spPr>
          <a:xfrm>
            <a:off x="3957402" y="5563673"/>
            <a:ext cx="3655414" cy="380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200"/>
              </a:spcAft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Primary TOE Applications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lnSpc>
                <a:spcPct val="11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b="1" u="sng" dirty="0"/>
              <a:t>TOE directly depicts optical lightning observations</a:t>
            </a:r>
            <a:r>
              <a:rPr lang="en-US" sz="1200" b="1" dirty="0"/>
              <a:t> – provides the most intuitive </a:t>
            </a:r>
            <a:r>
              <a:rPr lang="en-US" sz="1200" b="1" dirty="0" smtClean="0"/>
              <a:t>GLM portrayal</a:t>
            </a:r>
          </a:p>
          <a:p>
            <a:pPr marL="171450" indent="-171450">
              <a:lnSpc>
                <a:spcPct val="11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b="1" u="sng" dirty="0" smtClean="0"/>
              <a:t>Identify </a:t>
            </a:r>
            <a:r>
              <a:rPr lang="en-US" sz="1200" b="1" u="sng" dirty="0"/>
              <a:t>strengthening and weakening storms</a:t>
            </a:r>
            <a:r>
              <a:rPr lang="en-US" sz="1200" b="1" dirty="0"/>
              <a:t> – forecasters have likened the use of TOE to watching a light bulb brighten/dim as the storms grow/decay </a:t>
            </a:r>
          </a:p>
          <a:p>
            <a:pPr marL="171450" indent="-171450">
              <a:lnSpc>
                <a:spcPct val="11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b="1" u="sng" dirty="0" smtClean="0"/>
              <a:t>Characterize convective scenes</a:t>
            </a:r>
            <a:r>
              <a:rPr lang="en-US" sz="1200" b="1" dirty="0" smtClean="0"/>
              <a:t> – the </a:t>
            </a:r>
            <a:r>
              <a:rPr lang="en-US" sz="1200" b="1" dirty="0"/>
              <a:t>TOE </a:t>
            </a:r>
            <a:r>
              <a:rPr lang="en-US" sz="1200" b="1" dirty="0" smtClean="0"/>
              <a:t>helps make inferences regarding the </a:t>
            </a:r>
            <a:r>
              <a:rPr lang="en-US" sz="1200" b="1" dirty="0"/>
              <a:t>surrounding cloud scene </a:t>
            </a:r>
            <a:r>
              <a:rPr lang="en-US" sz="1200" b="1" dirty="0" smtClean="0"/>
              <a:t>[e.g</a:t>
            </a:r>
            <a:r>
              <a:rPr lang="en-US" sz="1200" b="1" dirty="0"/>
              <a:t>., the TOE helps distinguish between deep convection and the dimmer low level clouds it </a:t>
            </a:r>
            <a:r>
              <a:rPr lang="en-US" sz="1200" b="1" dirty="0" smtClean="0"/>
              <a:t>often illuminates (most common at night)] </a:t>
            </a:r>
          </a:p>
          <a:p>
            <a:pPr marL="171450" indent="-171450">
              <a:lnSpc>
                <a:spcPct val="11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b="1" u="sng" dirty="0" smtClean="0"/>
              <a:t>Analyze the cloud-to-ground lightning threat</a:t>
            </a:r>
            <a:r>
              <a:rPr lang="en-US" sz="1200" b="1" dirty="0" smtClean="0"/>
              <a:t> - TOE indicates lightning channel locations </a:t>
            </a:r>
            <a:r>
              <a:rPr lang="en-US" sz="1200" b="1" dirty="0"/>
              <a:t>within extensive stratiform flashes, </a:t>
            </a:r>
            <a:r>
              <a:rPr lang="en-US" sz="1200" b="1" dirty="0" smtClean="0"/>
              <a:t>along which these flashes commonly strike ground [e.g., FED often illuminates large cloud areas (especially at night), TOE illustrates the actual lightning channel extent 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184150" y="9365472"/>
            <a:ext cx="7305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Author: Scott Rudlosky, Ph.D.</a:t>
            </a:r>
          </a:p>
          <a:p>
            <a:r>
              <a:rPr lang="en-US" sz="1200" dirty="0" smtClean="0"/>
              <a:t>NOAA/NESDIS/STAR (CICS-MD)</a:t>
            </a:r>
            <a:r>
              <a:rPr lang="en-US" sz="1200" b="1" i="1" dirty="0"/>
              <a:t> </a:t>
            </a:r>
            <a:r>
              <a:rPr lang="en-US" sz="1200" b="1" i="1" dirty="0" smtClean="0"/>
              <a:t>                          Version 1 </a:t>
            </a:r>
            <a:r>
              <a:rPr lang="en-US" sz="1200" b="1" i="1" dirty="0"/>
              <a:t>– </a:t>
            </a:r>
            <a:r>
              <a:rPr lang="en-US" sz="1200" b="1" i="1" dirty="0" smtClean="0"/>
              <a:t>August 7, </a:t>
            </a:r>
            <a:r>
              <a:rPr lang="en-US" sz="1200" b="1" i="1" dirty="0"/>
              <a:t>2018</a:t>
            </a:r>
            <a:r>
              <a:rPr lang="en-US" sz="1200" i="1" dirty="0"/>
              <a:t> </a:t>
            </a:r>
            <a:r>
              <a:rPr lang="en-US" sz="1200" b="1" i="1" dirty="0" smtClean="0"/>
              <a:t>		</a:t>
            </a:r>
            <a:endParaRPr lang="en-US" sz="1200" dirty="0" smtClean="0"/>
          </a:p>
        </p:txBody>
      </p:sp>
      <p:pic>
        <p:nvPicPr>
          <p:cNvPr id="272" name="Picture 7" descr="Image result for NESDIS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80800"/>
          <a:stretch/>
        </p:blipFill>
        <p:spPr bwMode="auto">
          <a:xfrm>
            <a:off x="5291181" y="9473919"/>
            <a:ext cx="1212077" cy="45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" name="TextBox 274"/>
          <p:cNvSpPr txBox="1"/>
          <p:nvPr/>
        </p:nvSpPr>
        <p:spPr>
          <a:xfrm>
            <a:off x="181690" y="5949226"/>
            <a:ext cx="3655414" cy="34162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Primary AFA Applications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u="sng" dirty="0" smtClean="0"/>
              <a:t>Detect/Monitor Thunderstorm Growth</a:t>
            </a:r>
            <a:r>
              <a:rPr lang="en-US" sz="1200" b="1" dirty="0" smtClean="0"/>
              <a:t> – the AFA color map accentuates small flashes to highlight the earliest flashes, AFA also provides a visual que to help quantify subsequent storm growth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u="sng" dirty="0" smtClean="0"/>
              <a:t>Observe the </a:t>
            </a:r>
            <a:r>
              <a:rPr lang="en-US" sz="1200" b="1" u="sng" dirty="0"/>
              <a:t>areal lightning </a:t>
            </a:r>
            <a:r>
              <a:rPr lang="en-US" sz="1200" b="1" u="sng" dirty="0" smtClean="0"/>
              <a:t>extent</a:t>
            </a:r>
            <a:r>
              <a:rPr lang="en-US" sz="1200" b="1" dirty="0" smtClean="0"/>
              <a:t> – the AFA indicates the occurrence of large/long flashes and helps differentiate </a:t>
            </a:r>
            <a:r>
              <a:rPr lang="en-US" sz="1200" b="1" dirty="0"/>
              <a:t>anvil/stratiform flashes from </a:t>
            </a:r>
            <a:r>
              <a:rPr lang="en-US" sz="1200" b="1" dirty="0" smtClean="0"/>
              <a:t>embedded, newly-developing </a:t>
            </a:r>
            <a:r>
              <a:rPr lang="en-US" sz="1200" b="1" dirty="0"/>
              <a:t>convection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u="sng" dirty="0" smtClean="0"/>
              <a:t>Monitor convective </a:t>
            </a:r>
            <a:r>
              <a:rPr lang="en-US" sz="1200" b="1" u="sng" dirty="0"/>
              <a:t>mode and storm evolution</a:t>
            </a:r>
            <a:r>
              <a:rPr lang="en-US" sz="1200" b="1" dirty="0"/>
              <a:t> </a:t>
            </a:r>
            <a:r>
              <a:rPr lang="en-US" sz="1200" b="1" dirty="0" smtClean="0"/>
              <a:t>– the AFA trends are indicative of storm life cycles [e.g., frequent small flashes within the most intense convection (&lt; </a:t>
            </a:r>
            <a:r>
              <a:rPr lang="en-US" sz="1200" b="1" dirty="0" smtClean="0"/>
              <a:t>300 </a:t>
            </a:r>
            <a:r>
              <a:rPr lang="en-US" sz="1200" b="1" dirty="0" smtClean="0"/>
              <a:t>km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) and a tendency for larger flashes as storms weaken (&gt; </a:t>
            </a:r>
            <a:r>
              <a:rPr lang="en-US" sz="1200" b="1" dirty="0"/>
              <a:t>6</a:t>
            </a:r>
            <a:r>
              <a:rPr lang="en-US" sz="1200" b="1" dirty="0" smtClean="0"/>
              <a:t>00 </a:t>
            </a:r>
            <a:r>
              <a:rPr lang="en-US" sz="1200" b="1" dirty="0" smtClean="0"/>
              <a:t>km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)]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3962174" y="1515668"/>
            <a:ext cx="3640582" cy="392972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marL="171450" indent="-171450">
              <a:lnSpc>
                <a:spcPct val="11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en-US" sz="12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0" y="5080"/>
            <a:ext cx="7772400" cy="1371600"/>
            <a:chOff x="0" y="5080"/>
            <a:chExt cx="7772400" cy="13716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80"/>
              <a:ext cx="7772400" cy="137160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858382"/>
              <a:ext cx="7772400" cy="5071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Arial" panose="020B0604020202020204" pitchFamily="34" charset="0"/>
                </a:rPr>
                <a:t>Quick Guide</a:t>
              </a:r>
              <a:endPara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51498" y="5080"/>
              <a:ext cx="6099768" cy="860798"/>
            </a:xfrm>
            <a:prstGeom prst="rect">
              <a:avLst/>
            </a:prstGeom>
            <a:solidFill>
              <a:schemeClr val="bg2">
                <a:lumMod val="1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3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Geostationary Lightning Mapper:</a:t>
              </a:r>
            </a:p>
            <a:p>
              <a:pPr algn="ctr">
                <a:lnSpc>
                  <a:spcPct val="90000"/>
                </a:lnSpc>
              </a:pP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Gridded Products: AFA and TOE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178" y="865878"/>
              <a:ext cx="550843" cy="4572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" y="191444"/>
              <a:ext cx="1720122" cy="109728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688" y="865878"/>
              <a:ext cx="457200" cy="457200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0" y="1376680"/>
              <a:ext cx="7772400" cy="0"/>
            </a:xfrm>
            <a:prstGeom prst="line">
              <a:avLst/>
            </a:prstGeom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" descr="Cooperative Institute for Climate &amp; Satellites - Maryla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16" y="9473920"/>
            <a:ext cx="838200" cy="45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rudlosky.AD\Desktop\NESDIS\Projects\GOESR_GLM\Imagery\AWIPS\Training\all-20180806_090100c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 b="116"/>
          <a:stretch/>
        </p:blipFill>
        <p:spPr bwMode="auto">
          <a:xfrm>
            <a:off x="3950975" y="1508760"/>
            <a:ext cx="3661841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" name="Rectangle 279"/>
          <p:cNvSpPr/>
          <p:nvPr/>
        </p:nvSpPr>
        <p:spPr>
          <a:xfrm>
            <a:off x="3891072" y="2737071"/>
            <a:ext cx="18054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Average Flash Area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3891072" y="4070750"/>
            <a:ext cx="18054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Total Optical Energy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03275" y="1504581"/>
            <a:ext cx="18054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Flash Extent Density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3" descr="C:\Users\rudlosky.AD\Desktop\NESDIS\Projects\GOESR_GLM\Imagery\AWIPS\GulfStorms\colorbarTO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010" y="5312790"/>
            <a:ext cx="3610479" cy="12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rudlosky.AD\Desktop\NESDIS\Projects\GOESR_GLM\Imagery\AWIPS\GulfStorms\colorbarAFA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65" y="3947616"/>
            <a:ext cx="3636295" cy="12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rudlosky.AD\Desktop\NESDIS\Projects\GOESR_GLM\Imagery\AWIPS\GulfStorms\colorbarFED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16" y="2608200"/>
            <a:ext cx="3603620" cy="12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15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781" y="1519734"/>
            <a:ext cx="7491163" cy="6201866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498141" y="7799189"/>
            <a:ext cx="2129804" cy="1998323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noAutofit/>
          </a:bodyPr>
          <a:lstStyle/>
          <a:p>
            <a:pPr algn="ctr">
              <a:lnSpc>
                <a:spcPct val="110000"/>
              </a:lnSpc>
              <a:spcAft>
                <a:spcPts val="400"/>
              </a:spcAft>
            </a:pPr>
            <a:r>
              <a:rPr lang="en-US" sz="1600" b="1" u="sng" dirty="0" smtClean="0">
                <a:solidFill>
                  <a:schemeClr val="accent5">
                    <a:lumMod val="75000"/>
                  </a:schemeClr>
                </a:solidFill>
              </a:rPr>
              <a:t>Additional Resources</a:t>
            </a:r>
            <a:endParaRPr lang="en-US" sz="16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10000"/>
              </a:lnSpc>
              <a:spcAft>
                <a:spcPts val="400"/>
              </a:spcAft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GLM </a:t>
            </a:r>
            <a:r>
              <a:rPr lang="en-US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VLab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Community: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go.usa.gov/xU5MF</a:t>
            </a:r>
            <a:endParaRPr lang="en-US" sz="11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400"/>
              </a:spcAft>
            </a:pPr>
            <a:r>
              <a:rPr lang="en-US" sz="1100" u="sng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GLM Faculty Virtual Course</a:t>
            </a:r>
            <a:endParaRPr lang="en-US" sz="1100" u="sng" dirty="0" smtClean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4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NESDIS/STAR - CICS-MD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400"/>
              </a:spcAft>
            </a:pP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NASA </a:t>
            </a:r>
            <a:r>
              <a:rPr lang="en-US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SPoRT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 Home Page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400"/>
              </a:spcAft>
            </a:pPr>
            <a:r>
              <a:rPr lang="en-US" sz="11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Hyperlinks </a:t>
            </a:r>
            <a:r>
              <a:rPr lang="en-US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available when viewing material </a:t>
            </a:r>
            <a:r>
              <a:rPr lang="en-US" sz="11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AIR </a:t>
            </a:r>
            <a:r>
              <a:rPr lang="en-US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C:\Users\rudlosky.AD\Desktop\NESDIS\Projects\GOESR_GLM\Imagery\AWIPS\AFA\frames\mexicoCI-20180605_1953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47" y="5880099"/>
            <a:ext cx="1793236" cy="17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rudlosky.AD\Desktop\NESDIS\Projects\GOESR_GLM\Imagery\AWIPS\AFA\frames\mexicoCI-20180605_2018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67" y="5880099"/>
            <a:ext cx="1793236" cy="17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rudlosky.AD\Desktop\NESDIS\Projects\GOESR_GLM\Imagery\AWIPS\AFA\frames\mexicoCI-20180605_211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590" y="5880098"/>
            <a:ext cx="1793236" cy="17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rudlosky.AD\Desktop\NESDIS\Projects\GOESR_GLM\Imagery\AWIPS\GulfStorms\gsTOE-20180606_135200_cropp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37" y="1587499"/>
            <a:ext cx="5873751" cy="1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rudlosky.AD\Desktop\NESDIS\Projects\GOESR_GLM\Imagery\AWIPS\GulfStorms\gsAFA-20180606_144400_croppe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37" y="3507154"/>
            <a:ext cx="5873751" cy="225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Arrow Connector 54"/>
          <p:cNvCxnSpPr/>
          <p:nvPr/>
        </p:nvCxnSpPr>
        <p:spPr>
          <a:xfrm flipH="1">
            <a:off x="2045848" y="2306957"/>
            <a:ext cx="303651" cy="290398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552700" y="2308414"/>
            <a:ext cx="0" cy="510986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787723" y="2330823"/>
            <a:ext cx="349177" cy="754164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022436" y="1759794"/>
            <a:ext cx="1447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Distinct convective cores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3830648" y="4724635"/>
            <a:ext cx="1737955" cy="369941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-2040000">
            <a:off x="3602942" y="5325588"/>
            <a:ext cx="709413" cy="344301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965699" y="1937624"/>
            <a:ext cx="622301" cy="107227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700604" y="2922282"/>
            <a:ext cx="1813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Extensive stratiform flash = CG threat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H="1" flipV="1">
            <a:off x="5498141" y="2671731"/>
            <a:ext cx="213481" cy="408457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114711" y="2330823"/>
            <a:ext cx="580989" cy="545136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9550" y="1585112"/>
            <a:ext cx="1441948" cy="418058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4925">
            <a:noFill/>
          </a:ln>
        </p:spPr>
        <p:txBody>
          <a:bodyPr wrap="square" rtlCol="0" anchor="t">
            <a:noAutofit/>
          </a:bodyPr>
          <a:lstStyle/>
          <a:p>
            <a:pPr marL="114300" indent="-114300">
              <a:buFont typeface="Wingdings" panose="05000000000000000000" pitchFamily="2" charset="2"/>
              <a:buChar char="§"/>
            </a:pPr>
            <a:endParaRPr lang="en-US" sz="300" b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Bright TOE regions indicate </a:t>
            </a:r>
          </a:p>
          <a:p>
            <a:pPr marL="177800" indent="-177800">
              <a:lnSpc>
                <a:spcPct val="11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</a:rPr>
              <a:t>The </a:t>
            </a:r>
            <a:r>
              <a:rPr lang="en-US" sz="1200" b="1" dirty="0" smtClean="0">
                <a:solidFill>
                  <a:schemeClr val="bg1"/>
                </a:solidFill>
              </a:rPr>
              <a:t>most energetic convective cores</a:t>
            </a:r>
          </a:p>
          <a:p>
            <a:pPr marL="177800" indent="-1778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</a:rPr>
              <a:t>Lightning </a:t>
            </a:r>
            <a:r>
              <a:rPr lang="en-US" sz="1200" b="1" dirty="0" smtClean="0">
                <a:solidFill>
                  <a:schemeClr val="bg1"/>
                </a:solidFill>
              </a:rPr>
              <a:t>channels within extensive flashes</a:t>
            </a:r>
            <a:endParaRPr lang="en-US" sz="12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AFA reveals</a:t>
            </a:r>
          </a:p>
          <a:p>
            <a:pPr marL="177800" indent="-177800">
              <a:lnSpc>
                <a:spcPct val="11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</a:rPr>
              <a:t>Large </a:t>
            </a:r>
            <a:r>
              <a:rPr lang="en-US" sz="1200" b="1" dirty="0">
                <a:solidFill>
                  <a:schemeClr val="bg1"/>
                </a:solidFill>
              </a:rPr>
              <a:t>flashes in the stratiform / anvil regions and decaying storms</a:t>
            </a:r>
          </a:p>
          <a:p>
            <a:pPr marL="177800" indent="-177800">
              <a:lnSpc>
                <a:spcPct val="11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</a:rPr>
              <a:t>Small flashes in new convection (see below) and along the leading line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311464" y="5413362"/>
            <a:ext cx="1447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New Convection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640148" y="4229101"/>
            <a:ext cx="1964733" cy="50987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359428" y="3709246"/>
            <a:ext cx="1447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Trailing stratiform region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74273" y="5094576"/>
            <a:ext cx="1447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Leading convective line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11672" y="5833005"/>
            <a:ext cx="11725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1953 UTC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78572" y="5833005"/>
            <a:ext cx="11725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2018 UTC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32772" y="5833005"/>
            <a:ext cx="11725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2112 UTC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92498" y="7385329"/>
            <a:ext cx="520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AFA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0" y="5080"/>
            <a:ext cx="7772400" cy="1371600"/>
            <a:chOff x="0" y="5080"/>
            <a:chExt cx="7772400" cy="13716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80"/>
              <a:ext cx="7772400" cy="1371600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0" y="858382"/>
              <a:ext cx="7772400" cy="5071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Arial" panose="020B0604020202020204" pitchFamily="34" charset="0"/>
                </a:rPr>
                <a:t>Quick Guide</a:t>
              </a:r>
              <a:endPara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51498" y="5080"/>
              <a:ext cx="6099768" cy="860798"/>
            </a:xfrm>
            <a:prstGeom prst="rect">
              <a:avLst/>
            </a:prstGeom>
            <a:solidFill>
              <a:schemeClr val="bg2">
                <a:lumMod val="1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3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Geostationary Lightning Mapper:</a:t>
              </a:r>
            </a:p>
            <a:p>
              <a:pPr algn="ctr">
                <a:lnSpc>
                  <a:spcPct val="90000"/>
                </a:lnSpc>
              </a:pP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Gridded Products (FED)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178" y="865878"/>
              <a:ext cx="550843" cy="45720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" y="191444"/>
              <a:ext cx="1720122" cy="109728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688" y="865878"/>
              <a:ext cx="457200" cy="457200"/>
            </a:xfrm>
            <a:prstGeom prst="rect">
              <a:avLst/>
            </a:prstGeom>
          </p:spPr>
        </p:pic>
        <p:cxnSp>
          <p:nvCxnSpPr>
            <p:cNvPr id="58" name="Straight Connector 57"/>
            <p:cNvCxnSpPr/>
            <p:nvPr/>
          </p:nvCxnSpPr>
          <p:spPr>
            <a:xfrm>
              <a:off x="0" y="1376680"/>
              <a:ext cx="7772400" cy="0"/>
            </a:xfrm>
            <a:prstGeom prst="line">
              <a:avLst/>
            </a:prstGeom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36782" y="7799424"/>
            <a:ext cx="5235318" cy="20278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12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28644" y="7799424"/>
            <a:ext cx="3829003" cy="202783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lvl="0" algn="ctr">
              <a:lnSpc>
                <a:spcPct val="110000"/>
              </a:lnSpc>
              <a:spcAft>
                <a:spcPts val="400"/>
              </a:spcAft>
            </a:pPr>
            <a:r>
              <a:rPr lang="en-US" b="1" dirty="0" smtClean="0">
                <a:solidFill>
                  <a:srgbClr val="5B9BD5">
                    <a:lumMod val="50000"/>
                  </a:srgbClr>
                </a:solidFill>
              </a:rPr>
              <a:t>Understanding Optical Observations</a:t>
            </a:r>
            <a:endParaRPr lang="en-US" sz="1200" b="1" dirty="0" smtClean="0"/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/>
              <a:t>AFA </a:t>
            </a:r>
            <a:r>
              <a:rPr lang="en-US" sz="1200" b="1" dirty="0"/>
              <a:t>and </a:t>
            </a:r>
            <a:r>
              <a:rPr lang="en-US" sz="1200" b="1" dirty="0" smtClean="0"/>
              <a:t>TOE </a:t>
            </a:r>
            <a:r>
              <a:rPr lang="en-US" sz="1200" b="1" dirty="0"/>
              <a:t>help </a:t>
            </a:r>
            <a:r>
              <a:rPr lang="en-US" sz="1200" b="1" dirty="0" smtClean="0"/>
              <a:t>understand </a:t>
            </a:r>
            <a:r>
              <a:rPr lang="en-US" sz="1200" b="1" dirty="0"/>
              <a:t>how the optical lightning signals interact with the convective </a:t>
            </a:r>
            <a:r>
              <a:rPr lang="en-US" sz="1200" b="1" dirty="0" smtClean="0"/>
              <a:t>scene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/>
              <a:t>AFA makes false events along subarray boundaries very apparent (issue should be fixed during 2018)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/>
              <a:t>TOE helps confirms when dim </a:t>
            </a:r>
            <a:r>
              <a:rPr lang="en-US" sz="1200" b="1" dirty="0"/>
              <a:t>areas </a:t>
            </a:r>
            <a:r>
              <a:rPr lang="en-US" sz="1200" b="1" dirty="0" smtClean="0"/>
              <a:t>in nocturnal scenes represent illuminated </a:t>
            </a:r>
            <a:r>
              <a:rPr lang="en-US" sz="1200" b="1" dirty="0"/>
              <a:t>low-level clouds rather than lightning channels ahead of the storm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9550" y="5880099"/>
            <a:ext cx="1778000" cy="177342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4925">
            <a:noFill/>
          </a:ln>
        </p:spPr>
        <p:txBody>
          <a:bodyPr wrap="square" rtlCol="0" anchor="t">
            <a:noAutofit/>
          </a:bodyPr>
          <a:lstStyle/>
          <a:p>
            <a:pPr marL="114300" indent="-114300"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 sz="100" b="1" dirty="0" smtClean="0">
              <a:solidFill>
                <a:schemeClr val="bg1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Detect and Monitor </a:t>
            </a:r>
            <a:r>
              <a:rPr lang="en-US" sz="1400" b="1" dirty="0">
                <a:solidFill>
                  <a:schemeClr val="bg1"/>
                </a:solidFill>
              </a:rPr>
              <a:t>S</a:t>
            </a:r>
            <a:r>
              <a:rPr lang="en-US" sz="1400" b="1" dirty="0" smtClean="0">
                <a:solidFill>
                  <a:schemeClr val="bg1"/>
                </a:solidFill>
              </a:rPr>
              <a:t>torm Growth</a:t>
            </a:r>
          </a:p>
          <a:p>
            <a:pPr marL="171450" indent="-171450">
              <a:lnSpc>
                <a:spcPct val="11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</a:rPr>
              <a:t>AFA accentuates </a:t>
            </a:r>
            <a:r>
              <a:rPr lang="en-US" sz="1200" b="1" dirty="0">
                <a:solidFill>
                  <a:schemeClr val="bg1"/>
                </a:solidFill>
              </a:rPr>
              <a:t>small flashes to </a:t>
            </a:r>
            <a:r>
              <a:rPr lang="en-US" sz="1200" b="1" dirty="0" smtClean="0">
                <a:solidFill>
                  <a:schemeClr val="bg1"/>
                </a:solidFill>
              </a:rPr>
              <a:t>highlight earliest convection, also provides </a:t>
            </a:r>
            <a:r>
              <a:rPr lang="en-US" sz="1200" b="1" dirty="0">
                <a:solidFill>
                  <a:schemeClr val="bg1"/>
                </a:solidFill>
              </a:rPr>
              <a:t>a visual que to help quantify </a:t>
            </a:r>
            <a:r>
              <a:rPr lang="en-US" sz="1200" b="1" dirty="0" smtClean="0">
                <a:solidFill>
                  <a:schemeClr val="bg1"/>
                </a:solidFill>
              </a:rPr>
              <a:t>storm </a:t>
            </a:r>
            <a:r>
              <a:rPr lang="en-US" sz="1200" b="1" dirty="0">
                <a:solidFill>
                  <a:schemeClr val="bg1"/>
                </a:solidFill>
              </a:rPr>
              <a:t>growth</a:t>
            </a:r>
          </a:p>
          <a:p>
            <a:pPr marL="114300" indent="-114300">
              <a:lnSpc>
                <a:spcPct val="11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256032" y="2202817"/>
            <a:ext cx="178419" cy="182880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256032" y="4679317"/>
            <a:ext cx="178419" cy="182880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FF00"/>
                </a:solidFill>
              </a:rPr>
              <a:t>4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256032" y="2863217"/>
            <a:ext cx="178419" cy="182880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FF00"/>
                </a:solidFill>
              </a:rPr>
              <a:t>2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256032" y="3828417"/>
            <a:ext cx="178419" cy="182880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FF00"/>
                </a:solidFill>
              </a:rPr>
              <a:t>3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2238049" y="1846184"/>
            <a:ext cx="178419" cy="182880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4400153" y="5173306"/>
            <a:ext cx="178419" cy="182880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FF00"/>
                </a:solidFill>
              </a:rPr>
              <a:t>4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5708303" y="2774741"/>
            <a:ext cx="178419" cy="182880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FF00"/>
                </a:solidFill>
              </a:rPr>
              <a:t>2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4019486" y="3787976"/>
            <a:ext cx="178419" cy="182880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FF00"/>
                </a:solidFill>
              </a:rPr>
              <a:t>3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256032" y="6444617"/>
            <a:ext cx="178419" cy="182880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FF00"/>
                </a:solidFill>
              </a:rPr>
              <a:t>5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2099873" y="5917146"/>
            <a:ext cx="178419" cy="182880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FF00"/>
                </a:solidFill>
              </a:rPr>
              <a:t>5</a:t>
            </a:r>
            <a:endParaRPr lang="en-US" sz="11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rudlosky.AD\Desktop\NESDIS\Projects\GOESR_GLM\Imagery\AWIPS\Training\4panelbahamas-20180721_201229_cropped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636" b="6539"/>
          <a:stretch/>
        </p:blipFill>
        <p:spPr bwMode="auto">
          <a:xfrm>
            <a:off x="4019560" y="7902099"/>
            <a:ext cx="125791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udlosky.AD\Desktop\NESDIS\Projects\GOESR_GLM\Imagery\AWIPS\Training\4panelnight-20180722_010729a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60" y="8834465"/>
            <a:ext cx="621408" cy="96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rudlosky.AD\Desktop\NESDIS\Projects\GOESR_GLM\Imagery\AWIPS\Training\4panelnight-20180722_010729b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46" y="8834465"/>
            <a:ext cx="616028" cy="96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78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21542</TotalTime>
  <Words>603</Words>
  <Application>Microsoft Office PowerPoint</Application>
  <PresentationFormat>Custom</PresentationFormat>
  <Paragraphs>79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D. Rudlosky</dc:creator>
  <cp:lastModifiedBy>Scott D. Rudlosky</cp:lastModifiedBy>
  <cp:revision>427</cp:revision>
  <cp:lastPrinted>2018-06-06T19:50:04Z</cp:lastPrinted>
  <dcterms:created xsi:type="dcterms:W3CDTF">2015-10-16T20:43:56Z</dcterms:created>
  <dcterms:modified xsi:type="dcterms:W3CDTF">2018-08-07T13:46:39Z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27F06B96-A49E-4F4E-956A-CCCBECE2E721</vt:lpwstr>
  </property>
  <property fmtid="{D5CDD505-2E9C-101B-9397-08002B2CF9AE}" pid="3" name="ArticulatePath">
    <vt:lpwstr>test_ntmicro_template2</vt:lpwstr>
  </property>
</Properties>
</file>