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9" r:id="rId2"/>
    <p:sldId id="257" r:id="rId3"/>
  </p:sldIdLst>
  <p:sldSz cx="7772400" cy="10058400"/>
  <p:notesSz cx="6934200" cy="9220200"/>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userDrawn="1">
          <p15:clr>
            <a:srgbClr val="A4A3A4"/>
          </p15:clr>
        </p15:guide>
        <p15:guide id="2" pos="2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dt, Emily B. (MSFC-ZP11)" initials="BEB(" lastIdx="10" clrIdx="0">
    <p:extLst/>
  </p:cmAuthor>
  <p:cmAuthor id="2" name="Scott D. Rudlosky" initials="SD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F41D"/>
    <a:srgbClr val="271EE0"/>
    <a:srgbClr val="A3CFCA"/>
    <a:srgbClr val="6699FF"/>
    <a:srgbClr val="FF9933"/>
    <a:srgbClr val="0DAB36"/>
    <a:srgbClr val="A2299C"/>
    <a:srgbClr val="C01B1C"/>
    <a:srgbClr val="C73531"/>
    <a:srgbClr val="D94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4" autoAdjust="0"/>
    <p:restoredTop sz="94660"/>
  </p:normalViewPr>
  <p:slideViewPr>
    <p:cSldViewPr snapToGrid="0">
      <p:cViewPr varScale="1">
        <p:scale>
          <a:sx n="75" d="100"/>
          <a:sy n="75" d="100"/>
        </p:scale>
        <p:origin x="-2340" y="-10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05448" cy="462899"/>
          </a:xfrm>
          <a:prstGeom prst="rect">
            <a:avLst/>
          </a:prstGeom>
        </p:spPr>
        <p:txBody>
          <a:bodyPr vert="horz" lIns="90568" tIns="45284" rIns="90568" bIns="45284" rtlCol="0"/>
          <a:lstStyle>
            <a:lvl1pPr algn="l">
              <a:defRPr sz="1200"/>
            </a:lvl1pPr>
          </a:lstStyle>
          <a:p>
            <a:endParaRPr lang="en-US"/>
          </a:p>
        </p:txBody>
      </p:sp>
      <p:sp>
        <p:nvSpPr>
          <p:cNvPr id="3" name="Date Placeholder 2"/>
          <p:cNvSpPr>
            <a:spLocks noGrp="1"/>
          </p:cNvSpPr>
          <p:nvPr>
            <p:ph type="dt" idx="1"/>
          </p:nvPr>
        </p:nvSpPr>
        <p:spPr>
          <a:xfrm>
            <a:off x="3927183" y="2"/>
            <a:ext cx="3005448" cy="462899"/>
          </a:xfrm>
          <a:prstGeom prst="rect">
            <a:avLst/>
          </a:prstGeom>
        </p:spPr>
        <p:txBody>
          <a:bodyPr vert="horz" lIns="90568" tIns="45284" rIns="90568" bIns="45284" rtlCol="0"/>
          <a:lstStyle>
            <a:lvl1pPr algn="r">
              <a:defRPr sz="1200"/>
            </a:lvl1pPr>
          </a:lstStyle>
          <a:p>
            <a:fld id="{19A9550A-7D00-4DBF-AEC5-FC39B8AED59E}" type="datetimeFigureOut">
              <a:rPr lang="en-US" smtClean="0"/>
              <a:t>6/14/2018</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0568" tIns="45284" rIns="90568" bIns="45284" rtlCol="0" anchor="ctr"/>
          <a:lstStyle/>
          <a:p>
            <a:endParaRPr lang="en-US"/>
          </a:p>
        </p:txBody>
      </p:sp>
      <p:sp>
        <p:nvSpPr>
          <p:cNvPr id="5" name="Notes Placeholder 4"/>
          <p:cNvSpPr>
            <a:spLocks noGrp="1"/>
          </p:cNvSpPr>
          <p:nvPr>
            <p:ph type="body" sz="quarter" idx="3"/>
          </p:nvPr>
        </p:nvSpPr>
        <p:spPr>
          <a:xfrm>
            <a:off x="694049" y="4436908"/>
            <a:ext cx="5546104" cy="3630769"/>
          </a:xfrm>
          <a:prstGeom prst="rect">
            <a:avLst/>
          </a:prstGeom>
        </p:spPr>
        <p:txBody>
          <a:bodyPr vert="horz" lIns="90568" tIns="45284" rIns="90568" bIns="452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57302"/>
            <a:ext cx="3005448" cy="462899"/>
          </a:xfrm>
          <a:prstGeom prst="rect">
            <a:avLst/>
          </a:prstGeom>
        </p:spPr>
        <p:txBody>
          <a:bodyPr vert="horz" lIns="90568" tIns="45284" rIns="90568" bIns="45284" rtlCol="0" anchor="b"/>
          <a:lstStyle>
            <a:lvl1pPr algn="l">
              <a:defRPr sz="1200"/>
            </a:lvl1pPr>
          </a:lstStyle>
          <a:p>
            <a:endParaRPr lang="en-US"/>
          </a:p>
        </p:txBody>
      </p:sp>
      <p:sp>
        <p:nvSpPr>
          <p:cNvPr id="7" name="Slide Number Placeholder 6"/>
          <p:cNvSpPr>
            <a:spLocks noGrp="1"/>
          </p:cNvSpPr>
          <p:nvPr>
            <p:ph type="sldNum" sz="quarter" idx="5"/>
          </p:nvPr>
        </p:nvSpPr>
        <p:spPr>
          <a:xfrm>
            <a:off x="3927183" y="8757302"/>
            <a:ext cx="3005448" cy="462899"/>
          </a:xfrm>
          <a:prstGeom prst="rect">
            <a:avLst/>
          </a:prstGeom>
        </p:spPr>
        <p:txBody>
          <a:bodyPr vert="horz" lIns="90568" tIns="45284" rIns="90568" bIns="45284" rtlCol="0" anchor="b"/>
          <a:lstStyle>
            <a:lvl1pPr algn="r">
              <a:defRPr sz="1200"/>
            </a:lvl1pPr>
          </a:lstStyle>
          <a:p>
            <a:fld id="{39A25256-C801-4F72-87B0-1908C92F3079}" type="slidenum">
              <a:rPr lang="en-US" smtClean="0"/>
              <a:t>‹#›</a:t>
            </a:fld>
            <a:endParaRPr lang="en-US"/>
          </a:p>
        </p:txBody>
      </p:sp>
    </p:spTree>
    <p:extLst>
      <p:ext uri="{BB962C8B-B14F-4D97-AF65-F5344CB8AC3E}">
        <p14:creationId xmlns:p14="http://schemas.microsoft.com/office/powerpoint/2010/main" val="170924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25256-C801-4F72-87B0-1908C92F3079}" type="slidenum">
              <a:rPr lang="en-US" smtClean="0"/>
              <a:t>2</a:t>
            </a:fld>
            <a:endParaRPr lang="en-US"/>
          </a:p>
        </p:txBody>
      </p:sp>
    </p:spTree>
    <p:extLst>
      <p:ext uri="{BB962C8B-B14F-4D97-AF65-F5344CB8AC3E}">
        <p14:creationId xmlns:p14="http://schemas.microsoft.com/office/powerpoint/2010/main" val="358245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3237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5149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62282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711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96C6A-4D27-4A47-819C-56391BDF8272}"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78765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C96C6A-4D27-4A47-819C-56391BDF8272}"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465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C96C6A-4D27-4A47-819C-56391BDF8272}" type="datetimeFigureOut">
              <a:rPr lang="en-US" smtClean="0"/>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7320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C96C6A-4D27-4A47-819C-56391BDF8272}" type="datetimeFigureOut">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4912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6C6A-4D27-4A47-819C-56391BDF8272}" type="datetimeFigureOut">
              <a:rPr lang="en-US" smtClean="0"/>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20493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10636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2381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1C96C6A-4D27-4A47-819C-56391BDF8272}" type="datetimeFigureOut">
              <a:rPr lang="en-US" smtClean="0"/>
              <a:t>6/14/2018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438AAB-5CAE-4373-884A-3332CF46BF05}" type="slidenum">
              <a:rPr lang="en-US" smtClean="0"/>
              <a:t>‹#›</a:t>
            </a:fld>
            <a:endParaRPr lang="en-US"/>
          </a:p>
        </p:txBody>
      </p:sp>
    </p:spTree>
    <p:extLst>
      <p:ext uri="{BB962C8B-B14F-4D97-AF65-F5344CB8AC3E}">
        <p14:creationId xmlns:p14="http://schemas.microsoft.com/office/powerpoint/2010/main" val="13485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www.meted.ucar.edu/satmet/goesr_faculty_recordings/glm_lightning/" TargetMode="External"/><Relationship Id="rId13"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hyperlink" Target="https://vlab.ncep.noaa.gov/web/geostationary-lightning-mapper/home" TargetMode="External"/><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6.jpg"/><Relationship Id="rId5" Type="http://schemas.openxmlformats.org/officeDocument/2006/relationships/image" Target="../media/image11.png"/><Relationship Id="rId10" Type="http://schemas.openxmlformats.org/officeDocument/2006/relationships/hyperlink" Target="https://weather.msfc.nasa.gov/sport/" TargetMode="External"/><Relationship Id="rId4" Type="http://schemas.openxmlformats.org/officeDocument/2006/relationships/image" Target="../media/image10.png"/><Relationship Id="rId9" Type="http://schemas.openxmlformats.org/officeDocument/2006/relationships/hyperlink" Target="http://lightning.umd.edu/"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119" y="1494039"/>
            <a:ext cx="3411982" cy="2634478"/>
          </a:xfrm>
          <a:prstGeom prst="rect">
            <a:avLst/>
          </a:prstGeom>
          <a:solidFill>
            <a:schemeClr val="accent6">
              <a:lumMod val="20000"/>
              <a:lumOff val="80000"/>
            </a:schemeClr>
          </a:solidFill>
          <a:ln w="28575">
            <a:solidFill>
              <a:schemeClr val="accent1">
                <a:lumMod val="50000"/>
              </a:schemeClr>
            </a:solidFill>
          </a:ln>
        </p:spPr>
        <p:txBody>
          <a:bodyPr wrap="square" rtlCol="0">
            <a:noAutofit/>
          </a:bodyPr>
          <a:lstStyle/>
          <a:p>
            <a:pPr lvl="0" algn="ctr">
              <a:lnSpc>
                <a:spcPct val="110000"/>
              </a:lnSpc>
              <a:spcAft>
                <a:spcPts val="400"/>
              </a:spcAft>
            </a:pPr>
            <a:r>
              <a:rPr lang="en-US" b="1" dirty="0">
                <a:solidFill>
                  <a:srgbClr val="5B9BD5">
                    <a:lumMod val="50000"/>
                  </a:srgbClr>
                </a:solidFill>
              </a:rPr>
              <a:t>GLM </a:t>
            </a:r>
            <a:r>
              <a:rPr lang="en-US" b="1" dirty="0" smtClean="0">
                <a:solidFill>
                  <a:srgbClr val="5B9BD5">
                    <a:lumMod val="50000"/>
                  </a:srgbClr>
                </a:solidFill>
              </a:rPr>
              <a:t>Detection Methods</a:t>
            </a:r>
            <a:endParaRPr lang="en-US" b="1" dirty="0">
              <a:solidFill>
                <a:srgbClr val="5B9BD5">
                  <a:lumMod val="50000"/>
                </a:srgbClr>
              </a:solidFill>
            </a:endParaRPr>
          </a:p>
          <a:p>
            <a:pPr marL="171450" indent="-171450">
              <a:lnSpc>
                <a:spcPct val="110000"/>
              </a:lnSpc>
              <a:spcAft>
                <a:spcPts val="400"/>
              </a:spcAft>
              <a:buFont typeface="Wingdings" panose="05000000000000000000" pitchFamily="2" charset="2"/>
              <a:buChar char="§"/>
            </a:pPr>
            <a:r>
              <a:rPr lang="en-US" sz="1200" b="1" dirty="0" smtClean="0"/>
              <a:t>The </a:t>
            </a:r>
            <a:r>
              <a:rPr lang="en-US" sz="1200" b="1" dirty="0"/>
              <a:t>GLM creates background images every 2.5 minutes, </a:t>
            </a:r>
            <a:r>
              <a:rPr lang="en-US" sz="1200" b="1" dirty="0" smtClean="0"/>
              <a:t>then </a:t>
            </a:r>
            <a:r>
              <a:rPr lang="en-US" sz="1200" b="1" dirty="0"/>
              <a:t>images 500 frames per second to detect changes in brightness relative to the background </a:t>
            </a:r>
            <a:r>
              <a:rPr lang="en-US" sz="1200" b="1" dirty="0" smtClean="0"/>
              <a:t>image</a:t>
            </a:r>
          </a:p>
          <a:p>
            <a:pPr marL="171450" indent="-171450">
              <a:lnSpc>
                <a:spcPct val="110000"/>
              </a:lnSpc>
              <a:spcAft>
                <a:spcPts val="400"/>
              </a:spcAft>
              <a:buFont typeface="Wingdings" panose="05000000000000000000" pitchFamily="2" charset="2"/>
              <a:buChar char="§"/>
            </a:pPr>
            <a:r>
              <a:rPr lang="en-US" sz="1200" b="1" dirty="0"/>
              <a:t>Individual pixels that are illuminated above the background threshold during a 2 </a:t>
            </a:r>
            <a:r>
              <a:rPr lang="en-US" sz="1200" b="1" dirty="0" err="1"/>
              <a:t>ms</a:t>
            </a:r>
            <a:r>
              <a:rPr lang="en-US" sz="1200" b="1" dirty="0"/>
              <a:t> frame are termed GLM events, filters then determine the likelihood that these events are real lightning</a:t>
            </a:r>
          </a:p>
          <a:p>
            <a:pPr marL="171450" lvl="1" indent="-171450">
              <a:lnSpc>
                <a:spcPct val="110000"/>
              </a:lnSpc>
              <a:spcAft>
                <a:spcPts val="400"/>
              </a:spcAft>
              <a:buFont typeface="Wingdings" panose="05000000000000000000" pitchFamily="2" charset="2"/>
              <a:buChar char="§"/>
            </a:pPr>
            <a:r>
              <a:rPr lang="en-US" sz="1200" b="1" dirty="0"/>
              <a:t>Lightning Cluster Filter Algorithm combines events into groups and groups into flashes</a:t>
            </a:r>
          </a:p>
          <a:p>
            <a:pPr marL="171450" indent="-171450">
              <a:lnSpc>
                <a:spcPct val="120000"/>
              </a:lnSpc>
              <a:buFont typeface="Wingdings" panose="05000000000000000000" pitchFamily="2" charset="2"/>
              <a:buChar char="§"/>
            </a:pPr>
            <a:endParaRPr lang="en-US" sz="1200" b="1" dirty="0" smtClean="0"/>
          </a:p>
          <a:p>
            <a:pPr marL="171450" indent="-171450">
              <a:lnSpc>
                <a:spcPct val="120000"/>
              </a:lnSpc>
              <a:buFont typeface="Wingdings" panose="05000000000000000000" pitchFamily="2" charset="2"/>
              <a:buChar char="§"/>
            </a:pPr>
            <a:endParaRPr lang="en-US" sz="1200" b="1" dirty="0" smtClean="0"/>
          </a:p>
          <a:p>
            <a:endParaRPr lang="en-US" sz="1200" dirty="0"/>
          </a:p>
          <a:p>
            <a:endParaRPr lang="en-US" sz="1200" dirty="0" smtClean="0"/>
          </a:p>
          <a:p>
            <a:endParaRPr lang="en-US" sz="1200" dirty="0"/>
          </a:p>
          <a:p>
            <a:endParaRPr lang="en-US" sz="1200" dirty="0" smtClean="0"/>
          </a:p>
        </p:txBody>
      </p:sp>
      <p:sp>
        <p:nvSpPr>
          <p:cNvPr id="685" name="TextBox 684"/>
          <p:cNvSpPr txBox="1"/>
          <p:nvPr/>
        </p:nvSpPr>
        <p:spPr>
          <a:xfrm>
            <a:off x="182119" y="6719736"/>
            <a:ext cx="4754052" cy="2579168"/>
          </a:xfrm>
          <a:prstGeom prst="rect">
            <a:avLst/>
          </a:prstGeom>
          <a:solidFill>
            <a:schemeClr val="accent6">
              <a:lumMod val="20000"/>
              <a:lumOff val="80000"/>
            </a:schemeClr>
          </a:solidFill>
          <a:ln w="28575">
            <a:solidFill>
              <a:schemeClr val="accent1">
                <a:lumMod val="50000"/>
              </a:schemeClr>
            </a:solidFill>
          </a:ln>
        </p:spPr>
        <p:txBody>
          <a:bodyPr wrap="square" rtlCol="0">
            <a:noAutofit/>
          </a:bodyPr>
          <a:lstStyle/>
          <a:p>
            <a:pPr algn="ctr">
              <a:lnSpc>
                <a:spcPct val="110000"/>
              </a:lnSpc>
              <a:spcAft>
                <a:spcPts val="400"/>
              </a:spcAft>
            </a:pPr>
            <a:r>
              <a:rPr lang="en-US" b="1" dirty="0">
                <a:solidFill>
                  <a:schemeClr val="accent1">
                    <a:lumMod val="50000"/>
                  </a:schemeClr>
                </a:solidFill>
              </a:rPr>
              <a:t>Event, Group, and Flash </a:t>
            </a:r>
            <a:r>
              <a:rPr lang="en-US" b="1" dirty="0" smtClean="0">
                <a:solidFill>
                  <a:schemeClr val="accent1">
                    <a:lumMod val="50000"/>
                  </a:schemeClr>
                </a:solidFill>
              </a:rPr>
              <a:t>Locations</a:t>
            </a:r>
          </a:p>
          <a:p>
            <a:pPr marL="171450" indent="-171450">
              <a:lnSpc>
                <a:spcPct val="110000"/>
              </a:lnSpc>
              <a:spcAft>
                <a:spcPts val="200"/>
              </a:spcAft>
              <a:buFont typeface="Wingdings" panose="05000000000000000000" pitchFamily="2" charset="2"/>
              <a:buChar char="§"/>
            </a:pPr>
            <a:r>
              <a:rPr lang="en-US" sz="1200" b="1" dirty="0" smtClean="0"/>
              <a:t>While GLM events are reported as the center points of GLM pixels, the group and flash locations represent radiance weighted centroids</a:t>
            </a:r>
          </a:p>
          <a:p>
            <a:pPr marL="171450" indent="-171450">
              <a:lnSpc>
                <a:spcPct val="110000"/>
              </a:lnSpc>
              <a:spcAft>
                <a:spcPts val="200"/>
              </a:spcAft>
              <a:buFont typeface="Wingdings" panose="05000000000000000000" pitchFamily="2" charset="2"/>
              <a:buChar char="§"/>
            </a:pPr>
            <a:r>
              <a:rPr lang="en-US" sz="1200" b="1" dirty="0" smtClean="0"/>
              <a:t>In </a:t>
            </a:r>
            <a:r>
              <a:rPr lang="en-US" sz="1200" b="1" dirty="0"/>
              <a:t>this image the red, green, and blue dots represent </a:t>
            </a:r>
            <a:r>
              <a:rPr lang="en-US" sz="1200" b="1" dirty="0" smtClean="0"/>
              <a:t>a lightning mapping array depiction </a:t>
            </a:r>
            <a:r>
              <a:rPr lang="en-US" sz="1200" b="1" dirty="0"/>
              <a:t>of a lightning </a:t>
            </a:r>
            <a:r>
              <a:rPr lang="en-US" sz="1200" b="1" dirty="0" smtClean="0"/>
              <a:t>flash; </a:t>
            </a:r>
            <a:r>
              <a:rPr lang="en-US" sz="1200" b="1" dirty="0"/>
              <a:t>the red squares with grey shades indicate GLM events with lighter shades being brighter </a:t>
            </a:r>
            <a:endParaRPr lang="en-US" sz="1200" b="1" dirty="0" smtClean="0"/>
          </a:p>
          <a:p>
            <a:pPr marL="171450" indent="-171450">
              <a:lnSpc>
                <a:spcPct val="110000"/>
              </a:lnSpc>
              <a:spcAft>
                <a:spcPts val="200"/>
              </a:spcAft>
              <a:buFont typeface="Wingdings" panose="05000000000000000000" pitchFamily="2" charset="2"/>
              <a:buChar char="§"/>
            </a:pPr>
            <a:r>
              <a:rPr lang="en-US" sz="1200" b="1" dirty="0" smtClean="0"/>
              <a:t>The </a:t>
            </a:r>
            <a:r>
              <a:rPr lang="en-US" sz="1200" b="1" dirty="0"/>
              <a:t>GLM flash location considers the brightness of all events from both groups to locate the brightest part of the </a:t>
            </a:r>
            <a:r>
              <a:rPr lang="en-US" sz="1200" b="1" dirty="0" smtClean="0"/>
              <a:t>flash, </a:t>
            </a:r>
            <a:r>
              <a:rPr lang="en-US" sz="1200" b="1" dirty="0"/>
              <a:t>or radiance weighted centroid, indicated by the black </a:t>
            </a:r>
            <a:r>
              <a:rPr lang="en-US" sz="1200" b="1" dirty="0" smtClean="0"/>
              <a:t>X in this image</a:t>
            </a:r>
          </a:p>
          <a:p>
            <a:pPr marL="171450" indent="-171450">
              <a:lnSpc>
                <a:spcPct val="110000"/>
              </a:lnSpc>
              <a:spcAft>
                <a:spcPts val="200"/>
              </a:spcAft>
              <a:buFont typeface="Wingdings" panose="05000000000000000000" pitchFamily="2" charset="2"/>
              <a:buChar char="§"/>
            </a:pPr>
            <a:r>
              <a:rPr lang="en-US" sz="1200" b="1" dirty="0" smtClean="0"/>
              <a:t>Note </a:t>
            </a:r>
            <a:r>
              <a:rPr lang="en-US" sz="1200" b="1" dirty="0"/>
              <a:t>that the flash location may not always fall along the lightning channel, but will always fall within the flash footprint</a:t>
            </a:r>
          </a:p>
        </p:txBody>
      </p:sp>
      <p:sp>
        <p:nvSpPr>
          <p:cNvPr id="686" name="TextBox 685"/>
          <p:cNvSpPr txBox="1"/>
          <p:nvPr/>
        </p:nvSpPr>
        <p:spPr>
          <a:xfrm>
            <a:off x="182120" y="4245038"/>
            <a:ext cx="3411982" cy="2358962"/>
          </a:xfrm>
          <a:prstGeom prst="rect">
            <a:avLst/>
          </a:prstGeom>
          <a:solidFill>
            <a:schemeClr val="accent2">
              <a:lumMod val="20000"/>
              <a:lumOff val="80000"/>
            </a:schemeClr>
          </a:solidFill>
          <a:ln w="28575">
            <a:solidFill>
              <a:schemeClr val="accent1">
                <a:lumMod val="50000"/>
              </a:schemeClr>
            </a:solidFill>
          </a:ln>
        </p:spPr>
        <p:txBody>
          <a:bodyPr wrap="square" rtlCol="0">
            <a:noAutofit/>
          </a:bodyPr>
          <a:lstStyle/>
          <a:p>
            <a:pPr algn="ctr">
              <a:lnSpc>
                <a:spcPct val="110000"/>
              </a:lnSpc>
              <a:spcAft>
                <a:spcPts val="400"/>
              </a:spcAft>
            </a:pPr>
            <a:r>
              <a:rPr lang="en-US" b="1" dirty="0" smtClean="0">
                <a:solidFill>
                  <a:schemeClr val="accent1">
                    <a:lumMod val="50000"/>
                  </a:schemeClr>
                </a:solidFill>
              </a:rPr>
              <a:t>GLM Definitions</a:t>
            </a:r>
            <a:endParaRPr lang="en-US" b="1" dirty="0">
              <a:solidFill>
                <a:schemeClr val="accent1">
                  <a:lumMod val="50000"/>
                </a:schemeClr>
              </a:solidFill>
            </a:endParaRPr>
          </a:p>
          <a:p>
            <a:pPr marL="171450" indent="-171450">
              <a:lnSpc>
                <a:spcPct val="110000"/>
              </a:lnSpc>
              <a:spcAft>
                <a:spcPts val="200"/>
              </a:spcAft>
              <a:buFont typeface="Wingdings" panose="05000000000000000000" pitchFamily="2" charset="2"/>
              <a:buChar char="§"/>
            </a:pPr>
            <a:r>
              <a:rPr lang="en-US" sz="1200" b="1" dirty="0" smtClean="0"/>
              <a:t>Event</a:t>
            </a:r>
            <a:r>
              <a:rPr lang="en-US" sz="1200" b="1" dirty="0"/>
              <a:t>: occurrence of a single pixel exceeding the detection threshold during one ~2 </a:t>
            </a:r>
            <a:r>
              <a:rPr lang="en-US" sz="1200" b="1" dirty="0" err="1"/>
              <a:t>ms</a:t>
            </a:r>
            <a:r>
              <a:rPr lang="en-US" sz="1200" b="1" dirty="0"/>
              <a:t> frame</a:t>
            </a:r>
          </a:p>
          <a:p>
            <a:pPr marL="171450" indent="-171450">
              <a:lnSpc>
                <a:spcPct val="110000"/>
              </a:lnSpc>
              <a:spcAft>
                <a:spcPts val="200"/>
              </a:spcAft>
              <a:buFont typeface="Wingdings" panose="05000000000000000000" pitchFamily="2" charset="2"/>
              <a:buChar char="§"/>
            </a:pPr>
            <a:r>
              <a:rPr lang="en-US" sz="1200" b="1" dirty="0"/>
              <a:t>Group: </a:t>
            </a:r>
            <a:r>
              <a:rPr lang="en-US" sz="1200" b="1" dirty="0" smtClean="0"/>
              <a:t>1+ simultaneous </a:t>
            </a:r>
            <a:r>
              <a:rPr lang="en-US" sz="1200" b="1" dirty="0"/>
              <a:t>GLM events observed in adjacent (neighboring/diagonal) pixels </a:t>
            </a:r>
          </a:p>
          <a:p>
            <a:pPr marL="171450" indent="-171450">
              <a:lnSpc>
                <a:spcPct val="110000"/>
              </a:lnSpc>
              <a:spcAft>
                <a:spcPts val="200"/>
              </a:spcAft>
              <a:buFont typeface="Wingdings" panose="05000000000000000000" pitchFamily="2" charset="2"/>
              <a:buChar char="§"/>
            </a:pPr>
            <a:r>
              <a:rPr lang="en-US" sz="1200" b="1" dirty="0"/>
              <a:t>Flash: 1 or more sequential groups separated by less than 330 </a:t>
            </a:r>
            <a:r>
              <a:rPr lang="en-US" sz="1200" b="1" dirty="0" err="1"/>
              <a:t>ms</a:t>
            </a:r>
            <a:r>
              <a:rPr lang="en-US" sz="1200" b="1" dirty="0"/>
              <a:t> and 16.5 </a:t>
            </a:r>
            <a:r>
              <a:rPr lang="en-US" sz="1200" b="1" dirty="0" smtClean="0"/>
              <a:t>km</a:t>
            </a:r>
          </a:p>
          <a:p>
            <a:pPr marL="171450" indent="-171450">
              <a:lnSpc>
                <a:spcPct val="110000"/>
              </a:lnSpc>
              <a:spcAft>
                <a:spcPts val="200"/>
              </a:spcAft>
              <a:buFont typeface="Wingdings" panose="05000000000000000000" pitchFamily="2" charset="2"/>
              <a:buChar char="§"/>
            </a:pPr>
            <a:r>
              <a:rPr lang="en-US" sz="1200" b="1" dirty="0" smtClean="0"/>
              <a:t>GLM flash </a:t>
            </a:r>
            <a:r>
              <a:rPr lang="en-US" sz="1200" b="1" dirty="0"/>
              <a:t>rates are most closely tied to updraft and storm evolution, and GLM </a:t>
            </a:r>
            <a:r>
              <a:rPr lang="en-US" sz="1200" b="1" dirty="0" smtClean="0"/>
              <a:t>event </a:t>
            </a:r>
            <a:r>
              <a:rPr lang="en-US" sz="1200" b="1" dirty="0"/>
              <a:t>locations best depict the spatial </a:t>
            </a:r>
            <a:r>
              <a:rPr lang="en-US" sz="1200" b="1" dirty="0" smtClean="0"/>
              <a:t>extent</a:t>
            </a:r>
            <a:endParaRPr lang="en-US" sz="1200" b="1" dirty="0"/>
          </a:p>
        </p:txBody>
      </p:sp>
      <p:pic>
        <p:nvPicPr>
          <p:cNvPr id="270" name="Picture 3" descr="C:\Users\rudlosky.AD\Desktop\NESDIS\Projects\GOESR_GLM\Imagery\AWIPS\GLMpoints001acropp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019" y="1494039"/>
            <a:ext cx="3911797" cy="3448050"/>
          </a:xfrm>
          <a:prstGeom prst="rect">
            <a:avLst/>
          </a:prstGeom>
          <a:noFill/>
          <a:ln w="22225">
            <a:noFill/>
          </a:ln>
          <a:extLst>
            <a:ext uri="{909E8E84-426E-40DD-AFC4-6F175D3DCCD1}">
              <a14:hiddenFill xmlns:a14="http://schemas.microsoft.com/office/drawing/2010/main">
                <a:solidFill>
                  <a:srgbClr val="FFFFFF"/>
                </a:solidFill>
              </a14:hiddenFill>
            </a:ext>
          </a:extLst>
        </p:spPr>
      </p:pic>
      <p:cxnSp>
        <p:nvCxnSpPr>
          <p:cNvPr id="271" name="Straight Arrow Connector 270"/>
          <p:cNvCxnSpPr/>
          <p:nvPr/>
        </p:nvCxnSpPr>
        <p:spPr>
          <a:xfrm flipH="1" flipV="1">
            <a:off x="5808660" y="3764851"/>
            <a:ext cx="266700" cy="304800"/>
          </a:xfrm>
          <a:prstGeom prst="straightConnector1">
            <a:avLst/>
          </a:prstGeom>
          <a:noFill/>
          <a:ln w="38100" cap="flat" cmpd="sng" algn="ctr">
            <a:solidFill>
              <a:srgbClr val="00FF00"/>
            </a:solidFill>
            <a:prstDash val="solid"/>
            <a:miter lim="800000"/>
            <a:tailEnd type="triangle"/>
          </a:ln>
          <a:effectLst>
            <a:outerShdw blurRad="50800" dist="38100" dir="2700000" algn="tl" rotWithShape="0">
              <a:prstClr val="black">
                <a:alpha val="40000"/>
              </a:prstClr>
            </a:outerShdw>
          </a:effectLst>
        </p:spPr>
      </p:cxnSp>
      <p:cxnSp>
        <p:nvCxnSpPr>
          <p:cNvPr id="272" name="Straight Arrow Connector 271"/>
          <p:cNvCxnSpPr/>
          <p:nvPr/>
        </p:nvCxnSpPr>
        <p:spPr>
          <a:xfrm flipH="1" flipV="1">
            <a:off x="6380160" y="2469451"/>
            <a:ext cx="266700" cy="304800"/>
          </a:xfrm>
          <a:prstGeom prst="straightConnector1">
            <a:avLst/>
          </a:prstGeom>
          <a:noFill/>
          <a:ln w="38100" cap="flat" cmpd="sng" algn="ctr">
            <a:solidFill>
              <a:srgbClr val="00FF00"/>
            </a:solidFill>
            <a:prstDash val="solid"/>
            <a:miter lim="800000"/>
            <a:tailEnd type="triangle"/>
          </a:ln>
          <a:effectLst>
            <a:outerShdw blurRad="50800" dist="38100" dir="2700000" algn="tl" rotWithShape="0">
              <a:prstClr val="black">
                <a:alpha val="40000"/>
              </a:prstClr>
            </a:outerShdw>
          </a:effectLst>
        </p:spPr>
      </p:cxnSp>
      <p:cxnSp>
        <p:nvCxnSpPr>
          <p:cNvPr id="273" name="Straight Arrow Connector 272"/>
          <p:cNvCxnSpPr/>
          <p:nvPr/>
        </p:nvCxnSpPr>
        <p:spPr>
          <a:xfrm>
            <a:off x="4357050" y="3764851"/>
            <a:ext cx="438150" cy="0"/>
          </a:xfrm>
          <a:prstGeom prst="straightConnector1">
            <a:avLst/>
          </a:prstGeom>
          <a:noFill/>
          <a:ln w="38100" cap="flat" cmpd="sng" algn="ctr">
            <a:solidFill>
              <a:srgbClr val="0033CC"/>
            </a:solidFill>
            <a:prstDash val="solid"/>
            <a:miter lim="800000"/>
            <a:tailEnd type="triangle"/>
          </a:ln>
          <a:effectLst>
            <a:outerShdw blurRad="50800" dist="38100" dir="2700000" algn="tl" rotWithShape="0">
              <a:prstClr val="black">
                <a:alpha val="40000"/>
              </a:prstClr>
            </a:outerShdw>
          </a:effectLst>
        </p:spPr>
      </p:cxnSp>
      <p:cxnSp>
        <p:nvCxnSpPr>
          <p:cNvPr id="274" name="Straight Arrow Connector 273"/>
          <p:cNvCxnSpPr/>
          <p:nvPr/>
        </p:nvCxnSpPr>
        <p:spPr>
          <a:xfrm>
            <a:off x="4741860" y="2438971"/>
            <a:ext cx="381000" cy="0"/>
          </a:xfrm>
          <a:prstGeom prst="straightConnector1">
            <a:avLst/>
          </a:prstGeom>
          <a:noFill/>
          <a:ln w="38100" cap="flat" cmpd="sng" algn="ctr">
            <a:solidFill>
              <a:srgbClr val="0033CC"/>
            </a:solidFill>
            <a:prstDash val="solid"/>
            <a:miter lim="800000"/>
            <a:tailEnd type="triangle"/>
          </a:ln>
          <a:effectLst>
            <a:outerShdw blurRad="50800" dist="38100" dir="2700000" algn="tl" rotWithShape="0">
              <a:prstClr val="black">
                <a:alpha val="40000"/>
              </a:prstClr>
            </a:outerShdw>
          </a:effectLst>
        </p:spPr>
      </p:cxnSp>
      <p:cxnSp>
        <p:nvCxnSpPr>
          <p:cNvPr id="275" name="Straight Arrow Connector 274"/>
          <p:cNvCxnSpPr/>
          <p:nvPr/>
        </p:nvCxnSpPr>
        <p:spPr>
          <a:xfrm>
            <a:off x="4360860" y="4103179"/>
            <a:ext cx="438150" cy="0"/>
          </a:xfrm>
          <a:prstGeom prst="straightConnector1">
            <a:avLst/>
          </a:prstGeom>
          <a:noFill/>
          <a:ln w="38100" cap="flat" cmpd="sng" algn="ctr">
            <a:solidFill>
              <a:srgbClr val="0033CC"/>
            </a:solidFill>
            <a:prstDash val="solid"/>
            <a:miter lim="800000"/>
            <a:tailEnd type="triangle"/>
          </a:ln>
          <a:effectLst>
            <a:outerShdw blurRad="50800" dist="38100" dir="2700000" algn="tl" rotWithShape="0">
              <a:prstClr val="black">
                <a:alpha val="40000"/>
              </a:prstClr>
            </a:outerShdw>
          </a:effectLst>
        </p:spPr>
      </p:cxnSp>
      <p:cxnSp>
        <p:nvCxnSpPr>
          <p:cNvPr id="276" name="Straight Arrow Connector 275"/>
          <p:cNvCxnSpPr/>
          <p:nvPr/>
        </p:nvCxnSpPr>
        <p:spPr>
          <a:xfrm>
            <a:off x="4745670" y="2777299"/>
            <a:ext cx="381000" cy="0"/>
          </a:xfrm>
          <a:prstGeom prst="straightConnector1">
            <a:avLst/>
          </a:prstGeom>
          <a:noFill/>
          <a:ln w="38100" cap="flat" cmpd="sng" algn="ctr">
            <a:solidFill>
              <a:srgbClr val="0033CC"/>
            </a:solidFill>
            <a:prstDash val="solid"/>
            <a:miter lim="800000"/>
            <a:tailEnd type="triangle"/>
          </a:ln>
          <a:effectLst>
            <a:outerShdw blurRad="50800" dist="38100" dir="2700000" algn="tl" rotWithShape="0">
              <a:prstClr val="black">
                <a:alpha val="40000"/>
              </a:prstClr>
            </a:outerShdw>
          </a:effectLst>
        </p:spPr>
      </p:cxnSp>
      <p:cxnSp>
        <p:nvCxnSpPr>
          <p:cNvPr id="277" name="Straight Arrow Connector 276"/>
          <p:cNvCxnSpPr/>
          <p:nvPr/>
        </p:nvCxnSpPr>
        <p:spPr>
          <a:xfrm>
            <a:off x="4741860" y="3106483"/>
            <a:ext cx="381000" cy="0"/>
          </a:xfrm>
          <a:prstGeom prst="straightConnector1">
            <a:avLst/>
          </a:prstGeom>
          <a:noFill/>
          <a:ln w="38100" cap="flat" cmpd="sng" algn="ctr">
            <a:solidFill>
              <a:srgbClr val="0033CC"/>
            </a:solidFill>
            <a:prstDash val="solid"/>
            <a:miter lim="800000"/>
            <a:tailEnd type="triangle"/>
          </a:ln>
          <a:effectLst>
            <a:outerShdw blurRad="50800" dist="38100" dir="2700000" algn="tl" rotWithShape="0">
              <a:prstClr val="black">
                <a:alpha val="40000"/>
              </a:prstClr>
            </a:outerShdw>
          </a:effectLst>
        </p:spPr>
      </p:cxnSp>
      <p:cxnSp>
        <p:nvCxnSpPr>
          <p:cNvPr id="278" name="Straight Arrow Connector 277"/>
          <p:cNvCxnSpPr/>
          <p:nvPr/>
        </p:nvCxnSpPr>
        <p:spPr>
          <a:xfrm>
            <a:off x="4360860" y="4432363"/>
            <a:ext cx="438150" cy="0"/>
          </a:xfrm>
          <a:prstGeom prst="straightConnector1">
            <a:avLst/>
          </a:prstGeom>
          <a:noFill/>
          <a:ln w="38100" cap="flat" cmpd="sng" algn="ctr">
            <a:solidFill>
              <a:srgbClr val="0033CC"/>
            </a:solidFill>
            <a:prstDash val="solid"/>
            <a:miter lim="800000"/>
            <a:tailEnd type="triangle"/>
          </a:ln>
          <a:effectLst>
            <a:outerShdw blurRad="50800" dist="38100" dir="2700000" algn="tl" rotWithShape="0">
              <a:prstClr val="black">
                <a:alpha val="40000"/>
              </a:prstClr>
            </a:outerShdw>
          </a:effectLst>
        </p:spPr>
      </p:cxnSp>
      <p:cxnSp>
        <p:nvCxnSpPr>
          <p:cNvPr id="279" name="Straight Arrow Connector 278"/>
          <p:cNvCxnSpPr/>
          <p:nvPr/>
        </p:nvCxnSpPr>
        <p:spPr>
          <a:xfrm flipV="1">
            <a:off x="5808660" y="3993451"/>
            <a:ext cx="0" cy="381000"/>
          </a:xfrm>
          <a:prstGeom prst="straightConnector1">
            <a:avLst/>
          </a:prstGeom>
          <a:noFill/>
          <a:ln w="38100" cap="flat" cmpd="sng" algn="ctr">
            <a:solidFill>
              <a:schemeClr val="bg1"/>
            </a:solidFill>
            <a:prstDash val="solid"/>
            <a:miter lim="800000"/>
            <a:tailEnd type="triangle"/>
          </a:ln>
          <a:effectLst>
            <a:outerShdw blurRad="50800" dist="38100" dir="2700000" algn="tl" rotWithShape="0">
              <a:prstClr val="black">
                <a:alpha val="40000"/>
              </a:prstClr>
            </a:outerShdw>
          </a:effectLst>
        </p:spPr>
      </p:cxnSp>
      <p:cxnSp>
        <p:nvCxnSpPr>
          <p:cNvPr id="280" name="Straight Arrow Connector 279"/>
          <p:cNvCxnSpPr/>
          <p:nvPr/>
        </p:nvCxnSpPr>
        <p:spPr>
          <a:xfrm flipV="1">
            <a:off x="6951660" y="2895028"/>
            <a:ext cx="0" cy="412623"/>
          </a:xfrm>
          <a:prstGeom prst="straightConnector1">
            <a:avLst/>
          </a:prstGeom>
          <a:noFill/>
          <a:ln w="38100" cap="flat" cmpd="sng" algn="ctr">
            <a:solidFill>
              <a:schemeClr val="bg1"/>
            </a:solidFill>
            <a:prstDash val="solid"/>
            <a:miter lim="800000"/>
            <a:tailEnd type="triangle"/>
          </a:ln>
          <a:effectLst>
            <a:outerShdw blurRad="50800" dist="38100" dir="2700000" algn="tl" rotWithShape="0">
              <a:prstClr val="black">
                <a:alpha val="40000"/>
              </a:prstClr>
            </a:outerShdw>
          </a:effectLst>
        </p:spPr>
      </p:cxnSp>
      <p:cxnSp>
        <p:nvCxnSpPr>
          <p:cNvPr id="281" name="Straight Arrow Connector 280"/>
          <p:cNvCxnSpPr/>
          <p:nvPr/>
        </p:nvCxnSpPr>
        <p:spPr>
          <a:xfrm flipV="1">
            <a:off x="5427660" y="2154364"/>
            <a:ext cx="0" cy="412623"/>
          </a:xfrm>
          <a:prstGeom prst="straightConnector1">
            <a:avLst/>
          </a:prstGeom>
          <a:noFill/>
          <a:ln w="38100" cap="flat" cmpd="sng" algn="ctr">
            <a:solidFill>
              <a:schemeClr val="bg1"/>
            </a:solidFill>
            <a:prstDash val="solid"/>
            <a:miter lim="800000"/>
            <a:tailEnd type="triangle"/>
          </a:ln>
          <a:effectLst>
            <a:outerShdw blurRad="50800" dist="38100" dir="2700000" algn="tl" rotWithShape="0">
              <a:prstClr val="black">
                <a:alpha val="40000"/>
              </a:prstClr>
            </a:outerShdw>
          </a:effectLst>
        </p:spPr>
      </p:cxnSp>
      <p:pic>
        <p:nvPicPr>
          <p:cNvPr id="282" name="Picture 2" descr="https://ars.els-cdn.com/content/image/1-s2.0-S0169809513000434-gr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101" y="6808636"/>
            <a:ext cx="2475063" cy="247506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46050" y="9365472"/>
            <a:ext cx="7305442" cy="461665"/>
          </a:xfrm>
          <a:prstGeom prst="rect">
            <a:avLst/>
          </a:prstGeom>
        </p:spPr>
        <p:txBody>
          <a:bodyPr wrap="square">
            <a:spAutoFit/>
          </a:bodyPr>
          <a:lstStyle/>
          <a:p>
            <a:r>
              <a:rPr lang="en-US" sz="1200" dirty="0" smtClean="0"/>
              <a:t>Author: Dr. Scott Rudlosky</a:t>
            </a:r>
          </a:p>
          <a:p>
            <a:r>
              <a:rPr lang="en-US" sz="1200" dirty="0" smtClean="0"/>
              <a:t>NOAA/NESDIS/STAR (CICS-MD)</a:t>
            </a:r>
            <a:r>
              <a:rPr lang="en-US" sz="1200" b="1" i="1" dirty="0"/>
              <a:t> </a:t>
            </a:r>
            <a:r>
              <a:rPr lang="en-US" sz="1200" b="1" i="1" dirty="0" smtClean="0"/>
              <a:t>                          Version 2 </a:t>
            </a:r>
            <a:r>
              <a:rPr lang="en-US" sz="1200" b="1" i="1" dirty="0"/>
              <a:t>– </a:t>
            </a:r>
            <a:r>
              <a:rPr lang="en-US" sz="1200" b="1" i="1" dirty="0" smtClean="0"/>
              <a:t>June 11</a:t>
            </a:r>
            <a:r>
              <a:rPr lang="en-US" sz="1200" b="1" i="1" dirty="0"/>
              <a:t>, 2018</a:t>
            </a:r>
            <a:r>
              <a:rPr lang="en-US" sz="1200" i="1" dirty="0"/>
              <a:t> </a:t>
            </a:r>
            <a:r>
              <a:rPr lang="en-US" sz="1200" b="1" i="1" dirty="0" smtClean="0"/>
              <a:t>		</a:t>
            </a:r>
            <a:endParaRPr lang="en-US" sz="1200" dirty="0" smtClean="0"/>
          </a:p>
        </p:txBody>
      </p:sp>
      <p:pic>
        <p:nvPicPr>
          <p:cNvPr id="37" name="Picture 7" descr="Image result for NESDIS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 b="80800"/>
          <a:stretch/>
        </p:blipFill>
        <p:spPr bwMode="auto">
          <a:xfrm>
            <a:off x="5175326" y="9473920"/>
            <a:ext cx="774233" cy="29084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0798" y="9501509"/>
            <a:ext cx="894924" cy="235663"/>
          </a:xfrm>
          <a:prstGeom prst="rect">
            <a:avLst/>
          </a:prstGeom>
        </p:spPr>
      </p:pic>
      <p:pic>
        <p:nvPicPr>
          <p:cNvPr id="39" name="Picture 3" descr="C:\Users\rudlosky.AD\Desktop\NESDIS\Projects\GOESR_GLM\Training\CIMMSLogo-800x36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1616" y="9473921"/>
            <a:ext cx="632265" cy="290842"/>
          </a:xfrm>
          <a:prstGeom prst="rect">
            <a:avLst/>
          </a:prstGeom>
          <a:noFill/>
          <a:extLst>
            <a:ext uri="{909E8E84-426E-40DD-AFC4-6F175D3DCCD1}">
              <a14:hiddenFill xmlns:a14="http://schemas.microsoft.com/office/drawing/2010/main">
                <a:solidFill>
                  <a:srgbClr val="FFFFFF"/>
                </a:solidFill>
              </a14:hiddenFill>
            </a:ext>
          </a:extLst>
        </p:spPr>
      </p:pic>
      <p:sp>
        <p:nvSpPr>
          <p:cNvPr id="433" name="TextBox 432"/>
          <p:cNvSpPr txBox="1"/>
          <p:nvPr/>
        </p:nvSpPr>
        <p:spPr>
          <a:xfrm>
            <a:off x="3710940" y="4942089"/>
            <a:ext cx="3886200" cy="1661910"/>
          </a:xfrm>
          <a:prstGeom prst="rect">
            <a:avLst/>
          </a:prstGeom>
          <a:solidFill>
            <a:schemeClr val="accent2">
              <a:lumMod val="20000"/>
              <a:lumOff val="80000"/>
            </a:schemeClr>
          </a:solidFill>
          <a:ln w="28575">
            <a:solidFill>
              <a:schemeClr val="accent1">
                <a:lumMod val="50000"/>
              </a:schemeClr>
            </a:solidFill>
          </a:ln>
        </p:spPr>
        <p:txBody>
          <a:bodyPr wrap="square" lIns="101882" tIns="50941" rIns="50941" bIns="50941" rtlCol="0" anchor="ctr">
            <a:noAutofit/>
          </a:bodyPr>
          <a:lstStyle/>
          <a:p>
            <a:pPr marL="127353" indent="-127353">
              <a:lnSpc>
                <a:spcPct val="110000"/>
              </a:lnSpc>
              <a:spcAft>
                <a:spcPts val="200"/>
              </a:spcAft>
              <a:buFont typeface="Wingdings" pitchFamily="2" charset="2"/>
              <a:buChar char="§"/>
            </a:pPr>
            <a:r>
              <a:rPr lang="en-US" sz="1200" b="1" dirty="0">
                <a:cs typeface="Times New Roman" pitchFamily="18" charset="0"/>
              </a:rPr>
              <a:t>Green X’s depict the location of </a:t>
            </a:r>
            <a:r>
              <a:rPr lang="en-US" sz="1200" b="1" dirty="0" smtClean="0">
                <a:cs typeface="Times New Roman" pitchFamily="18" charset="0"/>
              </a:rPr>
              <a:t>two </a:t>
            </a:r>
            <a:r>
              <a:rPr lang="en-US" sz="1200" b="1" dirty="0">
                <a:cs typeface="Times New Roman" pitchFamily="18" charset="0"/>
              </a:rPr>
              <a:t>GLM flashes</a:t>
            </a:r>
          </a:p>
          <a:p>
            <a:pPr marL="127353" indent="-127353">
              <a:lnSpc>
                <a:spcPct val="110000"/>
              </a:lnSpc>
              <a:spcAft>
                <a:spcPts val="200"/>
              </a:spcAft>
              <a:buFont typeface="Wingdings" pitchFamily="2" charset="2"/>
              <a:buChar char="§"/>
            </a:pPr>
            <a:r>
              <a:rPr lang="en-US" sz="1200" b="1" dirty="0">
                <a:cs typeface="Times New Roman" pitchFamily="18" charset="0"/>
              </a:rPr>
              <a:t>GLM groups appear as white dots </a:t>
            </a:r>
            <a:r>
              <a:rPr lang="en-US" sz="1200" b="1" dirty="0" smtClean="0">
                <a:cs typeface="Times New Roman" pitchFamily="18" charset="0"/>
              </a:rPr>
              <a:t>(which typically </a:t>
            </a:r>
            <a:r>
              <a:rPr lang="en-US" sz="1200" b="1" dirty="0">
                <a:cs typeface="Times New Roman" pitchFamily="18" charset="0"/>
              </a:rPr>
              <a:t>do not occur at the center of </a:t>
            </a:r>
            <a:r>
              <a:rPr lang="en-US" sz="1200" b="1" dirty="0" smtClean="0">
                <a:cs typeface="Times New Roman" pitchFamily="18" charset="0"/>
              </a:rPr>
              <a:t>GLM pixels)</a:t>
            </a:r>
            <a:endParaRPr lang="en-US" sz="1200" b="1" dirty="0">
              <a:cs typeface="Times New Roman" pitchFamily="18" charset="0"/>
            </a:endParaRPr>
          </a:p>
          <a:p>
            <a:pPr marL="127353" indent="-127353">
              <a:lnSpc>
                <a:spcPct val="110000"/>
              </a:lnSpc>
              <a:spcAft>
                <a:spcPts val="200"/>
              </a:spcAft>
              <a:buFont typeface="Wingdings" pitchFamily="2" charset="2"/>
              <a:buChar char="§"/>
            </a:pPr>
            <a:r>
              <a:rPr lang="en-US" sz="1200" b="1" dirty="0" smtClean="0">
                <a:cs typeface="Times New Roman" pitchFamily="18" charset="0"/>
              </a:rPr>
              <a:t>GLM </a:t>
            </a:r>
            <a:r>
              <a:rPr lang="en-US" sz="1200" b="1" dirty="0">
                <a:cs typeface="Times New Roman" pitchFamily="18" charset="0"/>
              </a:rPr>
              <a:t>events are depicted as blue squares on the GLM fixed </a:t>
            </a:r>
            <a:r>
              <a:rPr lang="en-US" sz="1200" b="1" dirty="0" smtClean="0">
                <a:cs typeface="Times New Roman" pitchFamily="18" charset="0"/>
              </a:rPr>
              <a:t>grid – there </a:t>
            </a:r>
            <a:r>
              <a:rPr lang="en-US" sz="1200" b="1" dirty="0">
                <a:cs typeface="Times New Roman" pitchFamily="18" charset="0"/>
              </a:rPr>
              <a:t>were </a:t>
            </a:r>
            <a:r>
              <a:rPr lang="en-US" sz="1200" b="1" dirty="0" smtClean="0">
                <a:cs typeface="Times New Roman" pitchFamily="18" charset="0"/>
              </a:rPr>
              <a:t>&gt;1000 </a:t>
            </a:r>
            <a:r>
              <a:rPr lang="en-US" sz="1200" b="1" dirty="0">
                <a:cs typeface="Times New Roman" pitchFamily="18" charset="0"/>
              </a:rPr>
              <a:t>GLM events during these </a:t>
            </a:r>
            <a:r>
              <a:rPr lang="en-US" sz="1200" b="1" dirty="0" smtClean="0">
                <a:cs typeface="Times New Roman" pitchFamily="18" charset="0"/>
              </a:rPr>
              <a:t> 2 GLM </a:t>
            </a:r>
            <a:r>
              <a:rPr lang="en-US" sz="1200" b="1" dirty="0">
                <a:cs typeface="Times New Roman" pitchFamily="18" charset="0"/>
              </a:rPr>
              <a:t>flashes, </a:t>
            </a:r>
            <a:r>
              <a:rPr lang="en-US" sz="1200" b="1" dirty="0" smtClean="0">
                <a:cs typeface="Times New Roman" pitchFamily="18" charset="0"/>
              </a:rPr>
              <a:t>only </a:t>
            </a:r>
            <a:r>
              <a:rPr lang="en-US" sz="1200" b="1" dirty="0">
                <a:cs typeface="Times New Roman" pitchFamily="18" charset="0"/>
              </a:rPr>
              <a:t>50 pixels </a:t>
            </a:r>
            <a:r>
              <a:rPr lang="en-US" sz="1200" b="1" dirty="0" smtClean="0">
                <a:cs typeface="Times New Roman" pitchFamily="18" charset="0"/>
              </a:rPr>
              <a:t>were illuminated, so most pixels </a:t>
            </a:r>
            <a:r>
              <a:rPr lang="en-US" sz="1200" b="1" dirty="0">
                <a:cs typeface="Times New Roman" pitchFamily="18" charset="0"/>
              </a:rPr>
              <a:t>were illuminated for multiple 2 </a:t>
            </a:r>
            <a:r>
              <a:rPr lang="en-US" sz="1200" b="1" dirty="0" err="1">
                <a:cs typeface="Times New Roman" pitchFamily="18" charset="0"/>
              </a:rPr>
              <a:t>ms</a:t>
            </a:r>
            <a:r>
              <a:rPr lang="en-US" sz="1200" b="1" dirty="0">
                <a:cs typeface="Times New Roman" pitchFamily="18" charset="0"/>
              </a:rPr>
              <a:t> frames  </a:t>
            </a:r>
          </a:p>
        </p:txBody>
      </p:sp>
      <p:sp>
        <p:nvSpPr>
          <p:cNvPr id="34" name="TextBox 33"/>
          <p:cNvSpPr txBox="1"/>
          <p:nvPr/>
        </p:nvSpPr>
        <p:spPr>
          <a:xfrm>
            <a:off x="3736340" y="2165388"/>
            <a:ext cx="933828" cy="923330"/>
          </a:xfrm>
          <a:prstGeom prst="rect">
            <a:avLst/>
          </a:prstGeom>
          <a:noFill/>
          <a:ln w="19050">
            <a:noFill/>
          </a:ln>
        </p:spPr>
        <p:txBody>
          <a:bodyPr wrap="square" lIns="0" tIns="0" rIns="0" bIns="0" rtlCol="0">
            <a:spAutoFit/>
          </a:bodyPr>
          <a:lstStyle/>
          <a:p>
            <a:pPr algn="ctr"/>
            <a:r>
              <a:rPr lang="en-US" sz="1200" dirty="0" smtClean="0">
                <a:solidFill>
                  <a:schemeClr val="bg1"/>
                </a:solidFill>
              </a:rPr>
              <a:t>Blue squares represent the center of the contiguous GLM pixels</a:t>
            </a:r>
            <a:endParaRPr lang="en-US" sz="1200" dirty="0">
              <a:solidFill>
                <a:schemeClr val="bg1"/>
              </a:solidFill>
            </a:endParaRPr>
          </a:p>
        </p:txBody>
      </p:sp>
      <p:grpSp>
        <p:nvGrpSpPr>
          <p:cNvPr id="40" name="Group 39"/>
          <p:cNvGrpSpPr/>
          <p:nvPr/>
        </p:nvGrpSpPr>
        <p:grpSpPr>
          <a:xfrm>
            <a:off x="0" y="5080"/>
            <a:ext cx="7772400" cy="1371600"/>
            <a:chOff x="0" y="5080"/>
            <a:chExt cx="7772400" cy="1371600"/>
          </a:xfrm>
        </p:grpSpPr>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080"/>
              <a:ext cx="7772400" cy="1371600"/>
            </a:xfrm>
            <a:prstGeom prst="rect">
              <a:avLst/>
            </a:prstGeom>
          </p:spPr>
        </p:pic>
        <p:sp>
          <p:nvSpPr>
            <p:cNvPr id="42" name="Rectangle 41"/>
            <p:cNvSpPr/>
            <p:nvPr/>
          </p:nvSpPr>
          <p:spPr>
            <a:xfrm>
              <a:off x="0" y="858382"/>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solidFill>
                    <a:schemeClr val="tx1"/>
                  </a:solidFill>
                  <a:effectLst>
                    <a:outerShdw blurRad="38100" dist="38100" dir="2700000" algn="tl">
                      <a:srgbClr val="000000">
                        <a:alpha val="43137"/>
                      </a:srgbClr>
                    </a:outerShdw>
                  </a:effectLst>
                  <a:latin typeface="Calibri Light" panose="020F0302020204030204" pitchFamily="34" charset="0"/>
                  <a:cs typeface="Arial" panose="020B0604020202020204" pitchFamily="34" charset="0"/>
                </a:rPr>
                <a:t>Quick Guide</a:t>
              </a:r>
              <a:endParaRPr lang="en-US" sz="3400" b="1" dirty="0">
                <a:solidFill>
                  <a:schemeClr val="tx1"/>
                </a:solidFill>
                <a:effectLst>
                  <a:outerShdw blurRad="38100" dist="38100" dir="2700000" algn="tl">
                    <a:srgbClr val="000000">
                      <a:alpha val="43137"/>
                    </a:srgbClr>
                  </a:outerShdw>
                </a:effectLst>
                <a:latin typeface="Calibri Light" panose="020F0302020204030204" pitchFamily="34" charset="0"/>
                <a:cs typeface="Arial" panose="020B0604020202020204" pitchFamily="34" charset="0"/>
              </a:endParaRPr>
            </a:p>
          </p:txBody>
        </p:sp>
        <p:sp>
          <p:nvSpPr>
            <p:cNvPr id="43" name="Rectangle 42"/>
            <p:cNvSpPr/>
            <p:nvPr/>
          </p:nvSpPr>
          <p:spPr>
            <a:xfrm>
              <a:off x="1651498" y="5080"/>
              <a:ext cx="6099768" cy="860798"/>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400" dirty="0" smtClean="0">
                  <a:effectLst>
                    <a:outerShdw blurRad="38100" dist="38100" dir="2700000" algn="tl">
                      <a:srgbClr val="000000">
                        <a:alpha val="43137"/>
                      </a:srgbClr>
                    </a:outerShdw>
                  </a:effectLst>
                </a:rPr>
                <a:t>Geostationary Lightning Mapper:</a:t>
              </a:r>
            </a:p>
            <a:p>
              <a:pPr algn="ctr">
                <a:lnSpc>
                  <a:spcPct val="90000"/>
                </a:lnSpc>
              </a:pPr>
              <a:r>
                <a:rPr lang="en-US" sz="3000" dirty="0" smtClean="0">
                  <a:effectLst>
                    <a:outerShdw blurRad="38100" dist="38100" dir="2700000" algn="tl">
                      <a:srgbClr val="000000">
                        <a:alpha val="43137"/>
                      </a:srgbClr>
                    </a:outerShdw>
                  </a:effectLst>
                </a:rPr>
                <a:t>Definitions and Detection Methods</a:t>
              </a:r>
              <a:endParaRPr lang="en-US" sz="3000" dirty="0">
                <a:effectLst>
                  <a:outerShdw blurRad="38100" dist="38100" dir="2700000" algn="tl">
                    <a:srgbClr val="000000">
                      <a:alpha val="43137"/>
                    </a:srgbClr>
                  </a:outerShdw>
                </a:effectLst>
              </a:endParaRPr>
            </a:p>
          </p:txBody>
        </p:sp>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9178" y="865878"/>
              <a:ext cx="550843" cy="457200"/>
            </a:xfrm>
            <a:prstGeom prst="rect">
              <a:avLst/>
            </a:prstGeom>
          </p:spPr>
        </p:pic>
        <p:pic>
          <p:nvPicPr>
            <p:cNvPr id="52" name="Pictur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4150" y="191444"/>
              <a:ext cx="1720122" cy="1097280"/>
            </a:xfrm>
            <a:prstGeom prst="rect">
              <a:avLst/>
            </a:prstGeom>
          </p:spPr>
        </p:pic>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8688" y="865878"/>
              <a:ext cx="457200" cy="457200"/>
            </a:xfrm>
            <a:prstGeom prst="rect">
              <a:avLst/>
            </a:prstGeom>
          </p:spPr>
        </p:pic>
        <p:cxnSp>
          <p:nvCxnSpPr>
            <p:cNvPr id="54" name="Straight Connector 53"/>
            <p:cNvCxnSpPr/>
            <p:nvPr/>
          </p:nvCxnSpPr>
          <p:spPr>
            <a:xfrm>
              <a:off x="0" y="1376680"/>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8036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7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7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7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7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7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8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8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7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2"/>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7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781" y="1519734"/>
            <a:ext cx="7491163" cy="6544766"/>
          </a:xfrm>
          <a:prstGeom prst="rect">
            <a:avLst/>
          </a:prstGeom>
          <a:solidFill>
            <a:schemeClr val="bg2">
              <a:lumMod val="75000"/>
            </a:schemeClr>
          </a:solidFill>
          <a:ln w="28575">
            <a:solidFill>
              <a:schemeClr val="accent5">
                <a:lumMod val="75000"/>
              </a:schemeClr>
            </a:solidFill>
          </a:ln>
        </p:spPr>
        <p:txBody>
          <a:bodyPr wrap="square" rtlCol="0">
            <a:noAutofit/>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p:txBody>
      </p:sp>
      <p:sp>
        <p:nvSpPr>
          <p:cNvPr id="38" name="TextBox 37"/>
          <p:cNvSpPr txBox="1"/>
          <p:nvPr/>
        </p:nvSpPr>
        <p:spPr>
          <a:xfrm>
            <a:off x="184150" y="1585113"/>
            <a:ext cx="2965449" cy="4322810"/>
          </a:xfrm>
          <a:prstGeom prst="rect">
            <a:avLst/>
          </a:prstGeom>
          <a:solidFill>
            <a:schemeClr val="accent1">
              <a:lumMod val="50000"/>
            </a:schemeClr>
          </a:solidFill>
          <a:ln w="34925">
            <a:solidFill>
              <a:schemeClr val="accent1">
                <a:lumMod val="50000"/>
              </a:schemeClr>
            </a:solidFill>
          </a:ln>
        </p:spPr>
        <p:txBody>
          <a:bodyPr wrap="square" rtlCol="0" anchor="t">
            <a:noAutofit/>
          </a:bodyPr>
          <a:lstStyle/>
          <a:p>
            <a:pPr marL="114300" indent="-114300">
              <a:buFont typeface="Wingdings" panose="05000000000000000000" pitchFamily="2" charset="2"/>
              <a:buChar char="§"/>
            </a:pPr>
            <a:endParaRPr lang="en-US" sz="300" b="1" dirty="0" smtClean="0">
              <a:solidFill>
                <a:schemeClr val="bg1"/>
              </a:solidFill>
            </a:endParaRPr>
          </a:p>
          <a:p>
            <a:pPr marL="114300" indent="-114300">
              <a:lnSpc>
                <a:spcPct val="110000"/>
              </a:lnSpc>
              <a:spcAft>
                <a:spcPts val="400"/>
              </a:spcAft>
              <a:buFont typeface="Wingdings" panose="05000000000000000000" pitchFamily="2" charset="2"/>
              <a:buChar char="§"/>
            </a:pPr>
            <a:r>
              <a:rPr lang="en-US" sz="1200" b="1" dirty="0" smtClean="0">
                <a:solidFill>
                  <a:schemeClr val="bg1"/>
                </a:solidFill>
              </a:rPr>
              <a:t>The </a:t>
            </a:r>
            <a:r>
              <a:rPr lang="en-US" sz="1200" b="1" dirty="0">
                <a:solidFill>
                  <a:schemeClr val="bg1"/>
                </a:solidFill>
              </a:rPr>
              <a:t>GLM maps the extent of the cloud illuminated by individual lightning </a:t>
            </a:r>
            <a:r>
              <a:rPr lang="en-US" sz="1200" b="1" dirty="0" smtClean="0">
                <a:solidFill>
                  <a:schemeClr val="bg1"/>
                </a:solidFill>
              </a:rPr>
              <a:t>flashes</a:t>
            </a:r>
          </a:p>
          <a:p>
            <a:pPr marL="114300" indent="-114300">
              <a:lnSpc>
                <a:spcPct val="110000"/>
              </a:lnSpc>
              <a:spcAft>
                <a:spcPts val="400"/>
              </a:spcAft>
              <a:buFont typeface="Wingdings" panose="05000000000000000000" pitchFamily="2" charset="2"/>
              <a:buChar char="§"/>
            </a:pPr>
            <a:r>
              <a:rPr lang="en-US" sz="1200" b="1" dirty="0" smtClean="0">
                <a:solidFill>
                  <a:schemeClr val="bg1"/>
                </a:solidFill>
              </a:rPr>
              <a:t>Despite </a:t>
            </a:r>
            <a:r>
              <a:rPr lang="en-US" sz="1200" b="1" dirty="0">
                <a:solidFill>
                  <a:schemeClr val="bg1"/>
                </a:solidFill>
              </a:rPr>
              <a:t>a relatively coarse spatial </a:t>
            </a:r>
            <a:r>
              <a:rPr lang="en-US" sz="1200" b="1" dirty="0" smtClean="0">
                <a:solidFill>
                  <a:schemeClr val="bg1"/>
                </a:solidFill>
              </a:rPr>
              <a:t>resolution, </a:t>
            </a:r>
            <a:r>
              <a:rPr lang="en-US" sz="1200" b="1" dirty="0">
                <a:solidFill>
                  <a:schemeClr val="bg1"/>
                </a:solidFill>
              </a:rPr>
              <a:t>the GLM provides rapid temporal updates, allowing it to map flash </a:t>
            </a:r>
            <a:r>
              <a:rPr lang="en-US" sz="1200" b="1" dirty="0" smtClean="0">
                <a:solidFill>
                  <a:schemeClr val="bg1"/>
                </a:solidFill>
              </a:rPr>
              <a:t>structure</a:t>
            </a:r>
          </a:p>
          <a:p>
            <a:pPr marL="114300" indent="-114300">
              <a:lnSpc>
                <a:spcPct val="110000"/>
              </a:lnSpc>
              <a:spcAft>
                <a:spcPts val="400"/>
              </a:spcAft>
              <a:buFont typeface="Wingdings" panose="05000000000000000000" pitchFamily="2" charset="2"/>
              <a:buChar char="§"/>
            </a:pPr>
            <a:r>
              <a:rPr lang="en-US" sz="1200" b="1" dirty="0" smtClean="0">
                <a:solidFill>
                  <a:schemeClr val="bg1"/>
                </a:solidFill>
              </a:rPr>
              <a:t>Groups </a:t>
            </a:r>
            <a:r>
              <a:rPr lang="en-US" sz="1200" b="1" dirty="0">
                <a:solidFill>
                  <a:schemeClr val="bg1"/>
                </a:solidFill>
              </a:rPr>
              <a:t>within individual flashes are connected to create flash </a:t>
            </a:r>
            <a:r>
              <a:rPr lang="en-US" sz="1200" b="1" dirty="0" smtClean="0">
                <a:solidFill>
                  <a:schemeClr val="bg1"/>
                </a:solidFill>
              </a:rPr>
              <a:t>skeletons</a:t>
            </a:r>
            <a:endParaRPr lang="en-US" sz="1200" b="1" dirty="0">
              <a:solidFill>
                <a:schemeClr val="bg1"/>
              </a:solidFill>
            </a:endParaRPr>
          </a:p>
          <a:p>
            <a:pPr marL="114300" indent="-114300">
              <a:lnSpc>
                <a:spcPct val="110000"/>
              </a:lnSpc>
              <a:spcAft>
                <a:spcPts val="400"/>
              </a:spcAft>
              <a:buFont typeface="Wingdings" panose="05000000000000000000" pitchFamily="2" charset="2"/>
              <a:buChar char="§"/>
            </a:pPr>
            <a:r>
              <a:rPr lang="en-US" sz="1200" b="1" dirty="0">
                <a:solidFill>
                  <a:schemeClr val="bg1"/>
                </a:solidFill>
              </a:rPr>
              <a:t>This image depicts the evolution of one flash in space and time, the top panel illustrates an important feature of most lightning flashes, this 0.4 second flash produces discrete optical emissions separated by periods of </a:t>
            </a:r>
            <a:r>
              <a:rPr lang="en-US" sz="1200" b="1" dirty="0" smtClean="0">
                <a:solidFill>
                  <a:schemeClr val="bg1"/>
                </a:solidFill>
              </a:rPr>
              <a:t>darkness</a:t>
            </a:r>
            <a:endParaRPr lang="en-US" sz="1200" b="1" dirty="0">
              <a:solidFill>
                <a:schemeClr val="bg1"/>
              </a:solidFill>
            </a:endParaRPr>
          </a:p>
          <a:p>
            <a:pPr marL="114300" indent="-114300">
              <a:lnSpc>
                <a:spcPct val="110000"/>
              </a:lnSpc>
              <a:spcAft>
                <a:spcPts val="400"/>
              </a:spcAft>
              <a:buFont typeface="Wingdings" panose="05000000000000000000" pitchFamily="2" charset="2"/>
              <a:buChar char="§"/>
            </a:pPr>
            <a:r>
              <a:rPr lang="en-US" sz="1200" b="1" dirty="0">
                <a:solidFill>
                  <a:schemeClr val="bg1"/>
                </a:solidFill>
              </a:rPr>
              <a:t>This is an example of how </a:t>
            </a:r>
            <a:r>
              <a:rPr lang="en-US" sz="1200" b="1" dirty="0" smtClean="0">
                <a:solidFill>
                  <a:schemeClr val="bg1"/>
                </a:solidFill>
              </a:rPr>
              <a:t>optical GLM </a:t>
            </a:r>
            <a:r>
              <a:rPr lang="en-US" sz="1200" b="1" dirty="0">
                <a:solidFill>
                  <a:schemeClr val="bg1"/>
                </a:solidFill>
              </a:rPr>
              <a:t>lightning observations provide helpful insights into the flash structure, these insights can in turn be used to make inferences regarding lightning physics and storm structure</a:t>
            </a:r>
          </a:p>
        </p:txBody>
      </p:sp>
      <p:sp>
        <p:nvSpPr>
          <p:cNvPr id="78" name="TextBox 77"/>
          <p:cNvSpPr txBox="1"/>
          <p:nvPr/>
        </p:nvSpPr>
        <p:spPr>
          <a:xfrm>
            <a:off x="142336" y="8187945"/>
            <a:ext cx="5258737" cy="1647668"/>
          </a:xfrm>
          <a:prstGeom prst="rect">
            <a:avLst/>
          </a:prstGeom>
          <a:solidFill>
            <a:schemeClr val="accent6">
              <a:lumMod val="20000"/>
              <a:lumOff val="80000"/>
            </a:schemeClr>
          </a:solidFill>
          <a:ln w="28575">
            <a:solidFill>
              <a:schemeClr val="accent1">
                <a:lumMod val="50000"/>
              </a:schemeClr>
            </a:solidFill>
          </a:ln>
        </p:spPr>
        <p:txBody>
          <a:bodyPr wrap="square" rtlCol="0" anchor="ctr">
            <a:noAutofit/>
          </a:bodyPr>
          <a:lstStyle/>
          <a:p>
            <a:pPr marL="171450" lvl="0" indent="-171450">
              <a:lnSpc>
                <a:spcPct val="110000"/>
              </a:lnSpc>
              <a:spcBef>
                <a:spcPts val="400"/>
              </a:spcBef>
              <a:spcAft>
                <a:spcPts val="400"/>
              </a:spcAft>
              <a:buFont typeface="Wingdings" panose="05000000000000000000" pitchFamily="2" charset="2"/>
              <a:buChar char="§"/>
            </a:pPr>
            <a:r>
              <a:rPr lang="en-US" sz="1200" b="1" dirty="0" smtClean="0">
                <a:solidFill>
                  <a:prstClr val="black"/>
                </a:solidFill>
              </a:rPr>
              <a:t>These examples illustrate </a:t>
            </a:r>
            <a:r>
              <a:rPr lang="en-US" sz="1200" b="1" dirty="0">
                <a:solidFill>
                  <a:prstClr val="black"/>
                </a:solidFill>
              </a:rPr>
              <a:t>that the GLM is an imager rather than a detector</a:t>
            </a:r>
          </a:p>
          <a:p>
            <a:pPr marL="171450" lvl="0" indent="-171450">
              <a:lnSpc>
                <a:spcPct val="110000"/>
              </a:lnSpc>
              <a:spcAft>
                <a:spcPts val="400"/>
              </a:spcAft>
              <a:buFont typeface="Wingdings" panose="05000000000000000000" pitchFamily="2" charset="2"/>
              <a:buChar char="§"/>
            </a:pPr>
            <a:r>
              <a:rPr lang="en-US" sz="1200" b="1" dirty="0" smtClean="0">
                <a:solidFill>
                  <a:prstClr val="black"/>
                </a:solidFill>
              </a:rPr>
              <a:t>Flash </a:t>
            </a:r>
            <a:r>
              <a:rPr lang="en-US" sz="1200" b="1" dirty="0">
                <a:solidFill>
                  <a:prstClr val="black"/>
                </a:solidFill>
              </a:rPr>
              <a:t>skeletons </a:t>
            </a:r>
            <a:r>
              <a:rPr lang="en-US" sz="1200" b="1" dirty="0" smtClean="0">
                <a:solidFill>
                  <a:prstClr val="black"/>
                </a:solidFill>
              </a:rPr>
              <a:t>illustrate </a:t>
            </a:r>
            <a:r>
              <a:rPr lang="en-US" sz="1200" b="1" dirty="0">
                <a:solidFill>
                  <a:prstClr val="black"/>
                </a:solidFill>
              </a:rPr>
              <a:t>the variety of lightning composition and time evolution, which provides important insights into convective mode and storm </a:t>
            </a:r>
            <a:r>
              <a:rPr lang="en-US" sz="1200" b="1" dirty="0" smtClean="0">
                <a:solidFill>
                  <a:prstClr val="black"/>
                </a:solidFill>
              </a:rPr>
              <a:t>structure</a:t>
            </a:r>
            <a:endParaRPr lang="en-US" sz="1200" b="1" dirty="0">
              <a:solidFill>
                <a:prstClr val="black"/>
              </a:solidFill>
            </a:endParaRPr>
          </a:p>
          <a:p>
            <a:pPr marL="171450" lvl="0" indent="-171450">
              <a:lnSpc>
                <a:spcPct val="110000"/>
              </a:lnSpc>
              <a:spcAft>
                <a:spcPts val="400"/>
              </a:spcAft>
              <a:buFont typeface="Wingdings" panose="05000000000000000000" pitchFamily="2" charset="2"/>
              <a:buChar char="§"/>
            </a:pPr>
            <a:r>
              <a:rPr lang="en-US" sz="1200" b="1" dirty="0">
                <a:solidFill>
                  <a:prstClr val="black"/>
                </a:solidFill>
              </a:rPr>
              <a:t>Forecasters cannot be expected to observe lightning at this frequency during severe storm warning operations, so scientists are working to quantify this information </a:t>
            </a:r>
            <a:r>
              <a:rPr lang="en-US" sz="1200" b="1" dirty="0" smtClean="0">
                <a:solidFill>
                  <a:prstClr val="black"/>
                </a:solidFill>
              </a:rPr>
              <a:t>into new products, </a:t>
            </a:r>
            <a:r>
              <a:rPr lang="en-US" sz="1200" b="1" dirty="0">
                <a:solidFill>
                  <a:prstClr val="black"/>
                </a:solidFill>
              </a:rPr>
              <a:t>this </a:t>
            </a:r>
            <a:r>
              <a:rPr lang="en-US" sz="1200" b="1" dirty="0" smtClean="0">
                <a:solidFill>
                  <a:prstClr val="black"/>
                </a:solidFill>
              </a:rPr>
              <a:t>motivated the </a:t>
            </a:r>
            <a:r>
              <a:rPr lang="en-US" sz="1200" b="1" dirty="0">
                <a:solidFill>
                  <a:prstClr val="black"/>
                </a:solidFill>
              </a:rPr>
              <a:t>gridded GLM </a:t>
            </a:r>
            <a:r>
              <a:rPr lang="en-US" sz="1200" b="1" dirty="0" smtClean="0">
                <a:solidFill>
                  <a:prstClr val="black"/>
                </a:solidFill>
              </a:rPr>
              <a:t>products</a:t>
            </a:r>
            <a:endParaRPr lang="en-US" sz="1200" b="1" dirty="0">
              <a:solidFill>
                <a:prstClr val="blac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200" y="1583234"/>
            <a:ext cx="4324688" cy="432468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8365" y="5967774"/>
            <a:ext cx="3678781" cy="199962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151" y="5967774"/>
            <a:ext cx="3678782" cy="1999623"/>
          </a:xfrm>
          <a:prstGeom prst="rect">
            <a:avLst/>
          </a:prstGeom>
        </p:spPr>
      </p:pic>
      <p:sp>
        <p:nvSpPr>
          <p:cNvPr id="18" name="Rectangle 17"/>
          <p:cNvSpPr/>
          <p:nvPr/>
        </p:nvSpPr>
        <p:spPr>
          <a:xfrm>
            <a:off x="5498141" y="8187944"/>
            <a:ext cx="2129804" cy="1647668"/>
          </a:xfrm>
          <a:prstGeom prst="rect">
            <a:avLst/>
          </a:prstGeom>
          <a:ln w="28575">
            <a:solidFill>
              <a:schemeClr val="accent1">
                <a:lumMod val="50000"/>
              </a:schemeClr>
            </a:solidFill>
          </a:ln>
        </p:spPr>
        <p:txBody>
          <a:bodyPr wrap="square">
            <a:noAutofit/>
          </a:bodyPr>
          <a:lstStyle/>
          <a:p>
            <a:pPr algn="ctr">
              <a:lnSpc>
                <a:spcPct val="110000"/>
              </a:lnSpc>
              <a:spcAft>
                <a:spcPts val="200"/>
              </a:spcAft>
            </a:pPr>
            <a:r>
              <a:rPr lang="en-US" sz="1600" b="1" u="sng" dirty="0" smtClean="0">
                <a:solidFill>
                  <a:schemeClr val="accent5">
                    <a:lumMod val="75000"/>
                  </a:schemeClr>
                </a:solidFill>
              </a:rPr>
              <a:t>Additional Resources</a:t>
            </a:r>
            <a:endParaRPr lang="en-US" sz="1600" b="1" u="sng" dirty="0">
              <a:solidFill>
                <a:schemeClr val="accent5">
                  <a:lumMod val="75000"/>
                </a:schemeClr>
              </a:solidFill>
            </a:endParaRPr>
          </a:p>
          <a:p>
            <a:pPr algn="ctr">
              <a:lnSpc>
                <a:spcPct val="110000"/>
              </a:lnSpc>
              <a:spcAft>
                <a:spcPts val="200"/>
              </a:spcAft>
            </a:pPr>
            <a:r>
              <a:rPr lang="en-US" sz="1100" dirty="0" smtClean="0">
                <a:latin typeface="Calibri" panose="020F0502020204030204" pitchFamily="34" charset="0"/>
                <a:ea typeface="Calibri" panose="020F0502020204030204" pitchFamily="34" charset="0"/>
                <a:cs typeface="Times New Roman" panose="02020603050405020304" pitchFamily="18" charset="0"/>
                <a:hlinkClick r:id="rId7"/>
              </a:rPr>
              <a:t>Virtual Lab for the GLM</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Aft>
                <a:spcPts val="200"/>
              </a:spcAft>
            </a:pPr>
            <a:r>
              <a:rPr lang="en-US" sz="11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hlinkClick r:id="rId8"/>
              </a:rPr>
              <a:t>GLM Faculty Virtual Course</a:t>
            </a:r>
            <a:endParaRPr lang="en-US" sz="11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Aft>
                <a:spcPts val="200"/>
              </a:spcAft>
            </a:pPr>
            <a:r>
              <a:rPr lang="en-US" sz="1100" dirty="0">
                <a:latin typeface="Calibri" panose="020F0502020204030204" pitchFamily="34" charset="0"/>
                <a:ea typeface="Calibri" panose="020F0502020204030204" pitchFamily="34" charset="0"/>
                <a:cs typeface="Times New Roman" panose="02020603050405020304" pitchFamily="18" charset="0"/>
                <a:hlinkClick r:id="rId9"/>
              </a:rPr>
              <a:t>NESDIS/STAR - CICS-MD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Aft>
                <a:spcPts val="200"/>
              </a:spcAft>
            </a:pPr>
            <a:r>
              <a:rPr lang="en-US" sz="1100" dirty="0" smtClean="0">
                <a:latin typeface="Calibri" panose="020F0502020204030204" pitchFamily="34" charset="0"/>
                <a:ea typeface="Calibri" panose="020F0502020204030204" pitchFamily="34" charset="0"/>
                <a:cs typeface="Times New Roman" panose="02020603050405020304" pitchFamily="18" charset="0"/>
                <a:hlinkClick r:id="rId10"/>
              </a:rPr>
              <a:t>NASA </a:t>
            </a:r>
            <a:r>
              <a:rPr lang="en-US" sz="1100" dirty="0" err="1" smtClean="0">
                <a:latin typeface="Calibri" panose="020F0502020204030204" pitchFamily="34" charset="0"/>
                <a:ea typeface="Calibri" panose="020F0502020204030204" pitchFamily="34" charset="0"/>
                <a:cs typeface="Times New Roman" panose="02020603050405020304" pitchFamily="18" charset="0"/>
                <a:hlinkClick r:id="rId10"/>
              </a:rPr>
              <a:t>SPoRT</a:t>
            </a:r>
            <a:r>
              <a:rPr lang="en-US" sz="1100" dirty="0" smtClean="0">
                <a:latin typeface="Calibri" panose="020F0502020204030204" pitchFamily="34" charset="0"/>
                <a:ea typeface="Calibri" panose="020F0502020204030204" pitchFamily="34" charset="0"/>
                <a:cs typeface="Times New Roman" panose="02020603050405020304" pitchFamily="18" charset="0"/>
                <a:hlinkClick r:id="rId10"/>
              </a:rPr>
              <a:t> Home Page</a:t>
            </a:r>
            <a:r>
              <a:rPr lang="en-US" sz="1100" dirty="0" smtClean="0">
                <a:latin typeface="Calibri" panose="020F0502020204030204" pitchFamily="34" charset="0"/>
                <a:ea typeface="Calibri" panose="020F0502020204030204" pitchFamily="34" charset="0"/>
                <a:cs typeface="Times New Roman" panose="02020603050405020304" pitchFamily="18" charset="0"/>
              </a:rPr>
              <a:t/>
            </a:r>
            <a:br>
              <a:rPr lang="en-US" sz="1100" dirty="0" smtClean="0">
                <a:latin typeface="Calibri" panose="020F0502020204030204" pitchFamily="34" charset="0"/>
                <a:ea typeface="Calibri" panose="020F0502020204030204" pitchFamily="34" charset="0"/>
                <a:cs typeface="Times New Roman" panose="02020603050405020304" pitchFamily="18" charset="0"/>
              </a:rPr>
            </a:br>
            <a:endParaRPr lang="en-US" sz="2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Aft>
                <a:spcPts val="200"/>
              </a:spcAft>
            </a:pPr>
            <a:r>
              <a:rPr lang="en-US" sz="1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Hyperlinks </a:t>
            </a:r>
            <a:r>
              <a:rPr lang="en-US" sz="1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available when viewing material </a:t>
            </a:r>
            <a:r>
              <a:rPr lang="en-US" sz="1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 AIR </a:t>
            </a:r>
            <a:r>
              <a:rPr lang="en-US" sz="1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Tool</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p:cNvGrpSpPr/>
          <p:nvPr/>
        </p:nvGrpSpPr>
        <p:grpSpPr>
          <a:xfrm>
            <a:off x="4318000" y="3937000"/>
            <a:ext cx="876300" cy="994817"/>
            <a:chOff x="-3556000" y="1354683"/>
            <a:chExt cx="1041400" cy="994817"/>
          </a:xfrm>
        </p:grpSpPr>
        <p:cxnSp>
          <p:nvCxnSpPr>
            <p:cNvPr id="5" name="Straight Connector 4"/>
            <p:cNvCxnSpPr/>
            <p:nvPr/>
          </p:nvCxnSpPr>
          <p:spPr>
            <a:xfrm>
              <a:off x="-3556000" y="1354683"/>
              <a:ext cx="0" cy="9948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56000" y="2349500"/>
              <a:ext cx="1041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14600" y="1659483"/>
              <a:ext cx="0" cy="690017"/>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432300" y="4822607"/>
            <a:ext cx="660400" cy="184666"/>
          </a:xfrm>
          <a:prstGeom prst="rect">
            <a:avLst/>
          </a:prstGeom>
          <a:solidFill>
            <a:schemeClr val="bg1"/>
          </a:solidFill>
          <a:ln w="19050">
            <a:solidFill>
              <a:schemeClr val="accent1"/>
            </a:solidFill>
          </a:ln>
        </p:spPr>
        <p:txBody>
          <a:bodyPr wrap="square" lIns="0" tIns="0" rIns="0" bIns="0" rtlCol="0">
            <a:spAutoFit/>
          </a:bodyPr>
          <a:lstStyle/>
          <a:p>
            <a:pPr algn="ctr"/>
            <a:r>
              <a:rPr lang="en-US" sz="1200" dirty="0" smtClean="0"/>
              <a:t>85.9 km</a:t>
            </a:r>
            <a:endParaRPr lang="en-US" sz="1200" dirty="0"/>
          </a:p>
        </p:txBody>
      </p:sp>
      <p:sp>
        <p:nvSpPr>
          <p:cNvPr id="28" name="TextBox 27"/>
          <p:cNvSpPr txBox="1"/>
          <p:nvPr/>
        </p:nvSpPr>
        <p:spPr>
          <a:xfrm>
            <a:off x="3721100" y="1733778"/>
            <a:ext cx="660400" cy="153888"/>
          </a:xfrm>
          <a:prstGeom prst="rect">
            <a:avLst/>
          </a:prstGeom>
          <a:noFill/>
          <a:ln w="19050">
            <a:noFill/>
          </a:ln>
        </p:spPr>
        <p:txBody>
          <a:bodyPr wrap="square" lIns="0" tIns="0" rIns="0" bIns="0" rtlCol="0">
            <a:spAutoFit/>
          </a:bodyPr>
          <a:lstStyle/>
          <a:p>
            <a:pPr algn="ctr"/>
            <a:r>
              <a:rPr lang="en-US" sz="1000" dirty="0" smtClean="0"/>
              <a:t>Darkness</a:t>
            </a:r>
            <a:endParaRPr lang="en-US" sz="1000" dirty="0"/>
          </a:p>
        </p:txBody>
      </p:sp>
      <p:sp>
        <p:nvSpPr>
          <p:cNvPr id="29" name="TextBox 28"/>
          <p:cNvSpPr txBox="1"/>
          <p:nvPr/>
        </p:nvSpPr>
        <p:spPr>
          <a:xfrm>
            <a:off x="6438900" y="4437136"/>
            <a:ext cx="1136987" cy="1341363"/>
          </a:xfrm>
          <a:prstGeom prst="rect">
            <a:avLst/>
          </a:prstGeom>
          <a:solidFill>
            <a:schemeClr val="bg1"/>
          </a:solidFill>
          <a:ln w="19050">
            <a:noFill/>
          </a:ln>
        </p:spPr>
        <p:txBody>
          <a:bodyPr wrap="square" lIns="0" tIns="0" rIns="0" bIns="0" rtlCol="0">
            <a:noAutofit/>
          </a:bodyPr>
          <a:lstStyle/>
          <a:p>
            <a:pPr algn="ctr"/>
            <a:endParaRPr lang="en-US" sz="1400" dirty="0"/>
          </a:p>
        </p:txBody>
      </p:sp>
      <p:sp>
        <p:nvSpPr>
          <p:cNvPr id="30" name="TextBox 29"/>
          <p:cNvSpPr txBox="1"/>
          <p:nvPr/>
        </p:nvSpPr>
        <p:spPr>
          <a:xfrm>
            <a:off x="5080000" y="1733778"/>
            <a:ext cx="660400" cy="153888"/>
          </a:xfrm>
          <a:prstGeom prst="rect">
            <a:avLst/>
          </a:prstGeom>
          <a:noFill/>
          <a:ln w="19050">
            <a:noFill/>
          </a:ln>
        </p:spPr>
        <p:txBody>
          <a:bodyPr wrap="square" lIns="0" tIns="0" rIns="0" bIns="0" rtlCol="0">
            <a:spAutoFit/>
          </a:bodyPr>
          <a:lstStyle/>
          <a:p>
            <a:pPr algn="ctr"/>
            <a:r>
              <a:rPr lang="en-US" sz="1000" dirty="0" smtClean="0"/>
              <a:t>Darkness</a:t>
            </a:r>
            <a:endParaRPr lang="en-US" sz="1000" dirty="0"/>
          </a:p>
        </p:txBody>
      </p:sp>
      <p:sp>
        <p:nvSpPr>
          <p:cNvPr id="31" name="TextBox 30"/>
          <p:cNvSpPr txBox="1"/>
          <p:nvPr/>
        </p:nvSpPr>
        <p:spPr>
          <a:xfrm>
            <a:off x="6451600" y="1733778"/>
            <a:ext cx="660400" cy="153888"/>
          </a:xfrm>
          <a:prstGeom prst="rect">
            <a:avLst/>
          </a:prstGeom>
          <a:noFill/>
          <a:ln w="19050">
            <a:noFill/>
          </a:ln>
        </p:spPr>
        <p:txBody>
          <a:bodyPr wrap="square" lIns="0" tIns="0" rIns="0" bIns="0" rtlCol="0">
            <a:spAutoFit/>
          </a:bodyPr>
          <a:lstStyle/>
          <a:p>
            <a:pPr algn="ctr"/>
            <a:r>
              <a:rPr lang="en-US" sz="1000" dirty="0" smtClean="0"/>
              <a:t>Darkness</a:t>
            </a:r>
            <a:endParaRPr lang="en-US" sz="1000" dirty="0"/>
          </a:p>
        </p:txBody>
      </p:sp>
      <p:sp>
        <p:nvSpPr>
          <p:cNvPr id="32" name="TextBox 31"/>
          <p:cNvSpPr txBox="1"/>
          <p:nvPr/>
        </p:nvSpPr>
        <p:spPr>
          <a:xfrm>
            <a:off x="3263900" y="5746246"/>
            <a:ext cx="660400" cy="184666"/>
          </a:xfrm>
          <a:prstGeom prst="rect">
            <a:avLst/>
          </a:prstGeom>
          <a:noFill/>
          <a:ln w="19050">
            <a:noFill/>
          </a:ln>
        </p:spPr>
        <p:txBody>
          <a:bodyPr wrap="square" lIns="0" tIns="0" rIns="0" bIns="0" rtlCol="0">
            <a:spAutoFit/>
          </a:bodyPr>
          <a:lstStyle/>
          <a:p>
            <a:pPr algn="ctr"/>
            <a:r>
              <a:rPr lang="en-US" sz="1200" dirty="0" smtClean="0"/>
              <a:t>Early</a:t>
            </a:r>
            <a:endParaRPr lang="en-US" sz="1200" dirty="0"/>
          </a:p>
        </p:txBody>
      </p:sp>
      <p:sp>
        <p:nvSpPr>
          <p:cNvPr id="33" name="TextBox 32"/>
          <p:cNvSpPr txBox="1"/>
          <p:nvPr/>
        </p:nvSpPr>
        <p:spPr>
          <a:xfrm>
            <a:off x="4114800" y="3396746"/>
            <a:ext cx="660400" cy="184666"/>
          </a:xfrm>
          <a:prstGeom prst="rect">
            <a:avLst/>
          </a:prstGeom>
          <a:noFill/>
          <a:ln w="19050">
            <a:noFill/>
          </a:ln>
        </p:spPr>
        <p:txBody>
          <a:bodyPr wrap="square" lIns="0" tIns="0" rIns="0" bIns="0" rtlCol="0">
            <a:spAutoFit/>
          </a:bodyPr>
          <a:lstStyle/>
          <a:p>
            <a:pPr algn="ctr"/>
            <a:r>
              <a:rPr lang="en-US" sz="1200" dirty="0" smtClean="0"/>
              <a:t>Early</a:t>
            </a:r>
            <a:endParaRPr lang="en-US" sz="1200" dirty="0"/>
          </a:p>
        </p:txBody>
      </p:sp>
      <p:sp>
        <p:nvSpPr>
          <p:cNvPr id="34" name="TextBox 33"/>
          <p:cNvSpPr txBox="1"/>
          <p:nvPr/>
        </p:nvSpPr>
        <p:spPr>
          <a:xfrm>
            <a:off x="5026555" y="3781167"/>
            <a:ext cx="660400" cy="184666"/>
          </a:xfrm>
          <a:prstGeom prst="rect">
            <a:avLst/>
          </a:prstGeom>
          <a:noFill/>
          <a:ln w="19050">
            <a:noFill/>
          </a:ln>
        </p:spPr>
        <p:txBody>
          <a:bodyPr wrap="square" lIns="0" tIns="0" rIns="0" bIns="0" rtlCol="0">
            <a:spAutoFit/>
          </a:bodyPr>
          <a:lstStyle/>
          <a:p>
            <a:pPr algn="ctr"/>
            <a:r>
              <a:rPr lang="en-US" sz="1200" dirty="0" smtClean="0"/>
              <a:t>Late</a:t>
            </a:r>
            <a:endParaRPr lang="en-US" sz="1200" dirty="0"/>
          </a:p>
        </p:txBody>
      </p:sp>
      <p:sp>
        <p:nvSpPr>
          <p:cNvPr id="35" name="TextBox 34"/>
          <p:cNvSpPr txBox="1"/>
          <p:nvPr/>
        </p:nvSpPr>
        <p:spPr>
          <a:xfrm>
            <a:off x="5994400" y="5746246"/>
            <a:ext cx="660400" cy="184666"/>
          </a:xfrm>
          <a:prstGeom prst="rect">
            <a:avLst/>
          </a:prstGeom>
          <a:noFill/>
          <a:ln w="19050">
            <a:noFill/>
          </a:ln>
        </p:spPr>
        <p:txBody>
          <a:bodyPr wrap="square" lIns="0" tIns="0" rIns="0" bIns="0" rtlCol="0">
            <a:spAutoFit/>
          </a:bodyPr>
          <a:lstStyle/>
          <a:p>
            <a:pPr algn="ctr"/>
            <a:r>
              <a:rPr lang="en-US" sz="1200" dirty="0" smtClean="0"/>
              <a:t>Late</a:t>
            </a:r>
            <a:endParaRPr lang="en-US" sz="1200" dirty="0"/>
          </a:p>
        </p:txBody>
      </p:sp>
      <p:cxnSp>
        <p:nvCxnSpPr>
          <p:cNvPr id="15" name="Straight Arrow Connector 14"/>
          <p:cNvCxnSpPr/>
          <p:nvPr/>
        </p:nvCxnSpPr>
        <p:spPr>
          <a:xfrm>
            <a:off x="4683655" y="3492091"/>
            <a:ext cx="609600" cy="2854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32320" y="3086140"/>
            <a:ext cx="822960" cy="336006"/>
          </a:xfrm>
          <a:prstGeom prst="rect">
            <a:avLst/>
          </a:prstGeom>
          <a:noFill/>
          <a:ln w="19050">
            <a:solidFill>
              <a:schemeClr val="accent1"/>
            </a:solidFill>
          </a:ln>
        </p:spPr>
        <p:txBody>
          <a:bodyPr wrap="square" lIns="0" tIns="0" rIns="0" bIns="0" rtlCol="0">
            <a:spAutoFit/>
          </a:bodyPr>
          <a:lstStyle/>
          <a:p>
            <a:pPr algn="ctr"/>
            <a:endParaRPr lang="en-US" sz="1200" dirty="0"/>
          </a:p>
        </p:txBody>
      </p:sp>
      <p:sp>
        <p:nvSpPr>
          <p:cNvPr id="40" name="TextBox 39"/>
          <p:cNvSpPr txBox="1"/>
          <p:nvPr/>
        </p:nvSpPr>
        <p:spPr>
          <a:xfrm>
            <a:off x="6432320" y="3416340"/>
            <a:ext cx="822960" cy="336006"/>
          </a:xfrm>
          <a:prstGeom prst="rect">
            <a:avLst/>
          </a:prstGeom>
          <a:noFill/>
          <a:ln w="19050">
            <a:solidFill>
              <a:schemeClr val="accent1"/>
            </a:solidFill>
          </a:ln>
        </p:spPr>
        <p:txBody>
          <a:bodyPr wrap="square" lIns="0" tIns="0" rIns="0" bIns="0" rtlCol="0">
            <a:spAutoFit/>
          </a:bodyPr>
          <a:lstStyle/>
          <a:p>
            <a:pPr algn="ctr"/>
            <a:endParaRPr lang="en-US" sz="1200" dirty="0"/>
          </a:p>
        </p:txBody>
      </p:sp>
      <p:sp>
        <p:nvSpPr>
          <p:cNvPr id="41" name="TextBox 40"/>
          <p:cNvSpPr txBox="1"/>
          <p:nvPr/>
        </p:nvSpPr>
        <p:spPr>
          <a:xfrm>
            <a:off x="6445020" y="4102140"/>
            <a:ext cx="902268" cy="336006"/>
          </a:xfrm>
          <a:prstGeom prst="rect">
            <a:avLst/>
          </a:prstGeom>
          <a:noFill/>
          <a:ln w="19050">
            <a:solidFill>
              <a:schemeClr val="accent1"/>
            </a:solidFill>
          </a:ln>
        </p:spPr>
        <p:txBody>
          <a:bodyPr wrap="square" lIns="0" tIns="0" rIns="0" bIns="0" rtlCol="0">
            <a:spAutoFit/>
          </a:bodyPr>
          <a:lstStyle/>
          <a:p>
            <a:pPr algn="ctr"/>
            <a:endParaRPr lang="en-US" sz="1200" dirty="0"/>
          </a:p>
        </p:txBody>
      </p:sp>
      <p:grpSp>
        <p:nvGrpSpPr>
          <p:cNvPr id="48" name="Group 47"/>
          <p:cNvGrpSpPr/>
          <p:nvPr/>
        </p:nvGrpSpPr>
        <p:grpSpPr>
          <a:xfrm>
            <a:off x="0" y="5080"/>
            <a:ext cx="7772400" cy="1371600"/>
            <a:chOff x="0" y="5080"/>
            <a:chExt cx="7772400" cy="1371600"/>
          </a:xfrm>
        </p:grpSpPr>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080"/>
              <a:ext cx="7772400" cy="1371600"/>
            </a:xfrm>
            <a:prstGeom prst="rect">
              <a:avLst/>
            </a:prstGeom>
          </p:spPr>
        </p:pic>
        <p:sp>
          <p:nvSpPr>
            <p:cNvPr id="50" name="Rectangle 49"/>
            <p:cNvSpPr/>
            <p:nvPr/>
          </p:nvSpPr>
          <p:spPr>
            <a:xfrm>
              <a:off x="0" y="858382"/>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solidFill>
                    <a:schemeClr val="tx1"/>
                  </a:solidFill>
                  <a:effectLst>
                    <a:outerShdw blurRad="38100" dist="38100" dir="2700000" algn="tl">
                      <a:srgbClr val="000000">
                        <a:alpha val="43137"/>
                      </a:srgbClr>
                    </a:outerShdw>
                  </a:effectLst>
                  <a:latin typeface="Calibri Light" panose="020F0302020204030204" pitchFamily="34" charset="0"/>
                  <a:cs typeface="Arial" panose="020B0604020202020204" pitchFamily="34" charset="0"/>
                </a:rPr>
                <a:t>Quick Guide</a:t>
              </a:r>
              <a:endParaRPr lang="en-US" sz="3400" b="1" dirty="0">
                <a:solidFill>
                  <a:schemeClr val="tx1"/>
                </a:solidFill>
                <a:effectLst>
                  <a:outerShdw blurRad="38100" dist="38100" dir="2700000" algn="tl">
                    <a:srgbClr val="000000">
                      <a:alpha val="43137"/>
                    </a:srgbClr>
                  </a:outerShdw>
                </a:effectLst>
                <a:latin typeface="Calibri Light" panose="020F0302020204030204" pitchFamily="34" charset="0"/>
                <a:cs typeface="Arial" panose="020B0604020202020204" pitchFamily="34" charset="0"/>
              </a:endParaRPr>
            </a:p>
          </p:txBody>
        </p:sp>
        <p:sp>
          <p:nvSpPr>
            <p:cNvPr id="51" name="Rectangle 50"/>
            <p:cNvSpPr/>
            <p:nvPr/>
          </p:nvSpPr>
          <p:spPr>
            <a:xfrm>
              <a:off x="1651498" y="5080"/>
              <a:ext cx="6099768" cy="860798"/>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400" dirty="0" smtClean="0">
                  <a:effectLst>
                    <a:outerShdw blurRad="38100" dist="38100" dir="2700000" algn="tl">
                      <a:srgbClr val="000000">
                        <a:alpha val="43137"/>
                      </a:srgbClr>
                    </a:outerShdw>
                  </a:effectLst>
                </a:rPr>
                <a:t>Geostationary Lightning Mapper:</a:t>
              </a:r>
            </a:p>
            <a:p>
              <a:pPr algn="ctr">
                <a:lnSpc>
                  <a:spcPct val="90000"/>
                </a:lnSpc>
              </a:pPr>
              <a:r>
                <a:rPr lang="en-US" sz="3000" dirty="0" smtClean="0">
                  <a:effectLst>
                    <a:outerShdw blurRad="38100" dist="38100" dir="2700000" algn="tl">
                      <a:srgbClr val="000000">
                        <a:alpha val="43137"/>
                      </a:srgbClr>
                    </a:outerShdw>
                  </a:effectLst>
                </a:rPr>
                <a:t>Definitions and Detection Methods</a:t>
              </a:r>
              <a:endParaRPr lang="en-US" sz="3000" dirty="0">
                <a:effectLst>
                  <a:outerShdw blurRad="38100" dist="38100" dir="2700000" algn="tl">
                    <a:srgbClr val="000000">
                      <a:alpha val="43137"/>
                    </a:srgbClr>
                  </a:outerShdw>
                </a:effectLst>
              </a:endParaRPr>
            </a:p>
          </p:txBody>
        </p:sp>
        <p:pic>
          <p:nvPicPr>
            <p:cNvPr id="52" name="Picture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29178" y="865878"/>
              <a:ext cx="550843" cy="457200"/>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4150" y="191444"/>
              <a:ext cx="1720122" cy="1097280"/>
            </a:xfrm>
            <a:prstGeom prst="rect">
              <a:avLst/>
            </a:prstGeom>
          </p:spPr>
        </p:pic>
        <p:pic>
          <p:nvPicPr>
            <p:cNvPr id="54" name="Picture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18688" y="865878"/>
              <a:ext cx="457200" cy="457200"/>
            </a:xfrm>
            <a:prstGeom prst="rect">
              <a:avLst/>
            </a:prstGeom>
          </p:spPr>
        </p:pic>
        <p:cxnSp>
          <p:nvCxnSpPr>
            <p:cNvPr id="55" name="Straight Connector 54"/>
            <p:cNvCxnSpPr/>
            <p:nvPr/>
          </p:nvCxnSpPr>
          <p:spPr>
            <a:xfrm>
              <a:off x="0" y="1376680"/>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878461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17209</TotalTime>
  <Words>591</Words>
  <Application>Microsoft Office PowerPoint</Application>
  <PresentationFormat>Custom</PresentationFormat>
  <Paragraphs>66</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D. Rudlosky</dc:creator>
  <cp:lastModifiedBy>Scott D. Rudlosky</cp:lastModifiedBy>
  <cp:revision>384</cp:revision>
  <cp:lastPrinted>2017-07-18T16:06:12Z</cp:lastPrinted>
  <dcterms:created xsi:type="dcterms:W3CDTF">2015-10-16T20:43:56Z</dcterms:created>
  <dcterms:modified xsi:type="dcterms:W3CDTF">2018-06-14T12:31:09Z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27F06B96-A49E-4F4E-956A-CCCBECE2E721</vt:lpwstr>
  </property>
  <property fmtid="{D5CDD505-2E9C-101B-9397-08002B2CF9AE}" pid="3" name="ArticulatePath">
    <vt:lpwstr>test_ntmicro_template2</vt:lpwstr>
  </property>
</Properties>
</file>