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7" r:id="rId3"/>
  </p:sldIdLst>
  <p:sldSz cx="7772400" cy="10058400"/>
  <p:notesSz cx="6934200" cy="92202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dt, Emily B. (MSFC-ZP11)" initials="BEB(" lastIdx="10" clrIdx="0">
    <p:extLst/>
  </p:cmAuthor>
  <p:cmAuthor id="2" name="Scott D. Rudlosky" initials="SD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F41D"/>
    <a:srgbClr val="271EE0"/>
    <a:srgbClr val="A3CFCA"/>
    <a:srgbClr val="6699FF"/>
    <a:srgbClr val="FF9933"/>
    <a:srgbClr val="0DAB36"/>
    <a:srgbClr val="A2299C"/>
    <a:srgbClr val="C01B1C"/>
    <a:srgbClr val="C73531"/>
    <a:srgbClr val="D94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6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340" y="-16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05448" cy="462899"/>
          </a:xfrm>
          <a:prstGeom prst="rect">
            <a:avLst/>
          </a:prstGeom>
        </p:spPr>
        <p:txBody>
          <a:bodyPr vert="horz" lIns="90568" tIns="45284" rIns="90568" bIns="452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183" y="2"/>
            <a:ext cx="3005448" cy="462899"/>
          </a:xfrm>
          <a:prstGeom prst="rect">
            <a:avLst/>
          </a:prstGeom>
        </p:spPr>
        <p:txBody>
          <a:bodyPr vert="horz" lIns="90568" tIns="45284" rIns="90568" bIns="45284" rtlCol="0"/>
          <a:lstStyle>
            <a:lvl1pPr algn="r">
              <a:defRPr sz="1200"/>
            </a:lvl1pPr>
          </a:lstStyle>
          <a:p>
            <a:fld id="{19A9550A-7D00-4DBF-AEC5-FC39B8AED59E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5363" y="1152525"/>
            <a:ext cx="240347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8" tIns="45284" rIns="90568" bIns="452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049" y="4436908"/>
            <a:ext cx="5546104" cy="3630769"/>
          </a:xfrm>
          <a:prstGeom prst="rect">
            <a:avLst/>
          </a:prstGeom>
        </p:spPr>
        <p:txBody>
          <a:bodyPr vert="horz" lIns="90568" tIns="45284" rIns="90568" bIns="452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7302"/>
            <a:ext cx="3005448" cy="462899"/>
          </a:xfrm>
          <a:prstGeom prst="rect">
            <a:avLst/>
          </a:prstGeom>
        </p:spPr>
        <p:txBody>
          <a:bodyPr vert="horz" lIns="90568" tIns="45284" rIns="90568" bIns="452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183" y="8757302"/>
            <a:ext cx="3005448" cy="462899"/>
          </a:xfrm>
          <a:prstGeom prst="rect">
            <a:avLst/>
          </a:prstGeom>
        </p:spPr>
        <p:txBody>
          <a:bodyPr vert="horz" lIns="90568" tIns="45284" rIns="90568" bIns="45284" rtlCol="0" anchor="b"/>
          <a:lstStyle>
            <a:lvl1pPr algn="r">
              <a:defRPr sz="1200"/>
            </a:lvl1pPr>
          </a:lstStyle>
          <a:p>
            <a:fld id="{39A25256-C801-4F72-87B0-1908C92F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5256-C801-4F72-87B0-1908C92F3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5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7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2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7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9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2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6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6C6A-4D27-4A47-819C-56391BDF8272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eather.msfc.nasa.gov/sport/" TargetMode="External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12" Type="http://schemas.openxmlformats.org/officeDocument/2006/relationships/hyperlink" Target="http://lightning.umd.edu/" TargetMode="Externa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20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hyperlink" Target="https://www.meted.ucar.edu/satmet/goesr_faculty_recordings/glm_lightning/" TargetMode="External"/><Relationship Id="rId5" Type="http://schemas.openxmlformats.org/officeDocument/2006/relationships/image" Target="../media/image10.png"/><Relationship Id="rId15" Type="http://schemas.openxmlformats.org/officeDocument/2006/relationships/image" Target="../media/image6.png"/><Relationship Id="rId10" Type="http://schemas.openxmlformats.org/officeDocument/2006/relationships/hyperlink" Target="https://vlab.ncep.noaa.gov/web/geostationary-lightning-mapper/home" TargetMode="External"/><Relationship Id="rId19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Box 432"/>
          <p:cNvSpPr txBox="1"/>
          <p:nvPr/>
        </p:nvSpPr>
        <p:spPr>
          <a:xfrm>
            <a:off x="3949110" y="1504580"/>
            <a:ext cx="3655415" cy="298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lIns="101882" tIns="50941" rIns="50941" bIns="50941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5B9BD5">
                    <a:lumMod val="50000"/>
                  </a:srgbClr>
                </a:solidFill>
              </a:rPr>
              <a:t>Gridding Procedures</a:t>
            </a:r>
            <a:endParaRPr lang="en-US" b="1" dirty="0" smtClean="0">
              <a:cs typeface="Times New Roman" pitchFamily="18" charset="0"/>
            </a:endParaRPr>
          </a:p>
          <a:p>
            <a:pPr marL="127353" indent="-127353">
              <a:lnSpc>
                <a:spcPct val="1100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en-US" sz="1200" b="1" dirty="0" smtClean="0">
                <a:cs typeface="Times New Roman" pitchFamily="18" charset="0"/>
              </a:rPr>
              <a:t>A </a:t>
            </a:r>
            <a:r>
              <a:rPr lang="en-US" sz="1200" b="1" dirty="0">
                <a:cs typeface="Times New Roman" pitchFamily="18" charset="0"/>
              </a:rPr>
              <a:t>corner point lookup table is used to re-create </a:t>
            </a:r>
            <a:r>
              <a:rPr lang="en-US" sz="1200" b="1" dirty="0" smtClean="0">
                <a:cs typeface="Times New Roman" pitchFamily="18" charset="0"/>
              </a:rPr>
              <a:t> event </a:t>
            </a:r>
            <a:r>
              <a:rPr lang="en-US" sz="1200" b="1" dirty="0">
                <a:cs typeface="Times New Roman" pitchFamily="18" charset="0"/>
              </a:rPr>
              <a:t>polygons from the L2 points</a:t>
            </a:r>
          </a:p>
          <a:p>
            <a:pPr marL="127353" indent="-127353">
              <a:lnSpc>
                <a:spcPct val="1100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en-US" sz="1200" b="1" dirty="0">
                <a:cs typeface="Times New Roman" pitchFamily="18" charset="0"/>
              </a:rPr>
              <a:t>Parent-child relationships are used to combine the event polygons into group and flash </a:t>
            </a:r>
            <a:r>
              <a:rPr lang="en-US" sz="1200" b="1" dirty="0" smtClean="0">
                <a:cs typeface="Times New Roman" pitchFamily="18" charset="0"/>
              </a:rPr>
              <a:t>polygons</a:t>
            </a:r>
          </a:p>
          <a:p>
            <a:pPr marL="127353" indent="-127353">
              <a:lnSpc>
                <a:spcPct val="1100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en-US" sz="1200" b="1" dirty="0">
                <a:cs typeface="Times New Roman" pitchFamily="18" charset="0"/>
              </a:rPr>
              <a:t>These polygons </a:t>
            </a:r>
            <a:r>
              <a:rPr lang="en-US" sz="1200" b="1" dirty="0" smtClean="0">
                <a:cs typeface="Times New Roman" pitchFamily="18" charset="0"/>
              </a:rPr>
              <a:t>are then subdivided </a:t>
            </a:r>
            <a:r>
              <a:rPr lang="en-US" sz="1200" b="1" dirty="0">
                <a:cs typeface="Times New Roman" pitchFamily="18" charset="0"/>
              </a:rPr>
              <a:t>at the flash, group, and event levels by slicing them with the ABI fixed grid </a:t>
            </a:r>
          </a:p>
          <a:p>
            <a:pPr marL="127353" indent="-127353">
              <a:lnSpc>
                <a:spcPct val="1100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en-US" sz="1200" b="1" dirty="0">
                <a:cs typeface="Times New Roman" pitchFamily="18" charset="0"/>
              </a:rPr>
              <a:t>The next step accumulates and weights the sliced polygons at the flash, group, and event levels to create the gridded </a:t>
            </a:r>
            <a:r>
              <a:rPr lang="en-US" sz="1200" b="1" dirty="0" smtClean="0">
                <a:cs typeface="Times New Roman" pitchFamily="18" charset="0"/>
              </a:rPr>
              <a:t>products</a:t>
            </a:r>
          </a:p>
          <a:p>
            <a:pPr marL="127353" indent="-127353">
              <a:lnSpc>
                <a:spcPct val="1100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en-US" sz="1200" b="1" dirty="0" smtClean="0">
                <a:cs typeface="Times New Roman" pitchFamily="18" charset="0"/>
              </a:rPr>
              <a:t>FED </a:t>
            </a:r>
            <a:r>
              <a:rPr lang="en-US" sz="1200" b="1" dirty="0">
                <a:cs typeface="Times New Roman" pitchFamily="18" charset="0"/>
              </a:rPr>
              <a:t>values are rounded </a:t>
            </a:r>
            <a:r>
              <a:rPr lang="en-US" sz="1200" b="1" dirty="0" smtClean="0">
                <a:cs typeface="Times New Roman" pitchFamily="18" charset="0"/>
              </a:rPr>
              <a:t>to </a:t>
            </a:r>
            <a:r>
              <a:rPr lang="en-US" sz="1200" b="1" dirty="0">
                <a:cs typeface="Times New Roman" pitchFamily="18" charset="0"/>
              </a:rPr>
              <a:t>the nearest integer</a:t>
            </a:r>
          </a:p>
          <a:p>
            <a:pPr marL="127353" indent="-127353">
              <a:spcAft>
                <a:spcPts val="400"/>
              </a:spcAft>
              <a:buFont typeface="Wingdings" pitchFamily="2" charset="2"/>
              <a:buChar char="§"/>
            </a:pPr>
            <a:endParaRPr lang="en-US" sz="1200" b="1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118" y="1504581"/>
            <a:ext cx="3655414" cy="29816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lvl="0" algn="ctr">
              <a:lnSpc>
                <a:spcPct val="1100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5B9BD5">
                    <a:lumMod val="50000"/>
                  </a:srgbClr>
                </a:solidFill>
              </a:rPr>
              <a:t>Gridded GLM Products</a:t>
            </a:r>
            <a:endParaRPr lang="en-US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171450" indent="-171450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/>
              <a:t>GLM Level 2 data (events, groups, and flashes) are produced as points, resulting in a loss of information concerning the spatial extent </a:t>
            </a:r>
          </a:p>
          <a:p>
            <a:pPr marL="171450" indent="-171450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/>
              <a:t>Gridded </a:t>
            </a:r>
            <a:r>
              <a:rPr lang="en-US" sz="1200" b="1" dirty="0"/>
              <a:t>GLM product restores and disseminates </a:t>
            </a:r>
            <a:r>
              <a:rPr lang="en-US" sz="1200" b="1" dirty="0" smtClean="0"/>
              <a:t>the spatial </a:t>
            </a:r>
            <a:r>
              <a:rPr lang="en-US" sz="1200" b="1" dirty="0"/>
              <a:t>footprint information while greatly reducing </a:t>
            </a:r>
            <a:r>
              <a:rPr lang="en-US" sz="1200" b="1" dirty="0" smtClean="0"/>
              <a:t>the file </a:t>
            </a:r>
            <a:r>
              <a:rPr lang="en-US" sz="1200" b="1" dirty="0"/>
              <a:t>size</a:t>
            </a:r>
          </a:p>
          <a:p>
            <a:pPr marL="171450" indent="-171450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Gridded GLM products involve re-navigating the GLM event latitude / longitude to the 2×2 km Advanced Baseline Imager (ABI) fixed grid</a:t>
            </a:r>
          </a:p>
          <a:p>
            <a:pPr marL="171450" indent="-171450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Flash extent density (FED), the number of flashes that occur within a grid cell over a given period of time, is the first NWS </a:t>
            </a:r>
            <a:r>
              <a:rPr lang="en-US" sz="1200" b="1" dirty="0" smtClean="0"/>
              <a:t>product</a:t>
            </a:r>
          </a:p>
        </p:txBody>
      </p:sp>
      <p:sp>
        <p:nvSpPr>
          <p:cNvPr id="434" name="Rectangle 433"/>
          <p:cNvSpPr>
            <a:spLocks noChangeAspect="1"/>
          </p:cNvSpPr>
          <p:nvPr/>
        </p:nvSpPr>
        <p:spPr>
          <a:xfrm>
            <a:off x="5504416" y="6885416"/>
            <a:ext cx="103356" cy="121920"/>
          </a:xfrm>
          <a:prstGeom prst="rect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TextBox 434"/>
          <p:cNvSpPr txBox="1"/>
          <p:nvPr/>
        </p:nvSpPr>
        <p:spPr>
          <a:xfrm>
            <a:off x="5596753" y="6776950"/>
            <a:ext cx="839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FED = 1</a:t>
            </a:r>
          </a:p>
        </p:txBody>
      </p:sp>
      <p:sp>
        <p:nvSpPr>
          <p:cNvPr id="436" name="Rectangle 435"/>
          <p:cNvSpPr/>
          <p:nvPr/>
        </p:nvSpPr>
        <p:spPr>
          <a:xfrm>
            <a:off x="191868" y="4507311"/>
            <a:ext cx="256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(1) Re-create event, group, and flash polygons from L2 points</a:t>
            </a:r>
          </a:p>
        </p:txBody>
      </p:sp>
      <p:sp>
        <p:nvSpPr>
          <p:cNvPr id="437" name="Rectangle 436"/>
          <p:cNvSpPr/>
          <p:nvPr/>
        </p:nvSpPr>
        <p:spPr>
          <a:xfrm>
            <a:off x="2944232" y="4507311"/>
            <a:ext cx="2094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(2) Slice GLM polygons with the ABI fixed grid</a:t>
            </a:r>
          </a:p>
        </p:txBody>
      </p:sp>
      <p:sp>
        <p:nvSpPr>
          <p:cNvPr id="438" name="Rectangle 437"/>
          <p:cNvSpPr/>
          <p:nvPr/>
        </p:nvSpPr>
        <p:spPr>
          <a:xfrm>
            <a:off x="5091079" y="4488750"/>
            <a:ext cx="2513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(3) Accumulate/weight sliced polygons to create FED product</a:t>
            </a:r>
          </a:p>
        </p:txBody>
      </p:sp>
      <p:grpSp>
        <p:nvGrpSpPr>
          <p:cNvPr id="439" name="Group 438"/>
          <p:cNvGrpSpPr>
            <a:grpSpLocks noChangeAspect="1"/>
          </p:cNvGrpSpPr>
          <p:nvPr/>
        </p:nvGrpSpPr>
        <p:grpSpPr>
          <a:xfrm>
            <a:off x="470920" y="5058104"/>
            <a:ext cx="2283714" cy="2057400"/>
            <a:chOff x="5108448" y="4800600"/>
            <a:chExt cx="3044952" cy="2743200"/>
          </a:xfrm>
        </p:grpSpPr>
        <p:grpSp>
          <p:nvGrpSpPr>
            <p:cNvPr id="440" name="Group 439"/>
            <p:cNvGrpSpPr/>
            <p:nvPr/>
          </p:nvGrpSpPr>
          <p:grpSpPr>
            <a:xfrm>
              <a:off x="5407152" y="5127420"/>
              <a:ext cx="2438400" cy="2133600"/>
              <a:chOff x="5635752" y="1524000"/>
              <a:chExt cx="2438400" cy="2133600"/>
            </a:xfrm>
          </p:grpSpPr>
          <p:sp>
            <p:nvSpPr>
              <p:cNvPr id="472" name="Oval 471"/>
              <p:cNvSpPr/>
              <p:nvPr/>
            </p:nvSpPr>
            <p:spPr>
              <a:xfrm>
                <a:off x="6169152" y="15240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6778752" y="15240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7388352" y="15240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5" name="Oval 474"/>
              <p:cNvSpPr/>
              <p:nvPr/>
            </p:nvSpPr>
            <p:spPr>
              <a:xfrm>
                <a:off x="7997952" y="15240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6" name="Oval 475"/>
              <p:cNvSpPr/>
              <p:nvPr/>
            </p:nvSpPr>
            <p:spPr>
              <a:xfrm>
                <a:off x="6016752" y="22098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7" name="Oval 476"/>
              <p:cNvSpPr/>
              <p:nvPr/>
            </p:nvSpPr>
            <p:spPr>
              <a:xfrm>
                <a:off x="6626352" y="22098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8" name="Oval 477"/>
              <p:cNvSpPr/>
              <p:nvPr/>
            </p:nvSpPr>
            <p:spPr>
              <a:xfrm>
                <a:off x="7235952" y="22098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9" name="Oval 478"/>
              <p:cNvSpPr/>
              <p:nvPr/>
            </p:nvSpPr>
            <p:spPr>
              <a:xfrm>
                <a:off x="7845552" y="22098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0" name="Oval 479"/>
              <p:cNvSpPr/>
              <p:nvPr/>
            </p:nvSpPr>
            <p:spPr>
              <a:xfrm>
                <a:off x="5788152" y="28956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1" name="Oval 480"/>
              <p:cNvSpPr/>
              <p:nvPr/>
            </p:nvSpPr>
            <p:spPr>
              <a:xfrm>
                <a:off x="6397752" y="28956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2" name="Oval 481"/>
              <p:cNvSpPr/>
              <p:nvPr/>
            </p:nvSpPr>
            <p:spPr>
              <a:xfrm>
                <a:off x="7007352" y="28956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3" name="Oval 482"/>
              <p:cNvSpPr/>
              <p:nvPr/>
            </p:nvSpPr>
            <p:spPr>
              <a:xfrm>
                <a:off x="7616952" y="28956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4" name="Oval 483"/>
              <p:cNvSpPr/>
              <p:nvPr/>
            </p:nvSpPr>
            <p:spPr>
              <a:xfrm>
                <a:off x="5635752" y="35814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5" name="Oval 484"/>
              <p:cNvSpPr/>
              <p:nvPr/>
            </p:nvSpPr>
            <p:spPr>
              <a:xfrm>
                <a:off x="6245352" y="35814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6" name="Oval 485"/>
              <p:cNvSpPr/>
              <p:nvPr/>
            </p:nvSpPr>
            <p:spPr>
              <a:xfrm>
                <a:off x="6854952" y="35814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7" name="Oval 486"/>
              <p:cNvSpPr/>
              <p:nvPr/>
            </p:nvSpPr>
            <p:spPr>
              <a:xfrm>
                <a:off x="7464552" y="35814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41" name="Group 440"/>
            <p:cNvGrpSpPr/>
            <p:nvPr/>
          </p:nvGrpSpPr>
          <p:grpSpPr>
            <a:xfrm>
              <a:off x="5108448" y="4800600"/>
              <a:ext cx="3044952" cy="2743200"/>
              <a:chOff x="5334000" y="1219200"/>
              <a:chExt cx="3044952" cy="2743200"/>
            </a:xfrm>
          </p:grpSpPr>
          <p:sp>
            <p:nvSpPr>
              <p:cNvPr id="456" name="Parallelogram 455"/>
              <p:cNvSpPr/>
              <p:nvPr/>
            </p:nvSpPr>
            <p:spPr>
              <a:xfrm>
                <a:off x="5833872" y="1219200"/>
                <a:ext cx="762000" cy="685800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7" name="Parallelogram 456"/>
              <p:cNvSpPr/>
              <p:nvPr/>
            </p:nvSpPr>
            <p:spPr>
              <a:xfrm>
                <a:off x="6428232" y="1219200"/>
                <a:ext cx="762000" cy="685800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8" name="Parallelogram 457"/>
              <p:cNvSpPr/>
              <p:nvPr/>
            </p:nvSpPr>
            <p:spPr>
              <a:xfrm>
                <a:off x="7022592" y="1219200"/>
                <a:ext cx="762000" cy="685800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Parallelogram 458"/>
              <p:cNvSpPr/>
              <p:nvPr/>
            </p:nvSpPr>
            <p:spPr>
              <a:xfrm>
                <a:off x="7616952" y="1219200"/>
                <a:ext cx="762000" cy="685800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0" name="Parallelogram 459"/>
              <p:cNvSpPr/>
              <p:nvPr/>
            </p:nvSpPr>
            <p:spPr>
              <a:xfrm>
                <a:off x="5669280" y="1905000"/>
                <a:ext cx="762000" cy="685800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Parallelogram 460"/>
              <p:cNvSpPr/>
              <p:nvPr/>
            </p:nvSpPr>
            <p:spPr>
              <a:xfrm>
                <a:off x="6263640" y="1905000"/>
                <a:ext cx="762000" cy="685800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Parallelogram 461"/>
              <p:cNvSpPr/>
              <p:nvPr/>
            </p:nvSpPr>
            <p:spPr>
              <a:xfrm>
                <a:off x="6858000" y="1905000"/>
                <a:ext cx="762000" cy="685800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Parallelogram 462"/>
              <p:cNvSpPr/>
              <p:nvPr/>
            </p:nvSpPr>
            <p:spPr>
              <a:xfrm>
                <a:off x="7452360" y="1905000"/>
                <a:ext cx="762000" cy="685800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Parallelogram 463"/>
              <p:cNvSpPr/>
              <p:nvPr/>
            </p:nvSpPr>
            <p:spPr>
              <a:xfrm>
                <a:off x="5498592" y="2590800"/>
                <a:ext cx="762000" cy="685800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Parallelogram 464"/>
              <p:cNvSpPr/>
              <p:nvPr/>
            </p:nvSpPr>
            <p:spPr>
              <a:xfrm>
                <a:off x="6092952" y="2590800"/>
                <a:ext cx="762000" cy="685800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6" name="Parallelogram 465"/>
              <p:cNvSpPr/>
              <p:nvPr/>
            </p:nvSpPr>
            <p:spPr>
              <a:xfrm>
                <a:off x="6687312" y="2590800"/>
                <a:ext cx="762000" cy="685800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7" name="Parallelogram 466"/>
              <p:cNvSpPr/>
              <p:nvPr/>
            </p:nvSpPr>
            <p:spPr>
              <a:xfrm>
                <a:off x="7281672" y="2590800"/>
                <a:ext cx="762000" cy="685800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Parallelogram 467"/>
              <p:cNvSpPr/>
              <p:nvPr/>
            </p:nvSpPr>
            <p:spPr>
              <a:xfrm>
                <a:off x="5334000" y="3276600"/>
                <a:ext cx="762000" cy="685800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9" name="Parallelogram 468"/>
              <p:cNvSpPr/>
              <p:nvPr/>
            </p:nvSpPr>
            <p:spPr>
              <a:xfrm>
                <a:off x="5928360" y="3276600"/>
                <a:ext cx="762000" cy="685800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0" name="Parallelogram 469"/>
              <p:cNvSpPr/>
              <p:nvPr/>
            </p:nvSpPr>
            <p:spPr>
              <a:xfrm>
                <a:off x="6522720" y="3276600"/>
                <a:ext cx="762000" cy="685800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1" name="Parallelogram 470"/>
              <p:cNvSpPr/>
              <p:nvPr/>
            </p:nvSpPr>
            <p:spPr>
              <a:xfrm>
                <a:off x="7117080" y="3276600"/>
                <a:ext cx="762000" cy="685800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5257800" y="4800600"/>
              <a:ext cx="2545080" cy="2743200"/>
              <a:chOff x="5257800" y="4800600"/>
              <a:chExt cx="2545080" cy="2743200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5257800" y="4800600"/>
                <a:ext cx="1691640" cy="2057400"/>
                <a:chOff x="5501640" y="1219200"/>
                <a:chExt cx="1691640" cy="2057400"/>
              </a:xfrm>
            </p:grpSpPr>
            <p:sp>
              <p:nvSpPr>
                <p:cNvPr id="451" name="Parallelogram 450"/>
                <p:cNvSpPr/>
                <p:nvPr/>
              </p:nvSpPr>
              <p:spPr>
                <a:xfrm>
                  <a:off x="5836920" y="1219200"/>
                  <a:ext cx="762000" cy="685800"/>
                </a:xfrm>
                <a:prstGeom prst="parallelogram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Parallelogram 451"/>
                <p:cNvSpPr/>
                <p:nvPr/>
              </p:nvSpPr>
              <p:spPr>
                <a:xfrm>
                  <a:off x="6431280" y="1219200"/>
                  <a:ext cx="762000" cy="685800"/>
                </a:xfrm>
                <a:prstGeom prst="parallelogram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Parallelogram 452"/>
                <p:cNvSpPr/>
                <p:nvPr/>
              </p:nvSpPr>
              <p:spPr>
                <a:xfrm>
                  <a:off x="6266688" y="1905000"/>
                  <a:ext cx="762000" cy="685800"/>
                </a:xfrm>
                <a:prstGeom prst="parallelogram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Parallelogram 453"/>
                <p:cNvSpPr/>
                <p:nvPr/>
              </p:nvSpPr>
              <p:spPr>
                <a:xfrm>
                  <a:off x="5501640" y="2590800"/>
                  <a:ext cx="762000" cy="685800"/>
                </a:xfrm>
                <a:prstGeom prst="parallelogram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Parallelogram 454"/>
                <p:cNvSpPr/>
                <p:nvPr/>
              </p:nvSpPr>
              <p:spPr>
                <a:xfrm>
                  <a:off x="6096000" y="2590800"/>
                  <a:ext cx="762000" cy="685800"/>
                </a:xfrm>
                <a:prstGeom prst="parallelogram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4" name="Group 443"/>
              <p:cNvGrpSpPr/>
              <p:nvPr/>
            </p:nvGrpSpPr>
            <p:grpSpPr>
              <a:xfrm>
                <a:off x="5257800" y="5486400"/>
                <a:ext cx="2545080" cy="2057400"/>
                <a:chOff x="5501640" y="1905000"/>
                <a:chExt cx="2545080" cy="2057400"/>
              </a:xfrm>
            </p:grpSpPr>
            <p:sp>
              <p:nvSpPr>
                <p:cNvPr id="445" name="Parallelogram 444"/>
                <p:cNvSpPr/>
                <p:nvPr/>
              </p:nvSpPr>
              <p:spPr>
                <a:xfrm>
                  <a:off x="6861048" y="1905000"/>
                  <a:ext cx="762000" cy="685800"/>
                </a:xfrm>
                <a:prstGeom prst="parallelogram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Parallelogram 445"/>
                <p:cNvSpPr/>
                <p:nvPr/>
              </p:nvSpPr>
              <p:spPr>
                <a:xfrm>
                  <a:off x="6690360" y="2590800"/>
                  <a:ext cx="762000" cy="685800"/>
                </a:xfrm>
                <a:prstGeom prst="parallelogram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Parallelogram 446"/>
                <p:cNvSpPr/>
                <p:nvPr/>
              </p:nvSpPr>
              <p:spPr>
                <a:xfrm>
                  <a:off x="7284720" y="2590800"/>
                  <a:ext cx="762000" cy="685800"/>
                </a:xfrm>
                <a:prstGeom prst="parallelogram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Parallelogram 447"/>
                <p:cNvSpPr/>
                <p:nvPr/>
              </p:nvSpPr>
              <p:spPr>
                <a:xfrm>
                  <a:off x="7120128" y="3276600"/>
                  <a:ext cx="762000" cy="685800"/>
                </a:xfrm>
                <a:prstGeom prst="parallelogram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Parallelogram 448"/>
                <p:cNvSpPr/>
                <p:nvPr/>
              </p:nvSpPr>
              <p:spPr>
                <a:xfrm>
                  <a:off x="6096000" y="2587088"/>
                  <a:ext cx="762000" cy="685800"/>
                </a:xfrm>
                <a:prstGeom prst="parallelogram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Parallelogram 449"/>
                <p:cNvSpPr/>
                <p:nvPr/>
              </p:nvSpPr>
              <p:spPr>
                <a:xfrm>
                  <a:off x="5501640" y="2587088"/>
                  <a:ext cx="762000" cy="685800"/>
                </a:xfrm>
                <a:prstGeom prst="parallelogram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88" name="Group 487"/>
          <p:cNvGrpSpPr>
            <a:grpSpLocks noChangeAspect="1"/>
          </p:cNvGrpSpPr>
          <p:nvPr/>
        </p:nvGrpSpPr>
        <p:grpSpPr>
          <a:xfrm>
            <a:off x="5390118" y="5077916"/>
            <a:ext cx="1943098" cy="2057400"/>
            <a:chOff x="9832848" y="1371600"/>
            <a:chExt cx="2590800" cy="2743200"/>
          </a:xfrm>
        </p:grpSpPr>
        <p:sp>
          <p:nvSpPr>
            <p:cNvPr id="489" name="Parallelogram 488"/>
            <p:cNvSpPr/>
            <p:nvPr/>
          </p:nvSpPr>
          <p:spPr>
            <a:xfrm>
              <a:off x="10189464" y="1371600"/>
              <a:ext cx="762000" cy="685800"/>
            </a:xfrm>
            <a:prstGeom prst="parallelogram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90" name="Group 489"/>
            <p:cNvGrpSpPr/>
            <p:nvPr/>
          </p:nvGrpSpPr>
          <p:grpSpPr>
            <a:xfrm>
              <a:off x="9848088" y="1371600"/>
              <a:ext cx="1691640" cy="2057400"/>
              <a:chOff x="5501640" y="1219200"/>
              <a:chExt cx="1691640" cy="2057400"/>
            </a:xfrm>
          </p:grpSpPr>
          <p:sp>
            <p:nvSpPr>
              <p:cNvPr id="679" name="Parallelogram 678"/>
              <p:cNvSpPr/>
              <p:nvPr/>
            </p:nvSpPr>
            <p:spPr>
              <a:xfrm>
                <a:off x="5836920" y="1219200"/>
                <a:ext cx="762000" cy="685800"/>
              </a:xfrm>
              <a:prstGeom prst="parallelogram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0" name="Parallelogram 679"/>
              <p:cNvSpPr/>
              <p:nvPr/>
            </p:nvSpPr>
            <p:spPr>
              <a:xfrm>
                <a:off x="6431280" y="1219200"/>
                <a:ext cx="762000" cy="685800"/>
              </a:xfrm>
              <a:prstGeom prst="parallelogram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1" name="Parallelogram 680"/>
              <p:cNvSpPr/>
              <p:nvPr/>
            </p:nvSpPr>
            <p:spPr>
              <a:xfrm>
                <a:off x="6266688" y="1905000"/>
                <a:ext cx="762000" cy="685800"/>
              </a:xfrm>
              <a:prstGeom prst="parallelogram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2" name="Parallelogram 681"/>
              <p:cNvSpPr/>
              <p:nvPr/>
            </p:nvSpPr>
            <p:spPr>
              <a:xfrm>
                <a:off x="5501640" y="2590800"/>
                <a:ext cx="762000" cy="685800"/>
              </a:xfrm>
              <a:prstGeom prst="parallelogram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3" name="Parallelogram 682"/>
              <p:cNvSpPr/>
              <p:nvPr/>
            </p:nvSpPr>
            <p:spPr>
              <a:xfrm>
                <a:off x="6096000" y="2590800"/>
                <a:ext cx="762000" cy="685800"/>
              </a:xfrm>
              <a:prstGeom prst="parallelogram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1" name="Group 490"/>
            <p:cNvGrpSpPr/>
            <p:nvPr/>
          </p:nvGrpSpPr>
          <p:grpSpPr>
            <a:xfrm>
              <a:off x="9848088" y="2057400"/>
              <a:ext cx="2545080" cy="2057400"/>
              <a:chOff x="5501640" y="1905000"/>
              <a:chExt cx="2545080" cy="2057400"/>
            </a:xfrm>
          </p:grpSpPr>
          <p:sp>
            <p:nvSpPr>
              <p:cNvPr id="673" name="Parallelogram 672"/>
              <p:cNvSpPr/>
              <p:nvPr/>
            </p:nvSpPr>
            <p:spPr>
              <a:xfrm>
                <a:off x="6861048" y="1905000"/>
                <a:ext cx="762000" cy="685800"/>
              </a:xfrm>
              <a:prstGeom prst="parallelogram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4" name="Parallelogram 673"/>
              <p:cNvSpPr/>
              <p:nvPr/>
            </p:nvSpPr>
            <p:spPr>
              <a:xfrm>
                <a:off x="6690360" y="2590800"/>
                <a:ext cx="762000" cy="685800"/>
              </a:xfrm>
              <a:prstGeom prst="parallelogram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5" name="Parallelogram 674"/>
              <p:cNvSpPr/>
              <p:nvPr/>
            </p:nvSpPr>
            <p:spPr>
              <a:xfrm>
                <a:off x="7284720" y="2590800"/>
                <a:ext cx="762000" cy="685800"/>
              </a:xfrm>
              <a:prstGeom prst="parallelogram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6" name="Parallelogram 675"/>
              <p:cNvSpPr/>
              <p:nvPr/>
            </p:nvSpPr>
            <p:spPr>
              <a:xfrm>
                <a:off x="7120128" y="3276600"/>
                <a:ext cx="762000" cy="685800"/>
              </a:xfrm>
              <a:prstGeom prst="parallelogram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7" name="Parallelogram 676"/>
              <p:cNvSpPr/>
              <p:nvPr/>
            </p:nvSpPr>
            <p:spPr>
              <a:xfrm>
                <a:off x="6096000" y="2587088"/>
                <a:ext cx="762000" cy="685800"/>
              </a:xfrm>
              <a:prstGeom prst="parallelogram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8" name="Parallelogram 677"/>
              <p:cNvSpPr/>
              <p:nvPr/>
            </p:nvSpPr>
            <p:spPr>
              <a:xfrm>
                <a:off x="5501640" y="2587088"/>
                <a:ext cx="762000" cy="685800"/>
              </a:xfrm>
              <a:prstGeom prst="parallelogram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2" name="Group 491"/>
            <p:cNvGrpSpPr/>
            <p:nvPr/>
          </p:nvGrpSpPr>
          <p:grpSpPr>
            <a:xfrm>
              <a:off x="9841992" y="1371600"/>
              <a:ext cx="2545080" cy="2743200"/>
              <a:chOff x="4051495" y="4135316"/>
              <a:chExt cx="2545080" cy="2743200"/>
            </a:xfrm>
          </p:grpSpPr>
          <p:sp>
            <p:nvSpPr>
              <p:cNvPr id="664" name="Parallelogram 663"/>
              <p:cNvSpPr/>
              <p:nvPr/>
            </p:nvSpPr>
            <p:spPr>
              <a:xfrm>
                <a:off x="4386775" y="4135316"/>
                <a:ext cx="762000" cy="685800"/>
              </a:xfrm>
              <a:prstGeom prst="parallelogram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5" name="Parallelogram 664"/>
              <p:cNvSpPr/>
              <p:nvPr/>
            </p:nvSpPr>
            <p:spPr>
              <a:xfrm>
                <a:off x="4981135" y="4135316"/>
                <a:ext cx="762000" cy="685800"/>
              </a:xfrm>
              <a:prstGeom prst="parallelogram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6" name="Parallelogram 665"/>
              <p:cNvSpPr/>
              <p:nvPr/>
            </p:nvSpPr>
            <p:spPr>
              <a:xfrm>
                <a:off x="4816543" y="4821116"/>
                <a:ext cx="762000" cy="685800"/>
              </a:xfrm>
              <a:prstGeom prst="parallelogram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7" name="Parallelogram 666"/>
              <p:cNvSpPr/>
              <p:nvPr/>
            </p:nvSpPr>
            <p:spPr>
              <a:xfrm>
                <a:off x="5410903" y="4821116"/>
                <a:ext cx="762000" cy="685800"/>
              </a:xfrm>
              <a:prstGeom prst="parallelogram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8" name="Parallelogram 667"/>
              <p:cNvSpPr/>
              <p:nvPr/>
            </p:nvSpPr>
            <p:spPr>
              <a:xfrm>
                <a:off x="4051495" y="5506916"/>
                <a:ext cx="762000" cy="685800"/>
              </a:xfrm>
              <a:prstGeom prst="parallelogram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9" name="Parallelogram 668"/>
              <p:cNvSpPr/>
              <p:nvPr/>
            </p:nvSpPr>
            <p:spPr>
              <a:xfrm>
                <a:off x="4645855" y="5506916"/>
                <a:ext cx="762000" cy="685800"/>
              </a:xfrm>
              <a:prstGeom prst="parallelogram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0" name="Parallelogram 669"/>
              <p:cNvSpPr/>
              <p:nvPr/>
            </p:nvSpPr>
            <p:spPr>
              <a:xfrm>
                <a:off x="5240215" y="5506916"/>
                <a:ext cx="762000" cy="685800"/>
              </a:xfrm>
              <a:prstGeom prst="parallelogram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1" name="Parallelogram 670"/>
              <p:cNvSpPr/>
              <p:nvPr/>
            </p:nvSpPr>
            <p:spPr>
              <a:xfrm>
                <a:off x="5834575" y="5506916"/>
                <a:ext cx="762000" cy="685800"/>
              </a:xfrm>
              <a:prstGeom prst="parallelogram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2" name="Parallelogram 671"/>
              <p:cNvSpPr/>
              <p:nvPr/>
            </p:nvSpPr>
            <p:spPr>
              <a:xfrm>
                <a:off x="5669983" y="6192716"/>
                <a:ext cx="762000" cy="685800"/>
              </a:xfrm>
              <a:prstGeom prst="parallelogram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9985248" y="1371600"/>
              <a:ext cx="2286000" cy="2743200"/>
              <a:chOff x="5638800" y="1219200"/>
              <a:chExt cx="2286000" cy="2743200"/>
            </a:xfrm>
          </p:grpSpPr>
          <p:sp>
            <p:nvSpPr>
              <p:cNvPr id="528" name="Rectangle 527"/>
              <p:cNvSpPr/>
              <p:nvPr/>
            </p:nvSpPr>
            <p:spPr>
              <a:xfrm>
                <a:off x="6096000" y="1219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9" name="Rectangle 528"/>
              <p:cNvSpPr/>
              <p:nvPr/>
            </p:nvSpPr>
            <p:spPr>
              <a:xfrm>
                <a:off x="6248400" y="1219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6400800" y="1219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6553200" y="1219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6705600" y="1219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6858000" y="1219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7010400" y="1219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5943600" y="1371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6096000" y="1371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6248400" y="1371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6400800" y="1371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6553200" y="1371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6705600" y="1371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858000" y="1371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5943600" y="1524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6096000" y="1524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4" name="Rectangle 543"/>
              <p:cNvSpPr/>
              <p:nvPr/>
            </p:nvSpPr>
            <p:spPr>
              <a:xfrm>
                <a:off x="6248400" y="1524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6400800" y="1524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6553200" y="1524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6705600" y="1524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6858000" y="1524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5943600" y="1676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6096000" y="1676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1" name="Rectangle 550"/>
              <p:cNvSpPr/>
              <p:nvPr/>
            </p:nvSpPr>
            <p:spPr>
              <a:xfrm>
                <a:off x="6248400" y="1676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2" name="Rectangle 551"/>
              <p:cNvSpPr/>
              <p:nvPr/>
            </p:nvSpPr>
            <p:spPr>
              <a:xfrm>
                <a:off x="6400800" y="1676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3" name="Rectangle 552"/>
              <p:cNvSpPr/>
              <p:nvPr/>
            </p:nvSpPr>
            <p:spPr>
              <a:xfrm>
                <a:off x="6553200" y="1676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6705600" y="1676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6858000" y="1676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6400800" y="1828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6553200" y="1828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6705600" y="1828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6858000" y="1828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6858000" y="1981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6705600" y="1981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6553200" y="1981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6400800" y="1981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6400800" y="2133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6553200" y="2133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6705600" y="2133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6400800" y="2286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6553200" y="2286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6705600" y="2286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6400800" y="2438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6553200" y="2438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6705600" y="2438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5638800" y="2590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4" name="Rectangle 573"/>
              <p:cNvSpPr/>
              <p:nvPr/>
            </p:nvSpPr>
            <p:spPr>
              <a:xfrm>
                <a:off x="5791200" y="2590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5943600" y="2590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6" name="Rectangle 575"/>
              <p:cNvSpPr/>
              <p:nvPr/>
            </p:nvSpPr>
            <p:spPr>
              <a:xfrm>
                <a:off x="6096000" y="2590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7" name="Rectangle 576"/>
              <p:cNvSpPr/>
              <p:nvPr/>
            </p:nvSpPr>
            <p:spPr>
              <a:xfrm>
                <a:off x="6248400" y="2590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8" name="Rectangle 577"/>
              <p:cNvSpPr/>
              <p:nvPr/>
            </p:nvSpPr>
            <p:spPr>
              <a:xfrm>
                <a:off x="6400800" y="2590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6553200" y="2590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0" name="Rectangle 579"/>
              <p:cNvSpPr/>
              <p:nvPr/>
            </p:nvSpPr>
            <p:spPr>
              <a:xfrm>
                <a:off x="5638800" y="2743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5791200" y="2743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2" name="Rectangle 581"/>
              <p:cNvSpPr/>
              <p:nvPr/>
            </p:nvSpPr>
            <p:spPr>
              <a:xfrm>
                <a:off x="5943600" y="2743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3" name="Rectangle 582"/>
              <p:cNvSpPr/>
              <p:nvPr/>
            </p:nvSpPr>
            <p:spPr>
              <a:xfrm>
                <a:off x="6096000" y="2743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4" name="Rectangle 583"/>
              <p:cNvSpPr/>
              <p:nvPr/>
            </p:nvSpPr>
            <p:spPr>
              <a:xfrm>
                <a:off x="6248400" y="2743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5" name="Rectangle 584"/>
              <p:cNvSpPr/>
              <p:nvPr/>
            </p:nvSpPr>
            <p:spPr>
              <a:xfrm>
                <a:off x="6400800" y="2743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6" name="Rectangle 585"/>
              <p:cNvSpPr/>
              <p:nvPr/>
            </p:nvSpPr>
            <p:spPr>
              <a:xfrm>
                <a:off x="6553200" y="2743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7" name="Rectangle 586"/>
              <p:cNvSpPr/>
              <p:nvPr/>
            </p:nvSpPr>
            <p:spPr>
              <a:xfrm>
                <a:off x="5638800" y="2895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8" name="Rectangle 587"/>
              <p:cNvSpPr/>
              <p:nvPr/>
            </p:nvSpPr>
            <p:spPr>
              <a:xfrm>
                <a:off x="5791200" y="2895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9" name="Rectangle 588"/>
              <p:cNvSpPr/>
              <p:nvPr/>
            </p:nvSpPr>
            <p:spPr>
              <a:xfrm>
                <a:off x="5943600" y="2895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0" name="Rectangle 589"/>
              <p:cNvSpPr/>
              <p:nvPr/>
            </p:nvSpPr>
            <p:spPr>
              <a:xfrm>
                <a:off x="6096000" y="2895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1" name="Rectangle 590"/>
              <p:cNvSpPr/>
              <p:nvPr/>
            </p:nvSpPr>
            <p:spPr>
              <a:xfrm>
                <a:off x="6248400" y="2895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2" name="Rectangle 591"/>
              <p:cNvSpPr/>
              <p:nvPr/>
            </p:nvSpPr>
            <p:spPr>
              <a:xfrm>
                <a:off x="6400800" y="2895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3" name="Rectangle 592"/>
              <p:cNvSpPr/>
              <p:nvPr/>
            </p:nvSpPr>
            <p:spPr>
              <a:xfrm>
                <a:off x="6553200" y="2895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4" name="Rectangle 593"/>
              <p:cNvSpPr/>
              <p:nvPr/>
            </p:nvSpPr>
            <p:spPr>
              <a:xfrm>
                <a:off x="5638800" y="3048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5" name="Rectangle 594"/>
              <p:cNvSpPr/>
              <p:nvPr/>
            </p:nvSpPr>
            <p:spPr>
              <a:xfrm>
                <a:off x="5791200" y="3048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6" name="Rectangle 595"/>
              <p:cNvSpPr/>
              <p:nvPr/>
            </p:nvSpPr>
            <p:spPr>
              <a:xfrm>
                <a:off x="5943600" y="3048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7" name="Rectangle 596"/>
              <p:cNvSpPr/>
              <p:nvPr/>
            </p:nvSpPr>
            <p:spPr>
              <a:xfrm>
                <a:off x="6096000" y="3048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8" name="Rectangle 597"/>
              <p:cNvSpPr/>
              <p:nvPr/>
            </p:nvSpPr>
            <p:spPr>
              <a:xfrm>
                <a:off x="6248400" y="3048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9" name="Rectangle 598"/>
              <p:cNvSpPr/>
              <p:nvPr/>
            </p:nvSpPr>
            <p:spPr>
              <a:xfrm>
                <a:off x="6400800" y="3048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0" name="Rectangle 599"/>
              <p:cNvSpPr/>
              <p:nvPr/>
            </p:nvSpPr>
            <p:spPr>
              <a:xfrm>
                <a:off x="6553200" y="3048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1" name="Rectangle 600"/>
              <p:cNvSpPr/>
              <p:nvPr/>
            </p:nvSpPr>
            <p:spPr>
              <a:xfrm>
                <a:off x="7010400" y="1981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2" name="Rectangle 601"/>
              <p:cNvSpPr/>
              <p:nvPr/>
            </p:nvSpPr>
            <p:spPr>
              <a:xfrm>
                <a:off x="7162800" y="1981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3" name="Rectangle 602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4" name="Rectangle 603"/>
              <p:cNvSpPr/>
              <p:nvPr/>
            </p:nvSpPr>
            <p:spPr>
              <a:xfrm>
                <a:off x="6858000" y="2133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5" name="Rectangle 604"/>
              <p:cNvSpPr/>
              <p:nvPr/>
            </p:nvSpPr>
            <p:spPr>
              <a:xfrm>
                <a:off x="7010400" y="2133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6" name="Rectangle 605"/>
              <p:cNvSpPr/>
              <p:nvPr/>
            </p:nvSpPr>
            <p:spPr>
              <a:xfrm>
                <a:off x="7162800" y="2133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7" name="Rectangle 606"/>
              <p:cNvSpPr/>
              <p:nvPr/>
            </p:nvSpPr>
            <p:spPr>
              <a:xfrm>
                <a:off x="7315200" y="2133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8" name="Rectangle 607"/>
              <p:cNvSpPr/>
              <p:nvPr/>
            </p:nvSpPr>
            <p:spPr>
              <a:xfrm>
                <a:off x="6858000" y="2286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9" name="Rectangle 608"/>
              <p:cNvSpPr/>
              <p:nvPr/>
            </p:nvSpPr>
            <p:spPr>
              <a:xfrm>
                <a:off x="7010400" y="2286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0" name="Rectangle 609"/>
              <p:cNvSpPr/>
              <p:nvPr/>
            </p:nvSpPr>
            <p:spPr>
              <a:xfrm>
                <a:off x="7162800" y="2286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1" name="Rectangle 610"/>
              <p:cNvSpPr/>
              <p:nvPr/>
            </p:nvSpPr>
            <p:spPr>
              <a:xfrm>
                <a:off x="7315200" y="2286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2" name="Rectangle 611"/>
              <p:cNvSpPr/>
              <p:nvPr/>
            </p:nvSpPr>
            <p:spPr>
              <a:xfrm>
                <a:off x="6858000" y="2438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3" name="Rectangle 612"/>
              <p:cNvSpPr/>
              <p:nvPr/>
            </p:nvSpPr>
            <p:spPr>
              <a:xfrm>
                <a:off x="7010400" y="2438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Rectangle 613"/>
              <p:cNvSpPr/>
              <p:nvPr/>
            </p:nvSpPr>
            <p:spPr>
              <a:xfrm>
                <a:off x="7162800" y="2438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5" name="Rectangle 614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6" name="Rectangle 615"/>
              <p:cNvSpPr/>
              <p:nvPr/>
            </p:nvSpPr>
            <p:spPr>
              <a:xfrm>
                <a:off x="6705600" y="2590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7" name="Rectangle 616"/>
              <p:cNvSpPr/>
              <p:nvPr/>
            </p:nvSpPr>
            <p:spPr>
              <a:xfrm>
                <a:off x="6858000" y="2590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8" name="Rectangle 617"/>
              <p:cNvSpPr/>
              <p:nvPr/>
            </p:nvSpPr>
            <p:spPr>
              <a:xfrm>
                <a:off x="7010400" y="2590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9" name="Rectangle 618"/>
              <p:cNvSpPr/>
              <p:nvPr/>
            </p:nvSpPr>
            <p:spPr>
              <a:xfrm>
                <a:off x="7162800" y="2590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0" name="Rectangle 619"/>
              <p:cNvSpPr/>
              <p:nvPr/>
            </p:nvSpPr>
            <p:spPr>
              <a:xfrm>
                <a:off x="7315200" y="2590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1" name="Rectangle 620"/>
              <p:cNvSpPr/>
              <p:nvPr/>
            </p:nvSpPr>
            <p:spPr>
              <a:xfrm>
                <a:off x="6705600" y="2743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2" name="Rectangle 621"/>
              <p:cNvSpPr/>
              <p:nvPr/>
            </p:nvSpPr>
            <p:spPr>
              <a:xfrm>
                <a:off x="6858000" y="2743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3" name="Rectangle 622"/>
              <p:cNvSpPr/>
              <p:nvPr/>
            </p:nvSpPr>
            <p:spPr>
              <a:xfrm>
                <a:off x="7010400" y="2743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4" name="Rectangle 623"/>
              <p:cNvSpPr/>
              <p:nvPr/>
            </p:nvSpPr>
            <p:spPr>
              <a:xfrm>
                <a:off x="6705600" y="2895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5" name="Rectangle 624"/>
              <p:cNvSpPr/>
              <p:nvPr/>
            </p:nvSpPr>
            <p:spPr>
              <a:xfrm>
                <a:off x="6705600" y="3048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6" name="Rectangle 625"/>
              <p:cNvSpPr/>
              <p:nvPr/>
            </p:nvSpPr>
            <p:spPr>
              <a:xfrm>
                <a:off x="6858000" y="2895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7" name="Rectangle 626"/>
              <p:cNvSpPr/>
              <p:nvPr/>
            </p:nvSpPr>
            <p:spPr>
              <a:xfrm>
                <a:off x="6858000" y="3048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8" name="Rectangle 627"/>
              <p:cNvSpPr/>
              <p:nvPr/>
            </p:nvSpPr>
            <p:spPr>
              <a:xfrm>
                <a:off x="7010400" y="2895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9" name="Rectangle 628"/>
              <p:cNvSpPr/>
              <p:nvPr/>
            </p:nvSpPr>
            <p:spPr>
              <a:xfrm>
                <a:off x="7010400" y="3048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62800" y="3048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62800" y="2895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62800" y="2743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315200" y="2743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315200" y="2895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315200" y="3048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315200" y="3200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315200" y="3352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467600" y="3352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9" name="Rectangle 638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0" name="Rectangle 639"/>
              <p:cNvSpPr/>
              <p:nvPr/>
            </p:nvSpPr>
            <p:spPr>
              <a:xfrm>
                <a:off x="7467600" y="3505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1" name="Rectangle 640"/>
              <p:cNvSpPr/>
              <p:nvPr/>
            </p:nvSpPr>
            <p:spPr>
              <a:xfrm>
                <a:off x="7620000" y="3352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620000" y="3505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62800" y="3657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315200" y="3657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467600" y="3657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62800" y="3810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315200" y="3810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467600" y="3810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620000" y="3657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467600" y="2590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1" name="Rectangle 650"/>
              <p:cNvSpPr/>
              <p:nvPr/>
            </p:nvSpPr>
            <p:spPr>
              <a:xfrm>
                <a:off x="7620000" y="2590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2" name="Rectangle 651"/>
              <p:cNvSpPr/>
              <p:nvPr/>
            </p:nvSpPr>
            <p:spPr>
              <a:xfrm>
                <a:off x="7772400" y="2590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467600" y="2743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620000" y="2743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772400" y="2743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772400" y="2895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467600" y="2895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620000" y="2895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467600" y="3048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620000" y="3048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772400" y="3048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2" name="Rectangle 661"/>
              <p:cNvSpPr/>
              <p:nvPr/>
            </p:nvSpPr>
            <p:spPr>
              <a:xfrm>
                <a:off x="7467600" y="3200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3" name="Rectangle 662"/>
              <p:cNvSpPr/>
              <p:nvPr/>
            </p:nvSpPr>
            <p:spPr>
              <a:xfrm>
                <a:off x="7620000" y="3200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4" name="Group 493"/>
            <p:cNvGrpSpPr/>
            <p:nvPr/>
          </p:nvGrpSpPr>
          <p:grpSpPr>
            <a:xfrm>
              <a:off x="9832848" y="1371600"/>
              <a:ext cx="2590800" cy="2743200"/>
              <a:chOff x="5486400" y="1219200"/>
              <a:chExt cx="2590800" cy="2743200"/>
            </a:xfrm>
          </p:grpSpPr>
          <p:sp>
            <p:nvSpPr>
              <p:cNvPr id="495" name="Rectangle 494"/>
              <p:cNvSpPr/>
              <p:nvPr/>
            </p:nvSpPr>
            <p:spPr>
              <a:xfrm>
                <a:off x="5943600" y="1219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5791200" y="1676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5943600" y="1828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6096000" y="1828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Rectangle 498"/>
              <p:cNvSpPr/>
              <p:nvPr/>
            </p:nvSpPr>
            <p:spPr>
              <a:xfrm>
                <a:off x="5791200" y="1828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6248400" y="1828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6248400" y="2286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" name="Rectangle 501"/>
              <p:cNvSpPr/>
              <p:nvPr/>
            </p:nvSpPr>
            <p:spPr>
              <a:xfrm>
                <a:off x="6248400" y="2438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Rectangle 502"/>
              <p:cNvSpPr/>
              <p:nvPr/>
            </p:nvSpPr>
            <p:spPr>
              <a:xfrm>
                <a:off x="5486400" y="2895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4" name="Rectangle 503"/>
              <p:cNvSpPr/>
              <p:nvPr/>
            </p:nvSpPr>
            <p:spPr>
              <a:xfrm>
                <a:off x="5486400" y="3048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5" name="Rectangle 504"/>
              <p:cNvSpPr/>
              <p:nvPr/>
            </p:nvSpPr>
            <p:spPr>
              <a:xfrm>
                <a:off x="5486400" y="3200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6" name="Rectangle 505"/>
              <p:cNvSpPr/>
              <p:nvPr/>
            </p:nvSpPr>
            <p:spPr>
              <a:xfrm>
                <a:off x="5638800" y="3200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7" name="Rectangle 506"/>
              <p:cNvSpPr/>
              <p:nvPr/>
            </p:nvSpPr>
            <p:spPr>
              <a:xfrm>
                <a:off x="5791200" y="3200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8" name="Rectangle 507"/>
              <p:cNvSpPr/>
              <p:nvPr/>
            </p:nvSpPr>
            <p:spPr>
              <a:xfrm>
                <a:off x="5943600" y="3200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6096000" y="3200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6248400" y="3200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6400800" y="3200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6553200" y="3200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6705600" y="3200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4" name="Rectangle 513"/>
              <p:cNvSpPr/>
              <p:nvPr/>
            </p:nvSpPr>
            <p:spPr>
              <a:xfrm>
                <a:off x="6858000" y="3200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7010400" y="3200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6" name="Rectangle 515"/>
              <p:cNvSpPr/>
              <p:nvPr/>
            </p:nvSpPr>
            <p:spPr>
              <a:xfrm>
                <a:off x="7162800" y="3200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7" name="Rectangle 516"/>
              <p:cNvSpPr/>
              <p:nvPr/>
            </p:nvSpPr>
            <p:spPr>
              <a:xfrm>
                <a:off x="7162800" y="3505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7620000" y="3810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7772400" y="32004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7924800" y="2590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7467600" y="19812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7010400" y="13716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7010400" y="15240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7010400" y="1828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7162800" y="1828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7315200" y="1828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7467600" y="1828800"/>
                <a:ext cx="152400" cy="152400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84" name="Picture 68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2235" r="8869" b="2771"/>
          <a:stretch/>
        </p:blipFill>
        <p:spPr>
          <a:xfrm>
            <a:off x="2953753" y="5009336"/>
            <a:ext cx="2039112" cy="2194560"/>
          </a:xfrm>
          <a:prstGeom prst="rect">
            <a:avLst/>
          </a:prstGeom>
        </p:spPr>
      </p:pic>
      <p:sp>
        <p:nvSpPr>
          <p:cNvPr id="685" name="TextBox 684"/>
          <p:cNvSpPr txBox="1"/>
          <p:nvPr/>
        </p:nvSpPr>
        <p:spPr>
          <a:xfrm>
            <a:off x="3957402" y="7278431"/>
            <a:ext cx="3655414" cy="2105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20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Primary GLM Applications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/>
              <a:t>Detect </a:t>
            </a:r>
            <a:r>
              <a:rPr lang="en-US" sz="1200" b="1" dirty="0"/>
              <a:t>electrically active storms </a:t>
            </a:r>
            <a:endParaRPr lang="en-US" sz="1200" b="1" dirty="0" smtClean="0"/>
          </a:p>
          <a:p>
            <a:pPr marL="171450" indent="-171450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/>
              <a:t>Observe the </a:t>
            </a:r>
            <a:r>
              <a:rPr lang="en-US" sz="1200" b="1" dirty="0"/>
              <a:t>areal lightning extent</a:t>
            </a:r>
          </a:p>
          <a:p>
            <a:pPr marL="171450" indent="-171450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Track embedded convective </a:t>
            </a:r>
            <a:r>
              <a:rPr lang="en-US" sz="1200" b="1" dirty="0" smtClean="0"/>
              <a:t>cells </a:t>
            </a:r>
          </a:p>
          <a:p>
            <a:pPr marL="171450" indent="-171450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/>
              <a:t>Identify </a:t>
            </a:r>
            <a:r>
              <a:rPr lang="en-US" sz="1200" b="1" dirty="0"/>
              <a:t>strengthening </a:t>
            </a:r>
            <a:r>
              <a:rPr lang="en-US" sz="1200" b="1" dirty="0" smtClean="0"/>
              <a:t>and weakening storms</a:t>
            </a:r>
          </a:p>
          <a:p>
            <a:pPr marL="171450" indent="-171450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/>
              <a:t>Monitor </a:t>
            </a:r>
            <a:r>
              <a:rPr lang="en-US" sz="1200" b="1" dirty="0"/>
              <a:t>convective mode and storm evolution, </a:t>
            </a:r>
            <a:endParaRPr lang="en-US" sz="1200" b="1" dirty="0" smtClean="0"/>
          </a:p>
          <a:p>
            <a:pPr marL="171450" indent="-171450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C</a:t>
            </a:r>
            <a:r>
              <a:rPr lang="en-US" sz="1200" b="1" dirty="0" smtClean="0"/>
              <a:t>haracterize </a:t>
            </a:r>
            <a:r>
              <a:rPr lang="en-US" sz="1200" b="1" dirty="0"/>
              <a:t>storms as they transition offshore, </a:t>
            </a:r>
            <a:endParaRPr lang="en-US" sz="1200" b="1" dirty="0" smtClean="0"/>
          </a:p>
          <a:p>
            <a:pPr marL="171450" indent="-171450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P</a:t>
            </a:r>
            <a:r>
              <a:rPr lang="en-US" sz="1200" b="1" dirty="0" smtClean="0"/>
              <a:t>rovide </a:t>
            </a:r>
            <a:r>
              <a:rPr lang="en-US" sz="1200" b="1" dirty="0"/>
              <a:t>insights into </a:t>
            </a:r>
            <a:r>
              <a:rPr lang="en-US" sz="1200" b="1" dirty="0" smtClean="0"/>
              <a:t>TC intensity changes</a:t>
            </a:r>
            <a:endParaRPr lang="en-US" sz="1200" b="1" dirty="0"/>
          </a:p>
        </p:txBody>
      </p:sp>
      <p:sp>
        <p:nvSpPr>
          <p:cNvPr id="686" name="TextBox 685"/>
          <p:cNvSpPr txBox="1"/>
          <p:nvPr/>
        </p:nvSpPr>
        <p:spPr>
          <a:xfrm>
            <a:off x="181691" y="7278431"/>
            <a:ext cx="3655414" cy="2095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20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Motivation for Gridded Products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/>
              <a:t>Many years </a:t>
            </a:r>
            <a:r>
              <a:rPr lang="en-US" sz="1200" b="1" dirty="0"/>
              <a:t>of research and operational LMA demonstrations have shown the </a:t>
            </a:r>
            <a:r>
              <a:rPr lang="en-US" sz="1200" b="1" dirty="0" smtClean="0"/>
              <a:t>FED </a:t>
            </a:r>
            <a:r>
              <a:rPr lang="en-US" sz="1200" b="1" dirty="0"/>
              <a:t>to be the preferred total lightning product </a:t>
            </a:r>
          </a:p>
          <a:p>
            <a:pPr marL="171450" indent="-171450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FED best portrays, in a single product, the quantity/extent of GLM flashes/events</a:t>
            </a:r>
          </a:p>
          <a:p>
            <a:pPr marL="171450" indent="-171450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The </a:t>
            </a:r>
            <a:r>
              <a:rPr lang="en-US" sz="1200" b="1" dirty="0" smtClean="0"/>
              <a:t>initial plan </a:t>
            </a:r>
            <a:r>
              <a:rPr lang="en-US" sz="1200" b="1" dirty="0"/>
              <a:t>is for </a:t>
            </a:r>
            <a:r>
              <a:rPr lang="en-US" sz="1200" b="1" dirty="0" smtClean="0"/>
              <a:t>1-min and 5-min window FED </a:t>
            </a:r>
            <a:r>
              <a:rPr lang="en-US" sz="1200" b="1" dirty="0"/>
              <a:t>grids to reach AWIPS </a:t>
            </a:r>
            <a:r>
              <a:rPr lang="en-US" sz="1200" b="1" dirty="0" smtClean="0"/>
              <a:t>within ~1 minute</a:t>
            </a:r>
          </a:p>
          <a:p>
            <a:pPr marL="171450" indent="-171450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/>
              <a:t>More gridded products will be incorporated later</a:t>
            </a:r>
            <a:endParaRPr lang="en-US" sz="1200" b="1" dirty="0"/>
          </a:p>
        </p:txBody>
      </p:sp>
      <p:sp>
        <p:nvSpPr>
          <p:cNvPr id="271" name="Rectangle 270"/>
          <p:cNvSpPr/>
          <p:nvPr/>
        </p:nvSpPr>
        <p:spPr>
          <a:xfrm>
            <a:off x="146050" y="9365472"/>
            <a:ext cx="7305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Author: Dr. Scott Rudlosky</a:t>
            </a:r>
          </a:p>
          <a:p>
            <a:r>
              <a:rPr lang="en-US" sz="1200" dirty="0" smtClean="0"/>
              <a:t>NOAA/NESDIS/STAR (CICS-MD)</a:t>
            </a:r>
            <a:r>
              <a:rPr lang="en-US" sz="1200" b="1" i="1" dirty="0"/>
              <a:t> </a:t>
            </a:r>
            <a:r>
              <a:rPr lang="en-US" sz="1200" b="1" i="1" dirty="0" smtClean="0"/>
              <a:t>                          Version 2 </a:t>
            </a:r>
            <a:r>
              <a:rPr lang="en-US" sz="1200" b="1" i="1" dirty="0"/>
              <a:t>– </a:t>
            </a:r>
            <a:r>
              <a:rPr lang="en-US" sz="1200" b="1" i="1" dirty="0" smtClean="0"/>
              <a:t>June 11</a:t>
            </a:r>
            <a:r>
              <a:rPr lang="en-US" sz="1200" b="1" i="1" dirty="0"/>
              <a:t>, 2018</a:t>
            </a:r>
            <a:r>
              <a:rPr lang="en-US" sz="1200" i="1" dirty="0"/>
              <a:t> </a:t>
            </a:r>
            <a:r>
              <a:rPr lang="en-US" sz="1200" b="1" i="1" dirty="0" smtClean="0"/>
              <a:t>		</a:t>
            </a:r>
            <a:endParaRPr lang="en-US" sz="1200" dirty="0" smtClean="0"/>
          </a:p>
        </p:txBody>
      </p:sp>
      <p:pic>
        <p:nvPicPr>
          <p:cNvPr id="272" name="Picture 7" descr="Image result for NESDIS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80800"/>
          <a:stretch/>
        </p:blipFill>
        <p:spPr bwMode="auto">
          <a:xfrm>
            <a:off x="5175326" y="9473920"/>
            <a:ext cx="774233" cy="2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98" y="9501509"/>
            <a:ext cx="894924" cy="235663"/>
          </a:xfrm>
          <a:prstGeom prst="rect">
            <a:avLst/>
          </a:prstGeom>
        </p:spPr>
      </p:pic>
      <p:pic>
        <p:nvPicPr>
          <p:cNvPr id="274" name="Picture 3" descr="C:\Users\rudlosky.AD\Desktop\NESDIS\Projects\GOESR_GLM\Training\CIMMSLogo-800x3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16" y="9473921"/>
            <a:ext cx="632265" cy="2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3" name="Group 282"/>
          <p:cNvGrpSpPr/>
          <p:nvPr/>
        </p:nvGrpSpPr>
        <p:grpSpPr>
          <a:xfrm>
            <a:off x="0" y="5080"/>
            <a:ext cx="7772400" cy="1371600"/>
            <a:chOff x="0" y="5080"/>
            <a:chExt cx="7772400" cy="1371600"/>
          </a:xfrm>
        </p:grpSpPr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80"/>
              <a:ext cx="7772400" cy="1371600"/>
            </a:xfrm>
            <a:prstGeom prst="rect">
              <a:avLst/>
            </a:prstGeom>
          </p:spPr>
        </p:pic>
        <p:sp>
          <p:nvSpPr>
            <p:cNvPr id="285" name="Rectangle 284"/>
            <p:cNvSpPr/>
            <p:nvPr/>
          </p:nvSpPr>
          <p:spPr>
            <a:xfrm>
              <a:off x="0" y="858382"/>
              <a:ext cx="7772400" cy="5071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Arial" panose="020B0604020202020204" pitchFamily="34" charset="0"/>
                </a:rPr>
                <a:t>Quick Guide</a:t>
              </a:r>
              <a:endPara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1651498" y="5080"/>
              <a:ext cx="6099768" cy="860798"/>
            </a:xfrm>
            <a:prstGeom prst="rect">
              <a:avLst/>
            </a:prstGeom>
            <a:solidFill>
              <a:schemeClr val="bg2">
                <a:lumMod val="1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Geostationary Lightning Mapper:</a:t>
              </a:r>
            </a:p>
            <a:p>
              <a:pPr algn="ctr">
                <a:lnSpc>
                  <a:spcPct val="90000"/>
                </a:lnSpc>
              </a:pP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Gridded Products (FED)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178" y="865878"/>
              <a:ext cx="550843" cy="457200"/>
            </a:xfrm>
            <a:prstGeom prst="rect">
              <a:avLst/>
            </a:prstGeom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" y="191444"/>
              <a:ext cx="1720122" cy="1097280"/>
            </a:xfrm>
            <a:prstGeom prst="rect">
              <a:avLst/>
            </a:prstGeom>
          </p:spPr>
        </p:pic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688" y="865878"/>
              <a:ext cx="457200" cy="457200"/>
            </a:xfrm>
            <a:prstGeom prst="rect">
              <a:avLst/>
            </a:prstGeom>
          </p:spPr>
        </p:pic>
        <p:cxnSp>
          <p:nvCxnSpPr>
            <p:cNvPr id="290" name="Straight Connector 289"/>
            <p:cNvCxnSpPr/>
            <p:nvPr/>
          </p:nvCxnSpPr>
          <p:spPr>
            <a:xfrm>
              <a:off x="0" y="1376680"/>
              <a:ext cx="7772400" cy="0"/>
            </a:xfrm>
            <a:prstGeom prst="line">
              <a:avLst/>
            </a:prstGeom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15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781" y="1519734"/>
            <a:ext cx="7491163" cy="6201866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42336" y="7799189"/>
            <a:ext cx="5258737" cy="1998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lvl="0"/>
            <a:endParaRPr lang="en-US" sz="100" b="1" u="sng" dirty="0" smtClean="0">
              <a:solidFill>
                <a:prstClr val="black"/>
              </a:solidFill>
            </a:endParaRPr>
          </a:p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US" sz="1200" b="1" u="sng" dirty="0" smtClean="0">
                <a:solidFill>
                  <a:prstClr val="black"/>
                </a:solidFill>
              </a:rPr>
              <a:t>Nocturnal effects</a:t>
            </a:r>
            <a:r>
              <a:rPr lang="en-US" sz="1200" b="1" dirty="0" smtClean="0">
                <a:solidFill>
                  <a:prstClr val="black"/>
                </a:solidFill>
              </a:rPr>
              <a:t>:</a:t>
            </a:r>
            <a:endParaRPr lang="en-US" sz="1200" b="1" dirty="0">
              <a:solidFill>
                <a:prstClr val="black"/>
              </a:solidFill>
            </a:endParaRPr>
          </a:p>
          <a:p>
            <a:pPr marL="171450" lvl="0" indent="-171450">
              <a:lnSpc>
                <a:spcPct val="110000"/>
              </a:lnSpc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prstClr val="black"/>
                </a:solidFill>
              </a:rPr>
              <a:t>The increased sensitivity induced by the nighttime background makes nocturnal flashes appear larger than identical flashes during the </a:t>
            </a:r>
            <a:r>
              <a:rPr lang="en-US" sz="1200" b="1" dirty="0" smtClean="0">
                <a:solidFill>
                  <a:prstClr val="black"/>
                </a:solidFill>
              </a:rPr>
              <a:t>day</a:t>
            </a:r>
            <a:endParaRPr lang="en-US" sz="1200" b="1" dirty="0">
              <a:solidFill>
                <a:prstClr val="black"/>
              </a:solidFill>
            </a:endParaRPr>
          </a:p>
          <a:p>
            <a:pPr marL="171450" lvl="0" indent="-171450">
              <a:lnSpc>
                <a:spcPct val="110000"/>
              </a:lnSpc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prstClr val="black"/>
                </a:solidFill>
              </a:rPr>
              <a:t>Some of this signal also relates to the tendency for nocturnal storms to produce larger flashes as </a:t>
            </a:r>
            <a:r>
              <a:rPr lang="en-US" sz="1200" b="1" dirty="0" smtClean="0">
                <a:solidFill>
                  <a:prstClr val="black"/>
                </a:solidFill>
              </a:rPr>
              <a:t>they </a:t>
            </a:r>
            <a:r>
              <a:rPr lang="en-US" sz="1200" b="1" dirty="0">
                <a:solidFill>
                  <a:prstClr val="black"/>
                </a:solidFill>
              </a:rPr>
              <a:t>grow upscale into </a:t>
            </a:r>
            <a:r>
              <a:rPr lang="en-US" sz="1200" b="1" dirty="0" smtClean="0">
                <a:solidFill>
                  <a:prstClr val="black"/>
                </a:solidFill>
              </a:rPr>
              <a:t>mesoscale convective systems </a:t>
            </a:r>
            <a:r>
              <a:rPr lang="en-US" sz="1200" b="1" dirty="0">
                <a:solidFill>
                  <a:prstClr val="black"/>
                </a:solidFill>
              </a:rPr>
              <a:t>or weaken into messier convective </a:t>
            </a:r>
            <a:r>
              <a:rPr lang="en-US" sz="1200" b="1" dirty="0" smtClean="0">
                <a:solidFill>
                  <a:prstClr val="black"/>
                </a:solidFill>
              </a:rPr>
              <a:t>scenes</a:t>
            </a:r>
            <a:endParaRPr lang="en-US" sz="1200" b="1" dirty="0">
              <a:solidFill>
                <a:prstClr val="black"/>
              </a:solidFill>
            </a:endParaRPr>
          </a:p>
          <a:p>
            <a:pPr marL="171450" lvl="0" indent="-171450">
              <a:lnSpc>
                <a:spcPct val="110000"/>
              </a:lnSpc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prstClr val="black"/>
                </a:solidFill>
              </a:rPr>
              <a:t>Another important nocturnal feature is the illumination of low clouds by nearby deep </a:t>
            </a:r>
            <a:r>
              <a:rPr lang="en-US" sz="1200" b="1" dirty="0" smtClean="0">
                <a:solidFill>
                  <a:prstClr val="black"/>
                </a:solidFill>
              </a:rPr>
              <a:t>convection</a:t>
            </a:r>
          </a:p>
          <a:p>
            <a:pPr marL="171450" lvl="0" indent="-171450">
              <a:lnSpc>
                <a:spcPct val="110000"/>
              </a:lnSpc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prstClr val="black"/>
                </a:solidFill>
              </a:rPr>
              <a:t>Optical </a:t>
            </a:r>
            <a:r>
              <a:rPr lang="en-US" sz="1200" b="1" dirty="0">
                <a:solidFill>
                  <a:prstClr val="black"/>
                </a:solidFill>
              </a:rPr>
              <a:t>GLM observations provide </a:t>
            </a:r>
            <a:r>
              <a:rPr lang="en-US" sz="1200" b="1" dirty="0" smtClean="0">
                <a:solidFill>
                  <a:prstClr val="black"/>
                </a:solidFill>
              </a:rPr>
              <a:t>a </a:t>
            </a:r>
            <a:r>
              <a:rPr lang="en-US" sz="1200" b="1" dirty="0">
                <a:solidFill>
                  <a:prstClr val="black"/>
                </a:solidFill>
              </a:rPr>
              <a:t>new perspective on lightning activity</a:t>
            </a:r>
          </a:p>
        </p:txBody>
      </p:sp>
      <p:pic>
        <p:nvPicPr>
          <p:cNvPr id="1027" name="Picture 3" descr="C:\Users\rudlosky.AD\Desktop\NESDIS\Projects\GOESR_GLM\Training\GLM_Virtual_Training\Imagery\May2018\again\croppedGLMandIRMay2018again-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28" y="5668667"/>
            <a:ext cx="1816278" cy="17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udlosky.AD\Desktop\NESDIS\Projects\GOESR_GLM\Training\GLM_Virtual_Training\Imagery\May2018\Mesosector\Amesosector0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58" y="3708673"/>
            <a:ext cx="1803493" cy="190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udlosky.AD\Desktop\NESDIS\Projects\GOESR_GLM\Training\GLM_Virtual_Training\Imagery\May2018\Mesosector\Amesosector17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2" y="3708675"/>
            <a:ext cx="1816278" cy="19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rudlosky.AD\Desktop\NESDIS\Projects\GOESR_GLM\Training\GLM_Virtual_Training\Imagery\May2018\croppedGLMandIRMay2018-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" y="5668668"/>
            <a:ext cx="1816278" cy="17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rudlosky.AD\Desktop\NESDIS\Projects\GOESR_GLM\Training\GLM_Virtual_Training\Imagery\May2018\AGLMandVizMay-21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3" y="1580994"/>
            <a:ext cx="3675748" cy="20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rudlosky.AD\Desktop\NESDIS\Projects\GOESR_GLM\Training\GLM_Virtual_Training\Imagery\May2018\AGLMandVizMay-23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72" y="1580993"/>
            <a:ext cx="3641615" cy="20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202" y="1542893"/>
            <a:ext cx="21522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GLM </a:t>
            </a:r>
            <a:r>
              <a:rPr lang="en-US" sz="1400" dirty="0" smtClean="0">
                <a:solidFill>
                  <a:schemeClr val="bg1"/>
                </a:solidFill>
              </a:rPr>
              <a:t>FED </a:t>
            </a:r>
            <a:r>
              <a:rPr lang="en-US" sz="1400" dirty="0">
                <a:solidFill>
                  <a:schemeClr val="bg1"/>
                </a:solidFill>
              </a:rPr>
              <a:t>with visible imagery from an ABI mesoscale sector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190750" y="2806974"/>
            <a:ext cx="425450" cy="304526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733604" y="2311400"/>
            <a:ext cx="0" cy="647837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891572" y="3430241"/>
            <a:ext cx="711928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565400" y="2902360"/>
            <a:ext cx="1066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Distinct convective cores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3490" y="4180732"/>
            <a:ext cx="869859" cy="956713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520940" y="2337325"/>
            <a:ext cx="869859" cy="63461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35176" y="3746775"/>
            <a:ext cx="2168299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45720" rIns="45720">
            <a:spAutoFit/>
          </a:bodyPr>
          <a:lstStyle/>
          <a:p>
            <a:pPr algn="ctr"/>
            <a:r>
              <a:rPr lang="en-US" sz="1400" dirty="0" smtClean="0"/>
              <a:t>Extensive stratiform flashes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171677" y="5628190"/>
            <a:ext cx="9209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GLM </a:t>
            </a:r>
            <a:r>
              <a:rPr lang="en-US" sz="1400" dirty="0" smtClean="0">
                <a:solidFill>
                  <a:schemeClr val="bg1"/>
                </a:solidFill>
              </a:rPr>
              <a:t>FED </a:t>
            </a:r>
            <a:r>
              <a:rPr lang="en-US" sz="1400" dirty="0">
                <a:solidFill>
                  <a:schemeClr val="bg1"/>
                </a:solidFill>
              </a:rPr>
              <a:t>with </a:t>
            </a:r>
            <a:r>
              <a:rPr lang="en-US" sz="1400" dirty="0" smtClean="0">
                <a:solidFill>
                  <a:schemeClr val="bg1"/>
                </a:solidFill>
              </a:rPr>
              <a:t>ABI IR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057273" y="5625590"/>
            <a:ext cx="1172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Low-cloud illumination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34273" y="1546495"/>
            <a:ext cx="18054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Collocation of greatest flash rates and tallest storms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98141" y="7799189"/>
            <a:ext cx="2129804" cy="199832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600" b="1" u="sng" dirty="0" smtClean="0">
                <a:solidFill>
                  <a:schemeClr val="accent5">
                    <a:lumMod val="75000"/>
                  </a:schemeClr>
                </a:solidFill>
              </a:rPr>
              <a:t>Additional Resources</a:t>
            </a:r>
            <a:endParaRPr lang="en-US" sz="16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Virtual Lab for the GLM</a:t>
            </a:r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100" u="sng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GLM Faculty Virtual Course</a:t>
            </a:r>
            <a:endParaRPr lang="en-US" sz="1100" u="sng" dirty="0" smtClean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NESDIS/STAR - CICS-MD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NASA </a:t>
            </a:r>
            <a:r>
              <a:rPr lang="en-US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SPoRT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 Home Page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1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Hyperlinks </a:t>
            </a: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available when viewing material </a:t>
            </a:r>
            <a:r>
              <a:rPr lang="en-US" sz="11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AIR </a:t>
            </a: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562479" y="4029152"/>
            <a:ext cx="584327" cy="610111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0" y="5080"/>
            <a:ext cx="7772400" cy="1371600"/>
            <a:chOff x="0" y="5080"/>
            <a:chExt cx="7772400" cy="1371600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80"/>
              <a:ext cx="7772400" cy="1371600"/>
            </a:xfrm>
            <a:prstGeom prst="rect">
              <a:avLst/>
            </a:prstGeom>
          </p:spPr>
        </p:pic>
        <p:sp>
          <p:nvSpPr>
            <p:cNvPr id="68" name="Rectangle 67"/>
            <p:cNvSpPr/>
            <p:nvPr/>
          </p:nvSpPr>
          <p:spPr>
            <a:xfrm>
              <a:off x="0" y="858382"/>
              <a:ext cx="7772400" cy="5071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Arial" panose="020B0604020202020204" pitchFamily="34" charset="0"/>
                </a:rPr>
                <a:t>Quick Guide</a:t>
              </a:r>
              <a:endPara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651498" y="5080"/>
              <a:ext cx="6099768" cy="860798"/>
            </a:xfrm>
            <a:prstGeom prst="rect">
              <a:avLst/>
            </a:prstGeom>
            <a:solidFill>
              <a:schemeClr val="bg2">
                <a:lumMod val="1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Geostationary Lightning Mapper:</a:t>
              </a:r>
            </a:p>
            <a:p>
              <a:pPr algn="ctr">
                <a:lnSpc>
                  <a:spcPct val="90000"/>
                </a:lnSpc>
              </a:pPr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Gridded Products (FED)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178" y="865878"/>
              <a:ext cx="550843" cy="4572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" y="191444"/>
              <a:ext cx="1720122" cy="109728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688" y="865878"/>
              <a:ext cx="457200" cy="457200"/>
            </a:xfrm>
            <a:prstGeom prst="rect">
              <a:avLst/>
            </a:prstGeom>
          </p:spPr>
        </p:pic>
        <p:cxnSp>
          <p:nvCxnSpPr>
            <p:cNvPr id="79" name="Straight Connector 78"/>
            <p:cNvCxnSpPr/>
            <p:nvPr/>
          </p:nvCxnSpPr>
          <p:spPr>
            <a:xfrm>
              <a:off x="0" y="1376680"/>
              <a:ext cx="7772400" cy="0"/>
            </a:xfrm>
            <a:prstGeom prst="line">
              <a:avLst/>
            </a:prstGeom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 descr="C:\Users\rudlosky.AD\Desktop\NESDIS\Projects\GOESR_GLM\Imagery\AWIPS\GulfStorms\gulfstormsFED-20180606_141700_cropped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73" y="3707906"/>
            <a:ext cx="3641488" cy="11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udlosky.AD\Desktop\NESDIS\Projects\GOESR_GLM\Imagery\AWIPS\GulfStorms\gsAFA-20180606_141700_cropped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73" y="5308106"/>
            <a:ext cx="3641488" cy="11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udlosky.AD\Desktop\NESDIS\Projects\GOESR_GLM\Imagery\AWIPS\GulfStorms\gsTOE-20180606_141700_cropped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73" y="6501906"/>
            <a:ext cx="3641488" cy="11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885651" y="4907268"/>
            <a:ext cx="370293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GLM gridding technique produces other gridded products under evaluation for potential AWIPS integration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10473" y="5353345"/>
            <a:ext cx="1851469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flash area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14046" y="6534445"/>
            <a:ext cx="1851469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optical energy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10473" y="3727745"/>
            <a:ext cx="1851469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 Extent Density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8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17106</TotalTime>
  <Words>509</Words>
  <Application>Microsoft Office PowerPoint</Application>
  <PresentationFormat>Custom</PresentationFormat>
  <Paragraphs>71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D. Rudlosky</dc:creator>
  <cp:lastModifiedBy>Scott D. Rudlosky</cp:lastModifiedBy>
  <cp:revision>384</cp:revision>
  <cp:lastPrinted>2017-07-18T16:06:12Z</cp:lastPrinted>
  <dcterms:created xsi:type="dcterms:W3CDTF">2015-10-16T20:43:56Z</dcterms:created>
  <dcterms:modified xsi:type="dcterms:W3CDTF">2018-06-14T12:29:36Z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27F06B96-A49E-4F4E-956A-CCCBECE2E721</vt:lpwstr>
  </property>
  <property fmtid="{D5CDD505-2E9C-101B-9397-08002B2CF9AE}" pid="3" name="ArticulatePath">
    <vt:lpwstr>test_ntmicro_template2</vt:lpwstr>
  </property>
</Properties>
</file>